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0.jpg" ContentType="image/jpeg"/>
  <Override PartName="/ppt/media/image11.jpg" ContentType="image/jpeg"/>
  <Override PartName="/ppt/media/image12.jpg" ContentType="image/jpeg"/>
  <Override PartName="/ppt/media/image31.JPG" ContentType="image/jpeg"/>
  <Override PartName="/ppt/media/image35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8.jpg" ContentType="image/jpeg"/>
  <Override PartName="/ppt/media/image49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9"/>
  </p:notesMasterIdLst>
  <p:handoutMasterIdLst>
    <p:handoutMasterId r:id="rId80"/>
  </p:handoutMasterIdLst>
  <p:sldIdLst>
    <p:sldId id="391" r:id="rId5"/>
    <p:sldId id="392" r:id="rId6"/>
    <p:sldId id="395" r:id="rId7"/>
    <p:sldId id="393" r:id="rId8"/>
    <p:sldId id="394" r:id="rId9"/>
    <p:sldId id="396" r:id="rId10"/>
    <p:sldId id="398" r:id="rId11"/>
    <p:sldId id="400" r:id="rId12"/>
    <p:sldId id="401" r:id="rId13"/>
    <p:sldId id="402" r:id="rId14"/>
    <p:sldId id="403" r:id="rId15"/>
    <p:sldId id="404" r:id="rId16"/>
    <p:sldId id="417" r:id="rId17"/>
    <p:sldId id="418" r:id="rId18"/>
    <p:sldId id="419" r:id="rId19"/>
    <p:sldId id="405" r:id="rId20"/>
    <p:sldId id="406" r:id="rId21"/>
    <p:sldId id="407" r:id="rId22"/>
    <p:sldId id="408" r:id="rId23"/>
    <p:sldId id="409" r:id="rId24"/>
    <p:sldId id="410" r:id="rId25"/>
    <p:sldId id="414" r:id="rId26"/>
    <p:sldId id="415" r:id="rId27"/>
    <p:sldId id="416" r:id="rId28"/>
    <p:sldId id="420" r:id="rId29"/>
    <p:sldId id="421" r:id="rId30"/>
    <p:sldId id="422" r:id="rId31"/>
    <p:sldId id="428" r:id="rId32"/>
    <p:sldId id="423" r:id="rId33"/>
    <p:sldId id="424" r:id="rId34"/>
    <p:sldId id="425" r:id="rId35"/>
    <p:sldId id="426" r:id="rId36"/>
    <p:sldId id="427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4" r:id="rId51"/>
    <p:sldId id="445" r:id="rId52"/>
    <p:sldId id="446" r:id="rId53"/>
    <p:sldId id="447" r:id="rId54"/>
    <p:sldId id="448" r:id="rId55"/>
    <p:sldId id="443" r:id="rId56"/>
    <p:sldId id="449" r:id="rId57"/>
    <p:sldId id="450" r:id="rId58"/>
    <p:sldId id="451" r:id="rId59"/>
    <p:sldId id="455" r:id="rId60"/>
    <p:sldId id="456" r:id="rId61"/>
    <p:sldId id="457" r:id="rId62"/>
    <p:sldId id="458" r:id="rId63"/>
    <p:sldId id="459" r:id="rId64"/>
    <p:sldId id="468" r:id="rId65"/>
    <p:sldId id="460" r:id="rId66"/>
    <p:sldId id="461" r:id="rId67"/>
    <p:sldId id="452" r:id="rId68"/>
    <p:sldId id="453" r:id="rId69"/>
    <p:sldId id="454" r:id="rId70"/>
    <p:sldId id="470" r:id="rId71"/>
    <p:sldId id="469" r:id="rId72"/>
    <p:sldId id="462" r:id="rId73"/>
    <p:sldId id="463" r:id="rId74"/>
    <p:sldId id="464" r:id="rId75"/>
    <p:sldId id="465" r:id="rId76"/>
    <p:sldId id="466" r:id="rId77"/>
    <p:sldId id="467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32D8B"/>
    <a:srgbClr val="4F520E"/>
    <a:srgbClr val="B1B1B1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4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72"/>
    </p:cViewPr>
  </p:sorterViewPr>
  <p:notesViewPr>
    <p:cSldViewPr>
      <p:cViewPr>
        <p:scale>
          <a:sx n="150" d="100"/>
          <a:sy n="150" d="100"/>
        </p:scale>
        <p:origin x="-714" y="27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idency%20Docs\Machine%20Learning\Dataset%20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Probability </a:t>
            </a:r>
            <a:r>
              <a:rPr lang="en-US" dirty="0"/>
              <a:t>of Success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Sheet1!$K$27</c:f>
              <c:strCache>
                <c:ptCount val="1"/>
                <c:pt idx="0">
                  <c:v>Propability of Success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Sheet1!$J$28:$J$32</c:f>
              <c:strCache>
                <c:ptCount val="5"/>
                <c:pt idx="0">
                  <c:v>0-8</c:v>
                </c:pt>
                <c:pt idx="1">
                  <c:v>9-16</c:v>
                </c:pt>
                <c:pt idx="2">
                  <c:v>17-24</c:v>
                </c:pt>
                <c:pt idx="3">
                  <c:v>25-32</c:v>
                </c:pt>
                <c:pt idx="4">
                  <c:v>33-40</c:v>
                </c:pt>
              </c:strCache>
            </c:strRef>
          </c:cat>
          <c:val>
            <c:numRef>
              <c:f>Sheet1!$K$28:$K$32</c:f>
              <c:numCache>
                <c:formatCode>General</c:formatCode>
                <c:ptCount val="5"/>
                <c:pt idx="0">
                  <c:v>0.27</c:v>
                </c:pt>
                <c:pt idx="1">
                  <c:v>0.5</c:v>
                </c:pt>
                <c:pt idx="2">
                  <c:v>0.6</c:v>
                </c:pt>
                <c:pt idx="3">
                  <c:v>0.66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12675360"/>
        <c:axId val="-1712674272"/>
      </c:lineChart>
      <c:catAx>
        <c:axId val="-171267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674272"/>
        <c:crosses val="autoZero"/>
        <c:auto val="1"/>
        <c:lblAlgn val="ctr"/>
        <c:lblOffset val="100"/>
        <c:noMultiLvlLbl val="0"/>
      </c:catAx>
      <c:valAx>
        <c:axId val="-171267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2675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952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220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xmlns="" id="{93E87154-B51D-493E-B5D4-9B5D8B512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932F29-4C56-44C9-B704-819EC7CA274C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699111D2-D73E-4584-B047-4F6DB1B9A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1CED9C84-868F-4D42-A996-6FEEB427C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51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8F256BF3-DB25-4BA6-9FAB-BE03D3ADB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0682B0-BF8C-4E9E-A538-0F84E67E62DF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7C3E7038-6EB2-4C38-BCAE-5D8B5DE90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ECB81962-7614-43D5-8AA3-21A1711E3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5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B81B77BA-9A75-401A-939C-9A4856FFC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E600C0-8D50-4B52-A0CB-3FC544670226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28353C7F-4025-40E3-9FE4-3966EF940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BDE7A845-2A03-410F-A098-87CFC1DD4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1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xmlns="" id="{CABB8B5A-5BB5-488E-A41D-37C30B2E4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E48A9F-02E9-4194-985D-2846AA3C6F68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7AE72C53-82E9-49E2-B1C3-DB20E1996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9F022A16-BF0E-48D5-AF9E-E3BA1C37A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200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3308598" cy="2922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259045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1"/>
            <a:ext cx="3308598" cy="2922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4167" y="1143000"/>
            <a:ext cx="1790234" cy="269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5196" y="304801"/>
            <a:ext cx="369204" cy="3231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9616" y="304800"/>
            <a:ext cx="1790234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5084725" cy="42614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916422"/>
          </a:xfrm>
        </p:spPr>
        <p:txBody>
          <a:bodyPr/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187865" cy="45294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82481"/>
            <a:ext cx="7772400" cy="22442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1"/>
            <a:ext cx="3308598" cy="2922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16694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16694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3308598" cy="29225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5830"/>
            <a:ext cx="4040188" cy="2590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125047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15830"/>
            <a:ext cx="4041775" cy="2590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125047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1"/>
            <a:ext cx="3308598" cy="2922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82980"/>
            <a:ext cx="2778005" cy="2521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16324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17248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15218"/>
            <a:ext cx="2778005" cy="25212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2829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17248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1" y="393701"/>
            <a:ext cx="602729" cy="292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031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609600" y="990600"/>
            <a:ext cx="8001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537326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5pPr>
      <a:lvl6pPr marL="3429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6pPr>
      <a:lvl7pPr marL="685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7pPr>
      <a:lvl8pPr marL="10287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8pPr>
      <a:lvl9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1800" b="1">
          <a:solidFill>
            <a:schemeClr val="tx2"/>
          </a:solidFill>
          <a:latin typeface="Arial" charset="0"/>
        </a:defRPr>
      </a:lvl9pPr>
    </p:titleStyle>
    <p:bodyStyle>
      <a:lvl1pPr marL="152400" indent="-152400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SzPct val="100000"/>
        <a:buFont typeface="Arial" charset="0"/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428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Courier New" pitchFamily="49" charset="0"/>
        <a:buChar char="o"/>
        <a:defRPr sz="1800" b="1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SzPct val="100000"/>
        <a:buFont typeface="Wingdings" pitchFamily="2" charset="2"/>
        <a:buChar char="Ø"/>
        <a:defRPr sz="1800" b="1">
          <a:solidFill>
            <a:schemeClr val="tx1"/>
          </a:solidFill>
          <a:latin typeface="+mn-lt"/>
        </a:defRPr>
      </a:lvl3pPr>
      <a:lvl4pPr marL="1285875" indent="-257175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charset="0"/>
        </a:defRPr>
      </a:lvl4pPr>
      <a:lvl5pPr marL="1628775" indent="-25717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5pPr>
      <a:lvl6pPr marL="1971675" indent="-25717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6pPr>
      <a:lvl7pPr marL="2314575" indent="-25717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7pPr>
      <a:lvl8pPr marL="2657475" indent="-25717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8pPr>
      <a:lvl9pPr marL="3000375" indent="-25717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object 3"/>
          <p:cNvSpPr>
            <a:spLocks noGrp="1"/>
          </p:cNvSpPr>
          <p:nvPr>
            <p:ph type="title"/>
          </p:nvPr>
        </p:nvSpPr>
        <p:spPr>
          <a:xfrm>
            <a:off x="571472" y="2712525"/>
            <a:ext cx="7620676" cy="1859483"/>
          </a:xfrm>
        </p:spPr>
        <p:txBody>
          <a:bodyPr lIns="0" tIns="12700" rIns="0" bIns="0">
            <a:spAutoFit/>
          </a:bodyPr>
          <a:lstStyle/>
          <a:p>
            <a:pPr marL="12700">
              <a:lnSpc>
                <a:spcPts val="7200"/>
              </a:lnSpc>
              <a:spcBef>
                <a:spcPts val="188"/>
              </a:spcBef>
            </a:pPr>
            <a:r>
              <a:rPr lang="en-US" sz="4000" dirty="0" smtClean="0">
                <a:ea typeface="ＭＳ Ｐゴシック" panose="020B0600070205080204" pitchFamily="34" charset="-128"/>
              </a:rPr>
              <a:t>MODULE-2</a:t>
            </a:r>
            <a:br>
              <a:rPr lang="en-US" sz="4000" dirty="0" smtClean="0">
                <a:ea typeface="ＭＳ Ｐゴシック" panose="020B0600070205080204" pitchFamily="34" charset="-128"/>
              </a:rPr>
            </a:br>
            <a:r>
              <a:rPr lang="en-US" sz="6000" dirty="0" smtClean="0">
                <a:ea typeface="ＭＳ Ｐゴシック" panose="020B0600070205080204" pitchFamily="34" charset="-128"/>
              </a:rPr>
              <a:t>Supervised Learning</a:t>
            </a:r>
          </a:p>
        </p:txBody>
      </p:sp>
      <p:pic>
        <p:nvPicPr>
          <p:cNvPr id="1026" name="Picture 2" descr="C:\Users\Sanjeev\Desktop\Sanj Docs\Presidency Docs\Machine Learning\Supervis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428736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9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04664"/>
            <a:ext cx="4086225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 smtClean="0"/>
              <a:t>T</a:t>
            </a:r>
            <a:r>
              <a:rPr sz="3200" spc="5" dirty="0" smtClean="0"/>
              <a:t>E</a:t>
            </a:r>
            <a:r>
              <a:rPr sz="3200" dirty="0" smtClean="0"/>
              <a:t>CHNICA</a:t>
            </a:r>
            <a:r>
              <a:rPr sz="3200" spc="15" dirty="0" smtClean="0"/>
              <a:t>L</a:t>
            </a:r>
            <a:r>
              <a:rPr sz="3200" spc="-380" dirty="0" smtClean="0"/>
              <a:t>L</a:t>
            </a:r>
            <a:r>
              <a:rPr sz="3200" spc="-5" dirty="0" smtClean="0"/>
              <a:t>Y</a:t>
            </a:r>
            <a:r>
              <a:rPr lang="en-US" sz="3200" spc="-5" dirty="0" smtClean="0"/>
              <a:t>..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1" y="1340768"/>
            <a:ext cx="791083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5080" indent="-342891" algn="just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the given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attributes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A={X</a:t>
            </a:r>
            <a:r>
              <a:rPr sz="2400" baseline="-20833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sz="2400" spc="-7" baseline="-20833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….. X</a:t>
            </a:r>
            <a:r>
              <a:rPr sz="2400" spc="-7" baseline="-20833" dirty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} Where D is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dimension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of the data, we need to predict the corresponding 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classification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group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G={Y</a:t>
            </a:r>
            <a:r>
              <a:rPr sz="2400" spc="-7" baseline="-20833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,Y</a:t>
            </a:r>
            <a:r>
              <a:rPr sz="2400" spc="-7" baseline="-20833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…Y</a:t>
            </a:r>
            <a:r>
              <a:rPr sz="2400" spc="-7" baseline="-20833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}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using the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proximity  metric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over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K items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 dimension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that defines the</a:t>
            </a:r>
            <a:r>
              <a:rPr sz="24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closeness  of association such that X € </a:t>
            </a:r>
            <a:r>
              <a:rPr sz="2400" spc="-11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sz="2400" spc="-15" baseline="24305" dirty="0">
                <a:solidFill>
                  <a:schemeClr val="tx1"/>
                </a:solidFill>
                <a:latin typeface="Times New Roman"/>
                <a:cs typeface="Times New Roman"/>
              </a:rPr>
              <a:t>D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sz="2400" spc="-115" dirty="0">
                <a:solidFill>
                  <a:schemeClr val="tx1"/>
                </a:solidFill>
                <a:latin typeface="Times New Roman"/>
                <a:cs typeface="Times New Roman"/>
              </a:rPr>
              <a:t>Y</a:t>
            </a:r>
            <a:r>
              <a:rPr sz="2400" spc="-172" baseline="-20833" dirty="0">
                <a:solidFill>
                  <a:schemeClr val="tx1"/>
                </a:solidFill>
                <a:latin typeface="Times New Roman"/>
                <a:cs typeface="Times New Roman"/>
              </a:rPr>
              <a:t>p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€</a:t>
            </a:r>
            <a:r>
              <a:rPr sz="2400" spc="-3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G.</a:t>
            </a: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51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7008" y="1994892"/>
            <a:ext cx="3788664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1015" y="2058900"/>
            <a:ext cx="3605784" cy="2979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1966" y="2039849"/>
            <a:ext cx="3644265" cy="3017520"/>
          </a:xfrm>
          <a:custGeom>
            <a:avLst/>
            <a:gdLst/>
            <a:ahLst/>
            <a:cxnLst/>
            <a:rect l="l" t="t" r="r" b="b"/>
            <a:pathLst>
              <a:path w="3644265" h="3017520">
                <a:moveTo>
                  <a:pt x="0" y="3017520"/>
                </a:moveTo>
                <a:lnTo>
                  <a:pt x="3643884" y="3017520"/>
                </a:lnTo>
                <a:lnTo>
                  <a:pt x="3643884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1" y="229660"/>
            <a:ext cx="403097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800" spc="-100" dirty="0">
                <a:solidFill>
                  <a:schemeClr val="tx1"/>
                </a:solidFill>
                <a:latin typeface="Times New Roman"/>
                <a:cs typeface="Times New Roman"/>
              </a:rPr>
              <a:t>THAT</a:t>
            </a:r>
            <a:r>
              <a:rPr sz="38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sz="3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..</a:t>
            </a:r>
          </a:p>
        </p:txBody>
      </p:sp>
      <p:sp>
        <p:nvSpPr>
          <p:cNvPr id="6" name="object 6"/>
          <p:cNvSpPr/>
          <p:nvPr/>
        </p:nvSpPr>
        <p:spPr>
          <a:xfrm>
            <a:off x="5204459" y="1580364"/>
            <a:ext cx="2731008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1038" y="1652675"/>
            <a:ext cx="2620011" cy="668020"/>
          </a:xfrm>
          <a:custGeom>
            <a:avLst/>
            <a:gdLst/>
            <a:ahLst/>
            <a:cxnLst/>
            <a:rect l="l" t="t" r="r" b="b"/>
            <a:pathLst>
              <a:path w="2620009" h="668019">
                <a:moveTo>
                  <a:pt x="0" y="667512"/>
                </a:moveTo>
                <a:lnTo>
                  <a:pt x="1468" y="591000"/>
                </a:lnTo>
                <a:lnTo>
                  <a:pt x="5651" y="520757"/>
                </a:lnTo>
                <a:lnTo>
                  <a:pt x="12216" y="458786"/>
                </a:lnTo>
                <a:lnTo>
                  <a:pt x="20829" y="407094"/>
                </a:lnTo>
                <a:lnTo>
                  <a:pt x="31157" y="367688"/>
                </a:lnTo>
                <a:lnTo>
                  <a:pt x="55625" y="333756"/>
                </a:lnTo>
                <a:lnTo>
                  <a:pt x="1234693" y="333756"/>
                </a:lnTo>
                <a:lnTo>
                  <a:pt x="1247452" y="324938"/>
                </a:lnTo>
                <a:lnTo>
                  <a:pt x="1269490" y="260417"/>
                </a:lnTo>
                <a:lnTo>
                  <a:pt x="1278103" y="208725"/>
                </a:lnTo>
                <a:lnTo>
                  <a:pt x="1284668" y="146754"/>
                </a:lnTo>
                <a:lnTo>
                  <a:pt x="1288851" y="76511"/>
                </a:lnTo>
                <a:lnTo>
                  <a:pt x="1290319" y="0"/>
                </a:lnTo>
                <a:lnTo>
                  <a:pt x="1291788" y="76511"/>
                </a:lnTo>
                <a:lnTo>
                  <a:pt x="1295971" y="146754"/>
                </a:lnTo>
                <a:lnTo>
                  <a:pt x="1302536" y="208725"/>
                </a:lnTo>
                <a:lnTo>
                  <a:pt x="1311149" y="260417"/>
                </a:lnTo>
                <a:lnTo>
                  <a:pt x="1321477" y="299823"/>
                </a:lnTo>
                <a:lnTo>
                  <a:pt x="1345945" y="333756"/>
                </a:lnTo>
                <a:lnTo>
                  <a:pt x="2564130" y="333756"/>
                </a:lnTo>
                <a:lnTo>
                  <a:pt x="2576888" y="342573"/>
                </a:lnTo>
                <a:lnTo>
                  <a:pt x="2598926" y="407094"/>
                </a:lnTo>
                <a:lnTo>
                  <a:pt x="2607539" y="458786"/>
                </a:lnTo>
                <a:lnTo>
                  <a:pt x="2614104" y="520757"/>
                </a:lnTo>
                <a:lnTo>
                  <a:pt x="2618287" y="591000"/>
                </a:lnTo>
                <a:lnTo>
                  <a:pt x="2619756" y="667512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25586" y="1168481"/>
            <a:ext cx="2088753" cy="388311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5"/>
              </a:spcBef>
            </a:pPr>
            <a:r>
              <a:rPr lang="en-US" dirty="0" smtClean="0"/>
              <a:t>Attributes A</a:t>
            </a:r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375905" y="2455139"/>
            <a:ext cx="312420" cy="2595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7816" y="2490952"/>
            <a:ext cx="215265" cy="2484120"/>
          </a:xfrm>
          <a:custGeom>
            <a:avLst/>
            <a:gdLst/>
            <a:ahLst/>
            <a:cxnLst/>
            <a:rect l="l" t="t" r="r" b="b"/>
            <a:pathLst>
              <a:path w="215265" h="2484120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1" y="17907"/>
                </a:lnTo>
                <a:lnTo>
                  <a:pt x="107441" y="1224153"/>
                </a:lnTo>
                <a:lnTo>
                  <a:pt x="115889" y="1231130"/>
                </a:lnTo>
                <a:lnTo>
                  <a:pt x="138922" y="1236821"/>
                </a:lnTo>
                <a:lnTo>
                  <a:pt x="173075" y="1240655"/>
                </a:lnTo>
                <a:lnTo>
                  <a:pt x="214883" y="1242060"/>
                </a:lnTo>
                <a:lnTo>
                  <a:pt x="173075" y="1243464"/>
                </a:lnTo>
                <a:lnTo>
                  <a:pt x="138922" y="1247298"/>
                </a:lnTo>
                <a:lnTo>
                  <a:pt x="115889" y="1252989"/>
                </a:lnTo>
                <a:lnTo>
                  <a:pt x="107441" y="1259967"/>
                </a:lnTo>
                <a:lnTo>
                  <a:pt x="107441" y="2466213"/>
                </a:lnTo>
                <a:lnTo>
                  <a:pt x="98994" y="2473190"/>
                </a:lnTo>
                <a:lnTo>
                  <a:pt x="75961" y="2478881"/>
                </a:lnTo>
                <a:lnTo>
                  <a:pt x="41808" y="2482715"/>
                </a:lnTo>
                <a:lnTo>
                  <a:pt x="0" y="248412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8731" y="2217472"/>
            <a:ext cx="10223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  <a:p>
            <a:pPr marL="12700" marR="24130" algn="just">
              <a:spcBef>
                <a:spcPts val="5"/>
              </a:spcBef>
            </a:pPr>
            <a:r>
              <a:rPr sz="900" dirty="0">
                <a:solidFill>
                  <a:srgbClr val="1F487C"/>
                </a:solidFill>
                <a:latin typeface="Times New Roman"/>
                <a:cs typeface="Times New Roman"/>
              </a:rPr>
              <a:t>l  a  </a:t>
            </a:r>
            <a:r>
              <a:rPr sz="900" spc="-5" dirty="0">
                <a:solidFill>
                  <a:srgbClr val="1F487C"/>
                </a:solidFill>
                <a:latin typeface="Times New Roman"/>
                <a:cs typeface="Times New Roman"/>
              </a:rPr>
              <a:t>s  s  i  f  i  </a:t>
            </a:r>
            <a:r>
              <a:rPr sz="900" dirty="0">
                <a:solidFill>
                  <a:srgbClr val="1F487C"/>
                </a:solidFill>
                <a:latin typeface="Times New Roman"/>
                <a:cs typeface="Times New Roman"/>
              </a:rPr>
              <a:t>c  a  t  i  o  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8730" y="4275811"/>
            <a:ext cx="107951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G</a:t>
            </a:r>
            <a:endParaRPr sz="900">
              <a:latin typeface="Times New Roman"/>
              <a:cs typeface="Times New Roman"/>
            </a:endParaRPr>
          </a:p>
          <a:p>
            <a:pPr marL="12700" marR="29845" algn="just"/>
            <a:r>
              <a:rPr sz="900" dirty="0">
                <a:latin typeface="Times New Roman"/>
                <a:cs typeface="Times New Roman"/>
              </a:rPr>
              <a:t>r  o  u  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251520" y="1916832"/>
            <a:ext cx="473805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indent="-342891">
              <a:spcBef>
                <a:spcPts val="2591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Attribute </a:t>
            </a:r>
            <a:r>
              <a:rPr sz="2400" spc="-11" dirty="0">
                <a:solidFill>
                  <a:schemeClr val="tx1"/>
                </a:solidFill>
                <a:latin typeface="Times New Roman"/>
                <a:cs typeface="Times New Roman"/>
              </a:rPr>
              <a:t>A={Color,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Outline,</a:t>
            </a:r>
            <a:r>
              <a:rPr sz="2400" spc="-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Dot}</a:t>
            </a:r>
          </a:p>
          <a:p>
            <a:pPr>
              <a:spcBef>
                <a:spcPts val="31"/>
              </a:spcBef>
              <a:buClr>
                <a:srgbClr val="1F487C"/>
              </a:buClr>
              <a:buFont typeface="Arial"/>
              <a:buChar char="•"/>
            </a:pPr>
            <a:endParaRPr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marR="1495388" indent="-342891"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r>
              <a:rPr sz="24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Group,  G={triangle,</a:t>
            </a:r>
            <a:r>
              <a:rPr sz="2400" spc="-9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square}</a:t>
            </a:r>
          </a:p>
          <a:p>
            <a:pPr>
              <a:spcBef>
                <a:spcPts val="25"/>
              </a:spcBef>
              <a:buClr>
                <a:srgbClr val="1F487C"/>
              </a:buClr>
              <a:buFont typeface="Arial"/>
              <a:buChar char="•"/>
            </a:pPr>
            <a:endParaRPr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D=3, we are free to choose K</a:t>
            </a:r>
            <a:r>
              <a:rPr sz="2400" spc="-13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4910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6672"/>
            <a:ext cx="4638675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PROXIMITY</a:t>
            </a:r>
            <a:r>
              <a:rPr sz="3200" spc="-200" dirty="0"/>
              <a:t> </a:t>
            </a:r>
            <a:r>
              <a:rPr sz="3200" dirty="0"/>
              <a:t>METRIC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800036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5080" indent="-342891" algn="just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Definition: Also termed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as “Similarity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Measure”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quantifies</a:t>
            </a:r>
            <a:r>
              <a:rPr sz="2400" spc="-25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the  association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among </a:t>
            </a:r>
            <a:r>
              <a:rPr sz="2400" spc="-11" dirty="0">
                <a:solidFill>
                  <a:schemeClr val="tx1"/>
                </a:solidFill>
                <a:latin typeface="Times New Roman"/>
                <a:cs typeface="Times New Roman"/>
              </a:rPr>
              <a:t>different</a:t>
            </a:r>
            <a:r>
              <a:rPr sz="24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items.</a:t>
            </a: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 algn="just">
              <a:spcBef>
                <a:spcPts val="575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Following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a table of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measures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sz="2400" spc="-11" dirty="0">
                <a:solidFill>
                  <a:schemeClr val="tx1"/>
                </a:solidFill>
                <a:latin typeface="Times New Roman"/>
                <a:cs typeface="Times New Roman"/>
              </a:rPr>
              <a:t>different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sz="24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items:</a:t>
            </a: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81652"/>
              </p:ext>
            </p:extLst>
          </p:nvPr>
        </p:nvGraphicFramePr>
        <p:xfrm>
          <a:off x="683568" y="2780928"/>
          <a:ext cx="7632848" cy="2952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8281"/>
                <a:gridCol w="2594567"/>
              </a:tblGrid>
              <a:tr h="666929">
                <a:tc>
                  <a:txBody>
                    <a:bodyPr/>
                    <a:lstStyle/>
                    <a:p>
                      <a:pPr marL="977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Similarity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Measure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 Format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033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Contingency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Table,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Jaccard coefficient, Distance</a:t>
                      </a:r>
                      <a:r>
                        <a:rPr sz="20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Measure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1511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Z-Score, Min-Max Normalization, Distance</a:t>
                      </a:r>
                      <a:r>
                        <a:rPr sz="20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Measures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1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6692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Cosine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Similarity,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Dot</a:t>
                      </a:r>
                      <a:r>
                        <a:rPr sz="20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Product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Vectors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2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2981585" cy="426142"/>
          </a:xfrm>
        </p:spPr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</a:t>
            </a:r>
            <a:r>
              <a:rPr lang="en-US" dirty="0"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400127"/>
          </a:xfrm>
        </p:spPr>
        <p:txBody>
          <a:bodyPr/>
          <a:lstStyle/>
          <a:p>
            <a:pPr algn="just"/>
            <a:r>
              <a:rPr lang="en-US" b="0" dirty="0" smtClean="0"/>
              <a:t>A </a:t>
            </a:r>
            <a:r>
              <a:rPr lang="en-US" b="0" dirty="0" err="1"/>
              <a:t>Voronoi</a:t>
            </a:r>
            <a:r>
              <a:rPr lang="en-US" b="0" dirty="0"/>
              <a:t> diagram is a partitioning of a plane into regions based on distance to points in a specific subset of the </a:t>
            </a:r>
            <a:r>
              <a:rPr lang="en-US" b="0" dirty="0" smtClean="0"/>
              <a:t>plane.</a:t>
            </a:r>
          </a:p>
          <a:p>
            <a:pPr algn="just"/>
            <a:r>
              <a:rPr lang="en-US" b="0" dirty="0" smtClean="0"/>
              <a:t>Here, k=1.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08920"/>
            <a:ext cx="4570673" cy="31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2604880" cy="426142"/>
          </a:xfrm>
        </p:spPr>
        <p:txBody>
          <a:bodyPr/>
          <a:lstStyle/>
          <a:p>
            <a:r>
              <a:rPr lang="en-US" dirty="0" smtClean="0"/>
              <a:t>K-NN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580211" cy="470794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2604880" cy="426142"/>
          </a:xfrm>
        </p:spPr>
        <p:txBody>
          <a:bodyPr/>
          <a:lstStyle/>
          <a:p>
            <a:r>
              <a:rPr lang="en-US" dirty="0"/>
              <a:t>K-NN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209731"/>
            <a:ext cx="6408712" cy="4811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47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6672"/>
            <a:ext cx="4638675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PROXIMITY</a:t>
            </a:r>
            <a:r>
              <a:rPr sz="3200" spc="-200" dirty="0"/>
              <a:t> </a:t>
            </a:r>
            <a:r>
              <a:rPr sz="3200" dirty="0"/>
              <a:t>METRIC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1" y="1412776"/>
            <a:ext cx="7814945" cy="383438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591" indent="-342891">
              <a:spcBef>
                <a:spcPts val="74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For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the </a:t>
            </a: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numeric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data let </a:t>
            </a: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us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consider </a:t>
            </a: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some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distance</a:t>
            </a:r>
            <a:r>
              <a:rPr sz="2400" spc="-75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measures:</a:t>
            </a:r>
            <a:endParaRPr sz="2400" dirty="0">
              <a:solidFill>
                <a:schemeClr val="tx1"/>
              </a:solidFill>
              <a:latin typeface="+mn-lt"/>
              <a:cs typeface="Times New Roman"/>
            </a:endParaRPr>
          </a:p>
          <a:p>
            <a:pPr marL="469888">
              <a:spcBef>
                <a:spcPts val="640"/>
              </a:spcBef>
            </a:pP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–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Manhattan</a:t>
            </a:r>
            <a:r>
              <a:rPr sz="2400" spc="211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Distance</a:t>
            </a:r>
            <a:r>
              <a:rPr sz="2400" spc="-5" dirty="0" smtClean="0">
                <a:solidFill>
                  <a:schemeClr val="tx1"/>
                </a:solidFill>
                <a:latin typeface="+mn-lt"/>
                <a:cs typeface="Times New Roman"/>
              </a:rPr>
              <a:t>:</a:t>
            </a:r>
            <a:endParaRPr lang="en-US" sz="2400" spc="-5" dirty="0" smtClean="0">
              <a:solidFill>
                <a:schemeClr val="tx1"/>
              </a:solidFill>
              <a:latin typeface="+mn-lt"/>
              <a:cs typeface="Times New Roman"/>
            </a:endParaRPr>
          </a:p>
          <a:p>
            <a:pPr marL="469888">
              <a:spcBef>
                <a:spcPts val="640"/>
              </a:spcBef>
            </a:pPr>
            <a:endParaRPr lang="en-US" sz="2400" spc="-5" dirty="0">
              <a:solidFill>
                <a:schemeClr val="tx1"/>
              </a:solidFill>
              <a:latin typeface="+mn-lt"/>
              <a:cs typeface="Times New Roman"/>
            </a:endParaRPr>
          </a:p>
          <a:p>
            <a:pPr marL="469888">
              <a:spcBef>
                <a:spcPts val="640"/>
              </a:spcBef>
            </a:pPr>
            <a:endParaRPr sz="2400" dirty="0">
              <a:solidFill>
                <a:schemeClr val="tx1"/>
              </a:solidFill>
              <a:latin typeface="+mn-lt"/>
              <a:cs typeface="Times New Roman"/>
            </a:endParaRPr>
          </a:p>
          <a:p>
            <a:pPr>
              <a:spcBef>
                <a:spcPts val="11"/>
              </a:spcBef>
            </a:pPr>
            <a:endParaRPr sz="1200" dirty="0">
              <a:solidFill>
                <a:schemeClr val="tx1"/>
              </a:solidFill>
              <a:latin typeface="+mn-lt"/>
              <a:cs typeface="Times New Roman"/>
            </a:endParaRPr>
          </a:p>
          <a:p>
            <a:pPr marL="469888"/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–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Ex: Given </a:t>
            </a: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X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= {1,2} &amp; </a:t>
            </a: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Y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=</a:t>
            </a:r>
            <a:r>
              <a:rPr sz="2400" spc="35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{2,5}</a:t>
            </a:r>
          </a:p>
          <a:p>
            <a:pPr marL="756266"/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Manhattan </a:t>
            </a:r>
            <a:r>
              <a:rPr sz="2400" spc="-5" dirty="0">
                <a:solidFill>
                  <a:schemeClr val="tx1"/>
                </a:solidFill>
                <a:latin typeface="+mn-lt"/>
                <a:cs typeface="Times New Roman"/>
              </a:rPr>
              <a:t>Distance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= dist(X,Y) =</a:t>
            </a:r>
            <a:r>
              <a:rPr sz="2400" spc="-65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|1-2|+|2-5|</a:t>
            </a:r>
          </a:p>
          <a:p>
            <a:pPr marL="4737616"/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=</a:t>
            </a:r>
            <a:r>
              <a:rPr sz="2400" spc="-15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1+3</a:t>
            </a:r>
          </a:p>
          <a:p>
            <a:pPr marL="2059887" algn="ctr"/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=</a:t>
            </a:r>
            <a:r>
              <a:rPr sz="2400" spc="-15" dirty="0">
                <a:solidFill>
                  <a:schemeClr val="tx1"/>
                </a:solidFill>
                <a:latin typeface="+mn-lt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+mn-lt"/>
                <a:cs typeface="Times New Roman"/>
              </a:rPr>
              <a:t>4</a:t>
            </a:r>
          </a:p>
        </p:txBody>
      </p:sp>
      <p:sp>
        <p:nvSpPr>
          <p:cNvPr id="4" name="object 4"/>
          <p:cNvSpPr/>
          <p:nvPr/>
        </p:nvSpPr>
        <p:spPr>
          <a:xfrm>
            <a:off x="5076056" y="2132855"/>
            <a:ext cx="1863485" cy="484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7164288" y="2132855"/>
            <a:ext cx="1800200" cy="479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7076" y="2778559"/>
            <a:ext cx="3762026" cy="509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ounded Rectangle 4"/>
          <p:cNvSpPr/>
          <p:nvPr/>
        </p:nvSpPr>
        <p:spPr bwMode="auto">
          <a:xfrm>
            <a:off x="611560" y="4797152"/>
            <a:ext cx="3024336" cy="136815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4664"/>
            <a:ext cx="4657725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PROXIMITY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METRIC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2776"/>
            <a:ext cx="8212524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5591" algn="l"/>
              </a:tabLst>
            </a:pP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-	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Euclidean</a:t>
            </a:r>
            <a:r>
              <a:rPr sz="2400" spc="31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Distance</a:t>
            </a:r>
            <a:r>
              <a:rPr sz="2400" spc="-5" dirty="0" smtClean="0">
                <a:solidFill>
                  <a:schemeClr val="tx1"/>
                </a:solidFill>
                <a:latin typeface="+mn-lt"/>
                <a:cs typeface="Arial"/>
              </a:rPr>
              <a:t>:</a:t>
            </a:r>
            <a:endParaRPr lang="en-US" sz="2400" spc="-5" dirty="0" smtClean="0">
              <a:solidFill>
                <a:schemeClr val="tx1"/>
              </a:solidFill>
              <a:latin typeface="+mn-lt"/>
              <a:cs typeface="Arial"/>
            </a:endParaRPr>
          </a:p>
          <a:p>
            <a:pPr marL="12700">
              <a:spcBef>
                <a:spcPts val="100"/>
              </a:spcBef>
              <a:tabLst>
                <a:tab pos="355591" algn="l"/>
              </a:tabLst>
            </a:pPr>
            <a:endParaRPr lang="en-US" sz="2400" spc="-5" dirty="0">
              <a:solidFill>
                <a:schemeClr val="tx1"/>
              </a:solidFill>
              <a:latin typeface="+mn-lt"/>
              <a:cs typeface="Arial"/>
            </a:endParaRPr>
          </a:p>
          <a:p>
            <a:pPr marL="12700">
              <a:spcBef>
                <a:spcPts val="100"/>
              </a:spcBef>
              <a:tabLst>
                <a:tab pos="355591" algn="l"/>
              </a:tabLst>
            </a:pPr>
            <a:endParaRPr sz="240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spcBef>
                <a:spcPts val="5"/>
              </a:spcBef>
            </a:pPr>
            <a:endParaRPr lang="en-US" sz="2400" dirty="0" smtClean="0">
              <a:solidFill>
                <a:schemeClr val="tx1"/>
              </a:solidFill>
              <a:latin typeface="+mn-lt"/>
              <a:cs typeface="Times New Roman"/>
            </a:endParaRPr>
          </a:p>
          <a:p>
            <a:pPr>
              <a:spcBef>
                <a:spcPts val="5"/>
              </a:spcBef>
            </a:pPr>
            <a:endParaRPr sz="2400" dirty="0">
              <a:solidFill>
                <a:schemeClr val="tx1"/>
              </a:solidFill>
              <a:latin typeface="+mn-lt"/>
              <a:cs typeface="Times New Roman"/>
            </a:endParaRPr>
          </a:p>
          <a:p>
            <a:pPr marL="12700">
              <a:tabLst>
                <a:tab pos="355591" algn="l"/>
              </a:tabLst>
            </a:pP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-	</a:t>
            </a:r>
            <a:r>
              <a:rPr sz="2400" spc="-11" dirty="0">
                <a:solidFill>
                  <a:schemeClr val="tx1"/>
                </a:solidFill>
                <a:latin typeface="+mn-lt"/>
                <a:cs typeface="Arial"/>
              </a:rPr>
              <a:t>Ex: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Given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X = {-2,2} &amp; Y =</a:t>
            </a:r>
            <a:r>
              <a:rPr sz="2400" spc="-13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{2,5}</a:t>
            </a:r>
          </a:p>
          <a:p>
            <a:pPr marL="355591"/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Euclidean Distance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=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dist(X,Y)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= [ </a:t>
            </a:r>
            <a:r>
              <a:rPr sz="2400" spc="-11" dirty="0">
                <a:solidFill>
                  <a:schemeClr val="tx1"/>
                </a:solidFill>
                <a:latin typeface="+mn-lt"/>
                <a:cs typeface="Arial"/>
              </a:rPr>
              <a:t>(-2-2)^2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+ </a:t>
            </a:r>
            <a:r>
              <a:rPr sz="2400" spc="-11" dirty="0">
                <a:solidFill>
                  <a:schemeClr val="tx1"/>
                </a:solidFill>
                <a:latin typeface="+mn-lt"/>
                <a:cs typeface="Arial"/>
              </a:rPr>
              <a:t>(2-5)^</a:t>
            </a:r>
            <a:r>
              <a:rPr sz="2400" spc="-11" dirty="0" smtClean="0">
                <a:solidFill>
                  <a:schemeClr val="tx1"/>
                </a:solidFill>
                <a:latin typeface="+mn-lt"/>
                <a:cs typeface="Arial"/>
              </a:rPr>
              <a:t>2]^(</a:t>
            </a:r>
            <a:r>
              <a:rPr sz="2400" spc="-11" dirty="0">
                <a:solidFill>
                  <a:schemeClr val="tx1"/>
                </a:solidFill>
                <a:latin typeface="+mn-lt"/>
                <a:cs typeface="Arial"/>
              </a:rPr>
              <a:t>1/2)</a:t>
            </a:r>
            <a:endParaRPr sz="24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3073323"/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= dist(X,Y) = (16 +</a:t>
            </a:r>
            <a:r>
              <a:rPr sz="2400" spc="-6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9)^(1/2)</a:t>
            </a:r>
          </a:p>
          <a:p>
            <a:pPr marL="3094277">
              <a:spcBef>
                <a:spcPts val="5"/>
              </a:spcBef>
            </a:pP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=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dist(X,Y)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=</a:t>
            </a:r>
            <a:r>
              <a:rPr sz="2400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5</a:t>
            </a:r>
            <a:endParaRPr sz="24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462" y="1536079"/>
            <a:ext cx="1757697" cy="517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3968" y="1615071"/>
            <a:ext cx="1664172" cy="433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4462" y="2171548"/>
            <a:ext cx="3723678" cy="687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 bwMode="auto">
          <a:xfrm>
            <a:off x="3563888" y="3645024"/>
            <a:ext cx="5328592" cy="11521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404664"/>
            <a:ext cx="3782695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K-NN IN</a:t>
            </a:r>
            <a:r>
              <a:rPr sz="3200" spc="-285" dirty="0"/>
              <a:t> </a:t>
            </a:r>
            <a:r>
              <a:rPr sz="3200" dirty="0"/>
              <a:t>ACTION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95536" y="1340768"/>
            <a:ext cx="3920491" cy="2589300"/>
          </a:xfrm>
          <a:prstGeom prst="rect">
            <a:avLst/>
          </a:prstGeom>
        </p:spPr>
        <p:txBody>
          <a:bodyPr vert="horz" wrap="square" lIns="0" tIns="49531" rIns="0" bIns="0" rtlCol="0">
            <a:spAutoFit/>
          </a:bodyPr>
          <a:lstStyle/>
          <a:p>
            <a:pPr marL="355591" marR="369561" indent="-342891">
              <a:lnSpc>
                <a:spcPts val="2380"/>
              </a:lnSpc>
              <a:spcBef>
                <a:spcPts val="391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Consider the following data:  A={weight,color}  G={Apple(A),</a:t>
            </a:r>
            <a:r>
              <a:rPr sz="22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Banana(B)}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  <a:buClr>
                <a:srgbClr val="1F487C"/>
              </a:buClr>
              <a:buFont typeface="Arial"/>
              <a:buChar char="•"/>
            </a:pPr>
            <a:endParaRPr sz="225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>
              <a:lnSpc>
                <a:spcPts val="2511"/>
              </a:lnSpc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200" spc="-95" dirty="0">
                <a:solidFill>
                  <a:schemeClr val="tx1"/>
                </a:solidFill>
                <a:latin typeface="Times New Roman"/>
                <a:cs typeface="Times New Roman"/>
              </a:rPr>
              <a:t>We </a:t>
            </a:r>
            <a:r>
              <a:rPr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need to predict the </a:t>
            </a:r>
            <a:r>
              <a:rPr sz="2200" dirty="0">
                <a:solidFill>
                  <a:schemeClr val="tx1"/>
                </a:solidFill>
                <a:latin typeface="Times New Roman"/>
                <a:cs typeface="Times New Roman"/>
              </a:rPr>
              <a:t>type </a:t>
            </a:r>
            <a:r>
              <a:rPr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sz="2200" spc="7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marR="2080208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fruit with:  weight =</a:t>
            </a:r>
            <a:r>
              <a:rPr sz="22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378  color =</a:t>
            </a:r>
            <a:r>
              <a:rPr sz="2200" spc="-3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chemeClr val="tx1"/>
                </a:solidFill>
                <a:latin typeface="Times New Roman"/>
                <a:cs typeface="Times New Roman"/>
              </a:rPr>
              <a:t>red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976" y="1124744"/>
            <a:ext cx="4629525" cy="4464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2806" y="1219974"/>
            <a:ext cx="4353821" cy="4180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4417" y="1169700"/>
            <a:ext cx="4411260" cy="4239495"/>
          </a:xfrm>
          <a:custGeom>
            <a:avLst/>
            <a:gdLst/>
            <a:ahLst/>
            <a:cxnLst/>
            <a:rect l="l" t="t" r="r" b="b"/>
            <a:pathLst>
              <a:path w="2926079" h="2727960">
                <a:moveTo>
                  <a:pt x="0" y="2727960"/>
                </a:moveTo>
                <a:lnTo>
                  <a:pt x="2926080" y="2727960"/>
                </a:lnTo>
                <a:lnTo>
                  <a:pt x="2926080" y="0"/>
                </a:lnTo>
                <a:lnTo>
                  <a:pt x="0" y="0"/>
                </a:lnTo>
                <a:lnTo>
                  <a:pt x="0" y="27279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4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6672"/>
            <a:ext cx="5043805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/>
              <a:t>SOME</a:t>
            </a:r>
            <a:r>
              <a:rPr sz="3200" spc="-60" dirty="0"/>
              <a:t> </a:t>
            </a:r>
            <a:r>
              <a:rPr sz="3200" spc="-5" dirty="0" smtClean="0"/>
              <a:t>PROCESSING</a:t>
            </a:r>
            <a:r>
              <a:rPr lang="en-US" sz="3200" spc="-5" dirty="0" smtClean="0"/>
              <a:t>..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1" y="1158131"/>
            <a:ext cx="8046084" cy="3795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3000" spc="-5" dirty="0">
                <a:solidFill>
                  <a:schemeClr val="tx1"/>
                </a:solidFill>
                <a:latin typeface="Times New Roman"/>
                <a:cs typeface="Times New Roman"/>
              </a:rPr>
              <a:t>Assign </a:t>
            </a:r>
            <a:r>
              <a:rPr sz="3000" dirty="0">
                <a:solidFill>
                  <a:schemeClr val="tx1"/>
                </a:solidFill>
                <a:latin typeface="Times New Roman"/>
                <a:cs typeface="Times New Roman"/>
              </a:rPr>
              <a:t>color codes to convert </a:t>
            </a:r>
            <a:r>
              <a:rPr sz="3000" spc="-5" dirty="0">
                <a:solidFill>
                  <a:schemeClr val="tx1"/>
                </a:solidFill>
                <a:latin typeface="Times New Roman"/>
                <a:cs typeface="Times New Roman"/>
              </a:rPr>
              <a:t>into numerical</a:t>
            </a:r>
            <a:r>
              <a:rPr sz="3000" spc="3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sz="3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sz="3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endParaRPr lang="en-US" sz="3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endParaRPr lang="en-US" sz="3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endParaRPr lang="en-US" sz="3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endParaRPr lang="en-US" sz="3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endParaRPr lang="en-US" sz="3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lang="en-US" sz="3000" spc="-35" dirty="0">
                <a:solidFill>
                  <a:schemeClr val="tx1"/>
                </a:solidFill>
                <a:latin typeface="Times New Roman"/>
                <a:cs typeface="Times New Roman"/>
              </a:rPr>
              <a:t>Let’s </a:t>
            </a: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label </a:t>
            </a:r>
            <a:r>
              <a:rPr lang="en-US" sz="3000" spc="-5" dirty="0">
                <a:solidFill>
                  <a:schemeClr val="tx1"/>
                </a:solidFill>
                <a:latin typeface="Times New Roman"/>
                <a:cs typeface="Times New Roman"/>
              </a:rPr>
              <a:t>Apple </a:t>
            </a: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as “A”</a:t>
            </a:r>
            <a:r>
              <a:rPr lang="en-US" sz="3000" spc="-1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and  Banana as</a:t>
            </a:r>
            <a:r>
              <a:rPr lang="en-US" sz="3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“B”</a:t>
            </a:r>
            <a:endParaRPr sz="3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9672" y="1668222"/>
            <a:ext cx="3408472" cy="2552866"/>
            <a:chOff x="5690616" y="2654046"/>
            <a:chExt cx="1196339" cy="1150620"/>
          </a:xfrm>
        </p:grpSpPr>
        <p:sp>
          <p:nvSpPr>
            <p:cNvPr id="5" name="object 5"/>
            <p:cNvSpPr/>
            <p:nvPr/>
          </p:nvSpPr>
          <p:spPr>
            <a:xfrm>
              <a:off x="5690616" y="2654046"/>
              <a:ext cx="1196339" cy="1150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54623" y="2731696"/>
              <a:ext cx="1013459" cy="9677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5573" y="2699004"/>
              <a:ext cx="1051560" cy="1005840"/>
            </a:xfrm>
            <a:custGeom>
              <a:avLst/>
              <a:gdLst/>
              <a:ahLst/>
              <a:cxnLst/>
              <a:rect l="l" t="t" r="r" b="b"/>
              <a:pathLst>
                <a:path w="1051559" h="1005839">
                  <a:moveTo>
                    <a:pt x="0" y="1005840"/>
                  </a:moveTo>
                  <a:lnTo>
                    <a:pt x="1051559" y="1005840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10058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72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4414670" cy="426142"/>
          </a:xfrm>
        </p:spPr>
        <p:txBody>
          <a:bodyPr/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298613"/>
          </a:xfrm>
        </p:spPr>
        <p:txBody>
          <a:bodyPr/>
          <a:lstStyle/>
          <a:p>
            <a:pPr algn="just"/>
            <a:r>
              <a:rPr lang="en-IN" b="0" dirty="0" smtClean="0"/>
              <a:t>In supervised learning, the labelled training data provide the basis for learning.</a:t>
            </a:r>
          </a:p>
          <a:p>
            <a:pPr algn="just"/>
            <a:r>
              <a:rPr lang="en-IN" b="0" dirty="0" smtClean="0"/>
              <a:t>The process of learning from the training data by a machine can be related to an expert supervising the learning process of a student.</a:t>
            </a:r>
          </a:p>
          <a:p>
            <a:pPr algn="just"/>
            <a:r>
              <a:rPr lang="en-IN" b="0" dirty="0" smtClean="0"/>
              <a:t>Here the expert is the training data.</a:t>
            </a:r>
          </a:p>
          <a:p>
            <a:pPr algn="just"/>
            <a:r>
              <a:rPr lang="en-IN" b="0" dirty="0" smtClean="0"/>
              <a:t>Training data is the past information with known value of </a:t>
            </a:r>
            <a:r>
              <a:rPr lang="en-IN" dirty="0" smtClean="0"/>
              <a:t>class field</a:t>
            </a:r>
            <a:r>
              <a:rPr lang="en-IN" b="0" dirty="0" smtClean="0"/>
              <a:t> or </a:t>
            </a:r>
            <a:r>
              <a:rPr lang="en-IN" dirty="0" smtClean="0"/>
              <a:t>‘label’.</a:t>
            </a:r>
          </a:p>
          <a:p>
            <a:pPr algn="just"/>
            <a:r>
              <a:rPr lang="en-IN" b="0" dirty="0" smtClean="0"/>
              <a:t>Unsupervised learning uses no labelled data.</a:t>
            </a:r>
          </a:p>
          <a:p>
            <a:pPr algn="just"/>
            <a:r>
              <a:rPr lang="en-IN" b="0" dirty="0" smtClean="0"/>
              <a:t>Semi-supervised learning uses a small amount of labelled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6672"/>
            <a:ext cx="2388871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PLO</a:t>
            </a:r>
            <a:r>
              <a:rPr sz="3200" spc="5" dirty="0"/>
              <a:t>T</a:t>
            </a:r>
            <a:r>
              <a:rPr sz="3200" dirty="0"/>
              <a:t>T</a:t>
            </a:r>
            <a:r>
              <a:rPr sz="3200" spc="5" dirty="0"/>
              <a:t>I</a:t>
            </a:r>
            <a:r>
              <a:rPr sz="3200" dirty="0"/>
              <a:t>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84784"/>
            <a:ext cx="25857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Using</a:t>
            </a:r>
            <a:r>
              <a:rPr sz="2400" spc="-1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K=3,</a:t>
            </a:r>
            <a:endParaRPr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/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Our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result will</a:t>
            </a:r>
            <a:r>
              <a:rPr sz="2400" spc="-9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be,</a:t>
            </a:r>
            <a:endParaRPr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91880" y="1450087"/>
            <a:ext cx="5298948" cy="3049524"/>
            <a:chOff x="3506723" y="1759459"/>
            <a:chExt cx="5298948" cy="3049524"/>
          </a:xfrm>
        </p:grpSpPr>
        <p:sp>
          <p:nvSpPr>
            <p:cNvPr id="4" name="object 4"/>
            <p:cNvSpPr/>
            <p:nvPr/>
          </p:nvSpPr>
          <p:spPr>
            <a:xfrm>
              <a:off x="3506723" y="1759459"/>
              <a:ext cx="5298948" cy="3049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0733" y="1823467"/>
              <a:ext cx="5116068" cy="2866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1683" y="1804416"/>
              <a:ext cx="5154295" cy="2905125"/>
            </a:xfrm>
            <a:custGeom>
              <a:avLst/>
              <a:gdLst/>
              <a:ahLst/>
              <a:cxnLst/>
              <a:rect l="l" t="t" r="r" b="b"/>
              <a:pathLst>
                <a:path w="5154295" h="2905125">
                  <a:moveTo>
                    <a:pt x="0" y="2904744"/>
                  </a:moveTo>
                  <a:lnTo>
                    <a:pt x="5154168" y="2904744"/>
                  </a:lnTo>
                  <a:lnTo>
                    <a:pt x="5154168" y="0"/>
                  </a:lnTo>
                  <a:lnTo>
                    <a:pt x="0" y="0"/>
                  </a:lnTo>
                  <a:lnTo>
                    <a:pt x="0" y="29047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3085" y="2628139"/>
              <a:ext cx="1083564" cy="1100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10328" y="2652523"/>
              <a:ext cx="989331" cy="1005840"/>
            </a:xfrm>
            <a:custGeom>
              <a:avLst/>
              <a:gdLst/>
              <a:ahLst/>
              <a:cxnLst/>
              <a:rect l="l" t="t" r="r" b="b"/>
              <a:pathLst>
                <a:path w="989329" h="1005839">
                  <a:moveTo>
                    <a:pt x="0" y="502919"/>
                  </a:moveTo>
                  <a:lnTo>
                    <a:pt x="2263" y="454486"/>
                  </a:lnTo>
                  <a:lnTo>
                    <a:pt x="8915" y="407355"/>
                  </a:lnTo>
                  <a:lnTo>
                    <a:pt x="19749" y="361737"/>
                  </a:lnTo>
                  <a:lnTo>
                    <a:pt x="34557" y="317842"/>
                  </a:lnTo>
                  <a:lnTo>
                    <a:pt x="53132" y="275883"/>
                  </a:lnTo>
                  <a:lnTo>
                    <a:pt x="75269" y="236069"/>
                  </a:lnTo>
                  <a:lnTo>
                    <a:pt x="100758" y="198611"/>
                  </a:lnTo>
                  <a:lnTo>
                    <a:pt x="129394" y="163720"/>
                  </a:lnTo>
                  <a:lnTo>
                    <a:pt x="160969" y="131608"/>
                  </a:lnTo>
                  <a:lnTo>
                    <a:pt x="195277" y="102483"/>
                  </a:lnTo>
                  <a:lnTo>
                    <a:pt x="232109" y="76558"/>
                  </a:lnTo>
                  <a:lnTo>
                    <a:pt x="271260" y="54044"/>
                  </a:lnTo>
                  <a:lnTo>
                    <a:pt x="312521" y="35150"/>
                  </a:lnTo>
                  <a:lnTo>
                    <a:pt x="355687" y="20088"/>
                  </a:lnTo>
                  <a:lnTo>
                    <a:pt x="400550" y="9068"/>
                  </a:lnTo>
                  <a:lnTo>
                    <a:pt x="446902" y="2302"/>
                  </a:lnTo>
                  <a:lnTo>
                    <a:pt x="494538" y="0"/>
                  </a:lnTo>
                  <a:lnTo>
                    <a:pt x="542173" y="2302"/>
                  </a:lnTo>
                  <a:lnTo>
                    <a:pt x="588525" y="9068"/>
                  </a:lnTo>
                  <a:lnTo>
                    <a:pt x="633388" y="20088"/>
                  </a:lnTo>
                  <a:lnTo>
                    <a:pt x="676554" y="35150"/>
                  </a:lnTo>
                  <a:lnTo>
                    <a:pt x="717815" y="54044"/>
                  </a:lnTo>
                  <a:lnTo>
                    <a:pt x="756966" y="76558"/>
                  </a:lnTo>
                  <a:lnTo>
                    <a:pt x="793798" y="102483"/>
                  </a:lnTo>
                  <a:lnTo>
                    <a:pt x="828106" y="131608"/>
                  </a:lnTo>
                  <a:lnTo>
                    <a:pt x="859681" y="163720"/>
                  </a:lnTo>
                  <a:lnTo>
                    <a:pt x="888317" y="198611"/>
                  </a:lnTo>
                  <a:lnTo>
                    <a:pt x="913806" y="236069"/>
                  </a:lnTo>
                  <a:lnTo>
                    <a:pt x="935943" y="275883"/>
                  </a:lnTo>
                  <a:lnTo>
                    <a:pt x="954518" y="317842"/>
                  </a:lnTo>
                  <a:lnTo>
                    <a:pt x="969326" y="361737"/>
                  </a:lnTo>
                  <a:lnTo>
                    <a:pt x="980160" y="407355"/>
                  </a:lnTo>
                  <a:lnTo>
                    <a:pt x="986812" y="454486"/>
                  </a:lnTo>
                  <a:lnTo>
                    <a:pt x="989076" y="502919"/>
                  </a:lnTo>
                  <a:lnTo>
                    <a:pt x="986812" y="551353"/>
                  </a:lnTo>
                  <a:lnTo>
                    <a:pt x="980160" y="598484"/>
                  </a:lnTo>
                  <a:lnTo>
                    <a:pt x="969326" y="644102"/>
                  </a:lnTo>
                  <a:lnTo>
                    <a:pt x="954518" y="687997"/>
                  </a:lnTo>
                  <a:lnTo>
                    <a:pt x="935943" y="729956"/>
                  </a:lnTo>
                  <a:lnTo>
                    <a:pt x="913806" y="769770"/>
                  </a:lnTo>
                  <a:lnTo>
                    <a:pt x="888317" y="807228"/>
                  </a:lnTo>
                  <a:lnTo>
                    <a:pt x="859681" y="842119"/>
                  </a:lnTo>
                  <a:lnTo>
                    <a:pt x="828106" y="874231"/>
                  </a:lnTo>
                  <a:lnTo>
                    <a:pt x="793798" y="903356"/>
                  </a:lnTo>
                  <a:lnTo>
                    <a:pt x="756966" y="929281"/>
                  </a:lnTo>
                  <a:lnTo>
                    <a:pt x="717815" y="951795"/>
                  </a:lnTo>
                  <a:lnTo>
                    <a:pt x="676554" y="970689"/>
                  </a:lnTo>
                  <a:lnTo>
                    <a:pt x="633388" y="985751"/>
                  </a:lnTo>
                  <a:lnTo>
                    <a:pt x="588525" y="996771"/>
                  </a:lnTo>
                  <a:lnTo>
                    <a:pt x="542173" y="1003537"/>
                  </a:lnTo>
                  <a:lnTo>
                    <a:pt x="494538" y="1005839"/>
                  </a:lnTo>
                  <a:lnTo>
                    <a:pt x="446902" y="1003537"/>
                  </a:lnTo>
                  <a:lnTo>
                    <a:pt x="400550" y="996771"/>
                  </a:lnTo>
                  <a:lnTo>
                    <a:pt x="355687" y="985751"/>
                  </a:lnTo>
                  <a:lnTo>
                    <a:pt x="312521" y="970689"/>
                  </a:lnTo>
                  <a:lnTo>
                    <a:pt x="271260" y="951795"/>
                  </a:lnTo>
                  <a:lnTo>
                    <a:pt x="232109" y="929281"/>
                  </a:lnTo>
                  <a:lnTo>
                    <a:pt x="195277" y="903356"/>
                  </a:lnTo>
                  <a:lnTo>
                    <a:pt x="160969" y="874231"/>
                  </a:lnTo>
                  <a:lnTo>
                    <a:pt x="129394" y="842119"/>
                  </a:lnTo>
                  <a:lnTo>
                    <a:pt x="100758" y="807228"/>
                  </a:lnTo>
                  <a:lnTo>
                    <a:pt x="75269" y="769770"/>
                  </a:lnTo>
                  <a:lnTo>
                    <a:pt x="53132" y="729956"/>
                  </a:lnTo>
                  <a:lnTo>
                    <a:pt x="34557" y="687997"/>
                  </a:lnTo>
                  <a:lnTo>
                    <a:pt x="19749" y="644102"/>
                  </a:lnTo>
                  <a:lnTo>
                    <a:pt x="8915" y="598484"/>
                  </a:lnTo>
                  <a:lnTo>
                    <a:pt x="2263" y="551353"/>
                  </a:lnTo>
                  <a:lnTo>
                    <a:pt x="0" y="502919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79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6672"/>
            <a:ext cx="3512820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AS </a:t>
            </a:r>
            <a:r>
              <a:rPr lang="en-US" sz="3200" dirty="0" smtClean="0"/>
              <a:t>'</a:t>
            </a:r>
            <a:r>
              <a:rPr sz="3200" dirty="0" smtClean="0"/>
              <a:t>K</a:t>
            </a:r>
            <a:r>
              <a:rPr lang="en-US" sz="3200" dirty="0" smtClean="0"/>
              <a:t>'</a:t>
            </a:r>
            <a:r>
              <a:rPr sz="3200" spc="-140" dirty="0" smtClean="0"/>
              <a:t> </a:t>
            </a:r>
            <a:r>
              <a:rPr sz="3200" spc="-65" dirty="0"/>
              <a:t>VARIES….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24744"/>
            <a:ext cx="80010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5080" indent="-342891">
              <a:spcBef>
                <a:spcPts val="100"/>
              </a:spcBef>
              <a:buChar char="•"/>
              <a:tabLst>
                <a:tab pos="355591" algn="l"/>
                <a:tab pos="356226" algn="l"/>
              </a:tabLst>
            </a:pPr>
            <a:r>
              <a:rPr sz="2400" spc="-31" dirty="0">
                <a:solidFill>
                  <a:schemeClr val="tx1"/>
                </a:solidFill>
                <a:latin typeface="Arial"/>
                <a:cs typeface="Arial"/>
              </a:rPr>
              <a:t>Clearly,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K </a:t>
            </a:r>
            <a:r>
              <a:rPr sz="2400" spc="-5" dirty="0">
                <a:solidFill>
                  <a:schemeClr val="tx1"/>
                </a:solidFill>
                <a:latin typeface="Arial"/>
                <a:cs typeface="Arial"/>
              </a:rPr>
              <a:t>has an impact on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chemeClr val="tx1"/>
                </a:solidFill>
                <a:latin typeface="Arial"/>
                <a:cs typeface="Arial"/>
              </a:rPr>
              <a:t>classification.</a:t>
            </a:r>
            <a:endParaRPr lang="en-US" sz="2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  <a:tabLst>
                <a:tab pos="355591" algn="l"/>
                <a:tab pos="356226" algn="l"/>
              </a:tabLst>
            </a:pP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  <a:tabLst>
                <a:tab pos="355591" algn="l"/>
                <a:tab pos="356226" algn="l"/>
              </a:tabLst>
            </a:pPr>
            <a:r>
              <a:rPr sz="2400" dirty="0" smtClean="0">
                <a:solidFill>
                  <a:schemeClr val="tx1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you</a:t>
            </a:r>
            <a:r>
              <a:rPr sz="24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guess?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0674" y="2465246"/>
            <a:ext cx="8393814" cy="3628050"/>
            <a:chOff x="1650493" y="3173729"/>
            <a:chExt cx="5981698" cy="1932432"/>
          </a:xfrm>
        </p:grpSpPr>
        <p:sp>
          <p:nvSpPr>
            <p:cNvPr id="4" name="object 4"/>
            <p:cNvSpPr/>
            <p:nvPr/>
          </p:nvSpPr>
          <p:spPr>
            <a:xfrm>
              <a:off x="1650493" y="3173729"/>
              <a:ext cx="16383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4501" y="3237739"/>
              <a:ext cx="1455420" cy="1749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5451" y="3218688"/>
              <a:ext cx="1493520" cy="1788160"/>
            </a:xfrm>
            <a:custGeom>
              <a:avLst/>
              <a:gdLst/>
              <a:ahLst/>
              <a:cxnLst/>
              <a:rect l="l" t="t" r="r" b="b"/>
              <a:pathLst>
                <a:path w="1493520" h="1788160">
                  <a:moveTo>
                    <a:pt x="0" y="1787652"/>
                  </a:moveTo>
                  <a:lnTo>
                    <a:pt x="1493520" y="1787652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17876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27703" y="3173729"/>
              <a:ext cx="16383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91712" y="3237739"/>
              <a:ext cx="1455419" cy="1749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2661" y="3218688"/>
              <a:ext cx="1493520" cy="1788160"/>
            </a:xfrm>
            <a:custGeom>
              <a:avLst/>
              <a:gdLst/>
              <a:ahLst/>
              <a:cxnLst/>
              <a:rect l="l" t="t" r="r" b="b"/>
              <a:pathLst>
                <a:path w="1493520" h="1788160">
                  <a:moveTo>
                    <a:pt x="0" y="1787652"/>
                  </a:moveTo>
                  <a:lnTo>
                    <a:pt x="1493519" y="1787652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17876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93891" y="3173729"/>
              <a:ext cx="16383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7901" y="3237739"/>
              <a:ext cx="1455420" cy="1749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8851" y="3218688"/>
              <a:ext cx="1493520" cy="1788160"/>
            </a:xfrm>
            <a:custGeom>
              <a:avLst/>
              <a:gdLst/>
              <a:ahLst/>
              <a:cxnLst/>
              <a:rect l="l" t="t" r="r" b="b"/>
              <a:pathLst>
                <a:path w="1493520" h="1788160">
                  <a:moveTo>
                    <a:pt x="0" y="1787652"/>
                  </a:moveTo>
                  <a:lnTo>
                    <a:pt x="1493520" y="1787652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17876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5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6672"/>
            <a:ext cx="4481195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K-NN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PROPERTIES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340768"/>
            <a:ext cx="8212523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>
              <a:spcBef>
                <a:spcPts val="100"/>
              </a:spcBef>
              <a:buChar char="•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K-NN is a lazy</a:t>
            </a:r>
            <a:r>
              <a:rPr sz="2400" spc="1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algorithm</a:t>
            </a:r>
            <a:endParaRPr sz="240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spcBef>
                <a:spcPts val="20"/>
              </a:spcBef>
              <a:buChar char="•"/>
            </a:pPr>
            <a:endParaRPr sz="2400">
              <a:solidFill>
                <a:schemeClr val="tx1"/>
              </a:solidFill>
              <a:latin typeface="+mn-lt"/>
              <a:cs typeface="Times New Roman"/>
            </a:endParaRPr>
          </a:p>
          <a:p>
            <a:pPr marL="355591" indent="-342891">
              <a:buChar char="•"/>
              <a:tabLst>
                <a:tab pos="355591" algn="l"/>
                <a:tab pos="356226" algn="l"/>
              </a:tabLst>
            </a:pP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The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processing defers </a:t>
            </a:r>
            <a:r>
              <a:rPr sz="2400" spc="-15" dirty="0">
                <a:solidFill>
                  <a:schemeClr val="tx1"/>
                </a:solidFill>
                <a:latin typeface="+mn-lt"/>
                <a:cs typeface="Arial"/>
              </a:rPr>
              <a:t>with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respect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to K</a:t>
            </a:r>
            <a:r>
              <a:rPr sz="2400" spc="6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value.</a:t>
            </a:r>
            <a:endParaRPr sz="240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spcBef>
                <a:spcPts val="5"/>
              </a:spcBef>
              <a:buChar char="•"/>
            </a:pPr>
            <a:endParaRPr sz="2400">
              <a:solidFill>
                <a:schemeClr val="tx1"/>
              </a:solidFill>
              <a:latin typeface="+mn-lt"/>
              <a:cs typeface="Times New Roman"/>
            </a:endParaRPr>
          </a:p>
          <a:p>
            <a:pPr marL="355591" indent="-342891">
              <a:buChar char="•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Result is generated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after </a:t>
            </a:r>
            <a:r>
              <a:rPr sz="2400" spc="-11" dirty="0">
                <a:solidFill>
                  <a:schemeClr val="tx1"/>
                </a:solidFill>
                <a:latin typeface="+mn-lt"/>
                <a:cs typeface="Arial"/>
              </a:rPr>
              <a:t>analysis </a:t>
            </a: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of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stored</a:t>
            </a:r>
            <a:r>
              <a:rPr sz="2400" spc="6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data.</a:t>
            </a:r>
            <a:endParaRPr sz="240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spcBef>
                <a:spcPts val="5"/>
              </a:spcBef>
              <a:buChar char="•"/>
            </a:pPr>
            <a:endParaRPr sz="2400">
              <a:solidFill>
                <a:schemeClr val="tx1"/>
              </a:solidFill>
              <a:latin typeface="+mn-lt"/>
              <a:cs typeface="Times New Roman"/>
            </a:endParaRPr>
          </a:p>
          <a:p>
            <a:pPr marL="355591" indent="-342891">
              <a:buChar char="•"/>
              <a:tabLst>
                <a:tab pos="355591" algn="l"/>
                <a:tab pos="356226" algn="l"/>
              </a:tabLst>
            </a:pPr>
            <a:r>
              <a:rPr sz="2400" dirty="0">
                <a:solidFill>
                  <a:schemeClr val="tx1"/>
                </a:solidFill>
                <a:latin typeface="+mn-lt"/>
                <a:cs typeface="Arial"/>
              </a:rPr>
              <a:t>It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neglects any intermediate</a:t>
            </a:r>
            <a:r>
              <a:rPr sz="2400" spc="31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+mn-lt"/>
                <a:cs typeface="Arial"/>
              </a:rPr>
              <a:t>values.</a:t>
            </a:r>
            <a:endParaRPr sz="2400">
              <a:solidFill>
                <a:schemeClr val="tx1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7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6672"/>
            <a:ext cx="6621780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REMARKS: FIRST THE</a:t>
            </a:r>
            <a:r>
              <a:rPr sz="3200" spc="-211" dirty="0"/>
              <a:t> </a:t>
            </a:r>
            <a:r>
              <a:rPr sz="3200" dirty="0"/>
              <a:t>GOOD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1" y="1484784"/>
            <a:ext cx="7854315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sz="2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Advantages</a:t>
            </a:r>
            <a:endParaRPr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95575" indent="-182875" algn="just">
              <a:buChar char="•"/>
              <a:tabLst>
                <a:tab pos="195575" algn="l"/>
              </a:tabLst>
            </a:pP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Can be applied to the data from any</a:t>
            </a:r>
            <a:r>
              <a:rPr sz="2800" spc="-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distribution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endParaRPr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888" marR="5080" algn="just"/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example,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data does not have to be separable with a</a:t>
            </a:r>
            <a:r>
              <a:rPr sz="2800" spc="-1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linear  boundary</a:t>
            </a:r>
          </a:p>
          <a:p>
            <a:pPr marL="189226" indent="-176526" algn="just">
              <a:buChar char="•"/>
              <a:tabLst>
                <a:tab pos="189861" algn="l"/>
              </a:tabLst>
            </a:pPr>
            <a:r>
              <a:rPr sz="2800" spc="-71" dirty="0">
                <a:solidFill>
                  <a:schemeClr val="tx1"/>
                </a:solidFill>
                <a:latin typeface="Times New Roman"/>
                <a:cs typeface="Times New Roman"/>
              </a:rPr>
              <a:t>Very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simple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28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intuitive</a:t>
            </a:r>
          </a:p>
          <a:p>
            <a:pPr marL="195575" indent="-182875" algn="just">
              <a:spcBef>
                <a:spcPts val="5"/>
              </a:spcBef>
              <a:buChar char="•"/>
              <a:tabLst>
                <a:tab pos="195575" algn="l"/>
              </a:tabLst>
            </a:pP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Good classification if the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number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samples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sz="2800" spc="-11" dirty="0">
                <a:solidFill>
                  <a:schemeClr val="tx1"/>
                </a:solidFill>
                <a:latin typeface="Times New Roman"/>
                <a:cs typeface="Times New Roman"/>
              </a:rPr>
              <a:t>large</a:t>
            </a:r>
            <a:r>
              <a:rPr sz="2800" spc="-3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enough</a:t>
            </a:r>
          </a:p>
        </p:txBody>
      </p:sp>
    </p:spTree>
    <p:extLst>
      <p:ext uri="{BB962C8B-B14F-4D97-AF65-F5344CB8AC3E}">
        <p14:creationId xmlns:p14="http://schemas.microsoft.com/office/powerpoint/2010/main" val="12224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6672"/>
            <a:ext cx="3968751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/>
              <a:t>NOW </a:t>
            </a:r>
            <a:r>
              <a:rPr sz="3200" dirty="0"/>
              <a:t>THE</a:t>
            </a:r>
            <a:r>
              <a:rPr sz="3200" spc="-180" dirty="0"/>
              <a:t> </a:t>
            </a:r>
            <a:r>
              <a:rPr sz="3200" dirty="0"/>
              <a:t>BAD….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8014971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sz="2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Disadvantages</a:t>
            </a:r>
            <a:endParaRPr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94940" indent="-182241" algn="just">
              <a:buChar char="•"/>
              <a:tabLst>
                <a:tab pos="195575" algn="l"/>
              </a:tabLst>
            </a:pP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Dependent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on K</a:t>
            </a:r>
            <a:r>
              <a:rPr sz="2800" spc="-55" dirty="0">
                <a:solidFill>
                  <a:schemeClr val="tx1"/>
                </a:solidFill>
                <a:latin typeface="Times New Roman"/>
                <a:cs typeface="Times New Roman"/>
              </a:rPr>
              <a:t> Value</a:t>
            </a:r>
            <a:endParaRPr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89226" indent="-176526" algn="just">
              <a:buChar char="•"/>
              <a:tabLst>
                <a:tab pos="189861" algn="l"/>
              </a:tabLst>
            </a:pPr>
            <a:r>
              <a:rPr sz="2800" spc="-45" dirty="0">
                <a:solidFill>
                  <a:schemeClr val="tx1"/>
                </a:solidFill>
                <a:latin typeface="Times New Roman"/>
                <a:cs typeface="Times New Roman"/>
              </a:rPr>
              <a:t>Test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stage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computationally expensive</a:t>
            </a:r>
          </a:p>
          <a:p>
            <a:pPr marL="195575" indent="-182875" algn="just">
              <a:spcBef>
                <a:spcPts val="575"/>
              </a:spcBef>
              <a:buChar char="•"/>
              <a:tabLst>
                <a:tab pos="195575" algn="l"/>
              </a:tabLst>
            </a:pP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No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training stage, all the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work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is done during the test</a:t>
            </a:r>
            <a:r>
              <a:rPr sz="28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stage</a:t>
            </a:r>
          </a:p>
          <a:p>
            <a:pPr marL="189226" indent="-176526" algn="just">
              <a:buChar char="•"/>
              <a:tabLst>
                <a:tab pos="189861" algn="l"/>
              </a:tabLst>
            </a:pP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This is actually the opposite of what we want. Usually we</a:t>
            </a:r>
            <a:r>
              <a:rPr sz="28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can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spc="-11" dirty="0" smtClean="0">
                <a:solidFill>
                  <a:schemeClr val="tx1"/>
                </a:solidFill>
                <a:latin typeface="Times New Roman"/>
                <a:cs typeface="Times New Roman"/>
              </a:rPr>
              <a:t>afford</a:t>
            </a:r>
            <a:r>
              <a:rPr lang="en-US" sz="2800" spc="-1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training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step to take a long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time,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but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we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want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fast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test</a:t>
            </a:r>
            <a:r>
              <a:rPr sz="2800" spc="-1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step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95575" indent="-182875" algn="just">
              <a:buChar char="•"/>
              <a:tabLst>
                <a:tab pos="195575" algn="l"/>
              </a:tabLst>
            </a:pP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Need </a:t>
            </a:r>
            <a:r>
              <a:rPr sz="2800" spc="-11" dirty="0">
                <a:solidFill>
                  <a:schemeClr val="tx1"/>
                </a:solidFill>
                <a:latin typeface="Times New Roman"/>
                <a:cs typeface="Times New Roman"/>
              </a:rPr>
              <a:t>large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number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samples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sz="2800" spc="3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348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32995"/>
            <a:ext cx="7848600" cy="606897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DECISION 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538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575612"/>
          </a:xfrm>
        </p:spPr>
        <p:txBody>
          <a:bodyPr/>
          <a:lstStyle/>
          <a:p>
            <a:pPr algn="just"/>
            <a:r>
              <a:rPr lang="en-US" dirty="0" smtClean="0"/>
              <a:t>This is one of the most adopted algorithms for classification.</a:t>
            </a:r>
          </a:p>
          <a:p>
            <a:pPr algn="just"/>
            <a:r>
              <a:rPr lang="en-US" dirty="0" smtClean="0"/>
              <a:t>It builds a model in the form of a tree structure.</a:t>
            </a:r>
          </a:p>
          <a:p>
            <a:pPr algn="just"/>
            <a:r>
              <a:rPr lang="en-US" dirty="0" smtClean="0"/>
              <a:t>A decision tree is used for multi-dimensional analysis with multiple classes and is characterized by ease of interpretation of rules and fast execution.</a:t>
            </a:r>
          </a:p>
          <a:p>
            <a:pPr algn="just"/>
            <a:r>
              <a:rPr lang="en-US" dirty="0" smtClean="0"/>
              <a:t>The goal of decision tree learning is to create a model that predicts the value of the output variable based on the input variables in the feature vector.</a:t>
            </a:r>
          </a:p>
          <a:p>
            <a:pPr algn="just"/>
            <a:r>
              <a:rPr lang="en-US" dirty="0" smtClean="0"/>
              <a:t>It contains a decision node and a leaf node.</a:t>
            </a:r>
          </a:p>
          <a:p>
            <a:pPr algn="just"/>
            <a:r>
              <a:rPr lang="en-US" dirty="0" smtClean="0"/>
              <a:t>Each decision node corresponds to one of the feature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1629"/>
            <a:ext cx="7848600" cy="3519938"/>
          </a:xfrm>
        </p:spPr>
        <p:txBody>
          <a:bodyPr/>
          <a:lstStyle/>
          <a:p>
            <a:pPr algn="just"/>
            <a:r>
              <a:rPr lang="en-US" sz="2800" dirty="0" smtClean="0"/>
              <a:t>From every node, there are edges to children, wherein there is an edge for each of the possible values of the feature associated with the node.</a:t>
            </a:r>
          </a:p>
          <a:p>
            <a:pPr algn="just"/>
            <a:r>
              <a:rPr lang="en-US" sz="2800" dirty="0" smtClean="0"/>
              <a:t>The output variable is determined by following a path that starts at the root and is guided by the values of the input variables.</a:t>
            </a:r>
          </a:p>
          <a:p>
            <a:pPr algn="just"/>
            <a:r>
              <a:rPr lang="en-US" sz="2800" dirty="0" smtClean="0"/>
              <a:t>Decision trees can be used for both classification and regression.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7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2"/>
          <p:cNvSpPr>
            <a:spLocks noChangeShapeType="1"/>
          </p:cNvSpPr>
          <p:nvPr/>
        </p:nvSpPr>
        <p:spPr bwMode="auto">
          <a:xfrm flipH="1">
            <a:off x="1555304" y="173732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4831904" y="173732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 flipH="1">
            <a:off x="412304" y="387092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631504" y="387092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4374704" y="181352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2" name="Rectangle 7"/>
          <p:cNvSpPr>
            <a:spLocks noGrp="1" noChangeArrowheads="1"/>
          </p:cNvSpPr>
          <p:nvPr>
            <p:ph type="title"/>
          </p:nvPr>
        </p:nvSpPr>
        <p:spPr>
          <a:xfrm>
            <a:off x="800101" y="393701"/>
            <a:ext cx="4350550" cy="372603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Decision Tree for </a:t>
            </a:r>
            <a:r>
              <a:rPr lang="en-US" sz="2400" dirty="0" err="1" smtClean="0">
                <a:solidFill>
                  <a:schemeClr val="tx1"/>
                </a:solidFill>
              </a:rPr>
              <a:t>PlayTennis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3765104" y="128012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Outlook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317304" y="227072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dirty="0"/>
              <a:t>Sunny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3688904" y="227072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Overcast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5441504" y="227072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Rain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793304" y="341372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Humidity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59904" y="448052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High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1783904" y="448052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Normal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07504" y="531872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No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2393504" y="531872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/>
              <a:t>Yes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41104" y="3413720"/>
            <a:ext cx="6078538" cy="457200"/>
            <a:chOff x="1440" y="2448"/>
            <a:chExt cx="3829" cy="288"/>
          </a:xfrm>
        </p:grpSpPr>
        <p:sp>
          <p:nvSpPr>
            <p:cNvPr id="6169" name="Text Box 18"/>
            <p:cNvSpPr txBox="1">
              <a:spLocks noChangeArrowheads="1"/>
            </p:cNvSpPr>
            <p:nvPr/>
          </p:nvSpPr>
          <p:spPr bwMode="auto">
            <a:xfrm>
              <a:off x="2064" y="2448"/>
              <a:ext cx="3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Each internal node tests an attribute</a:t>
              </a:r>
            </a:p>
          </p:txBody>
        </p:sp>
        <p:sp>
          <p:nvSpPr>
            <p:cNvPr id="6170" name="Line 19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20567" y="4480520"/>
            <a:ext cx="5345112" cy="822325"/>
            <a:chOff x="1931" y="3120"/>
            <a:chExt cx="3367" cy="518"/>
          </a:xfrm>
        </p:grpSpPr>
        <p:sp>
          <p:nvSpPr>
            <p:cNvPr id="6167" name="Text Box 21"/>
            <p:cNvSpPr txBox="1">
              <a:spLocks noChangeArrowheads="1"/>
            </p:cNvSpPr>
            <p:nvPr/>
          </p:nvSpPr>
          <p:spPr bwMode="auto">
            <a:xfrm>
              <a:off x="2555" y="3120"/>
              <a:ext cx="27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Each branch corresponds to an</a:t>
              </a:r>
            </a:p>
            <a:p>
              <a:pPr eaLnBrk="1" hangingPunct="1"/>
              <a:r>
                <a:rPr lang="en-US"/>
                <a:t>attribute value node</a:t>
              </a:r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 flipH="1" flipV="1">
              <a:off x="1931" y="32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155504" y="5318720"/>
            <a:ext cx="5943600" cy="457200"/>
            <a:chOff x="2016" y="3648"/>
            <a:chExt cx="3744" cy="288"/>
          </a:xfrm>
        </p:grpSpPr>
        <p:sp>
          <p:nvSpPr>
            <p:cNvPr id="6165" name="Text Box 24"/>
            <p:cNvSpPr txBox="1">
              <a:spLocks noChangeArrowheads="1"/>
            </p:cNvSpPr>
            <p:nvPr/>
          </p:nvSpPr>
          <p:spPr bwMode="auto">
            <a:xfrm>
              <a:off x="2433" y="3648"/>
              <a:ext cx="3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/>
                <a:t>Each leaf node assigns a classification</a:t>
              </a:r>
            </a:p>
          </p:txBody>
        </p:sp>
        <p:sp>
          <p:nvSpPr>
            <p:cNvPr id="6166" name="Line 25"/>
            <p:cNvSpPr>
              <a:spLocks noChangeShapeType="1"/>
            </p:cNvSpPr>
            <p:nvPr/>
          </p:nvSpPr>
          <p:spPr bwMode="auto">
            <a:xfrm flipH="1" flipV="1">
              <a:off x="2016" y="3792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1926810" cy="426142"/>
          </a:xfrm>
        </p:spPr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29064"/>
          </a:xfrm>
        </p:spPr>
        <p:txBody>
          <a:bodyPr/>
          <a:lstStyle/>
          <a:p>
            <a:r>
              <a:rPr lang="en-US" dirty="0" smtClean="0"/>
              <a:t>Will a person buy a computer?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29" y="1628800"/>
            <a:ext cx="7465071" cy="37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5044651" cy="426142"/>
          </a:xfrm>
        </p:spPr>
        <p:txBody>
          <a:bodyPr/>
          <a:lstStyle/>
          <a:p>
            <a:r>
              <a:rPr lang="en-IN" dirty="0" smtClean="0"/>
              <a:t>Supervised </a:t>
            </a:r>
            <a:r>
              <a:rPr lang="en-IN" dirty="0" err="1" smtClean="0"/>
              <a:t>vs</a:t>
            </a:r>
            <a:r>
              <a:rPr lang="en-IN" dirty="0" smtClean="0"/>
              <a:t> Unsupervised</a:t>
            </a:r>
            <a:endParaRPr lang="en-IN" dirty="0"/>
          </a:p>
        </p:txBody>
      </p:sp>
      <p:pic>
        <p:nvPicPr>
          <p:cNvPr id="2050" name="Picture 2" descr="C:\Users\Sanjeev\Desktop\Sanj Docs\Presidency Docs\Machine Learning\Supervised vs unsupervis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01078" cy="3664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1926810" cy="426142"/>
          </a:xfrm>
        </p:spPr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29064"/>
          </a:xfrm>
        </p:spPr>
        <p:txBody>
          <a:bodyPr/>
          <a:lstStyle/>
          <a:p>
            <a:r>
              <a:rPr lang="en-US" dirty="0" smtClean="0"/>
              <a:t>Is a person fit?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95220"/>
            <a:ext cx="6436195" cy="40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1926810" cy="426142"/>
          </a:xfrm>
        </p:spPr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29064"/>
          </a:xfrm>
        </p:spPr>
        <p:txBody>
          <a:bodyPr/>
          <a:lstStyle/>
          <a:p>
            <a:r>
              <a:rPr lang="en-US" dirty="0" smtClean="0"/>
              <a:t>Should the LOAN be sanctioned?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9" y="1628800"/>
            <a:ext cx="7386202" cy="41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464109"/>
            <a:ext cx="5084725" cy="372603"/>
          </a:xfrm>
        </p:spPr>
        <p:txBody>
          <a:bodyPr/>
          <a:lstStyle/>
          <a:p>
            <a:r>
              <a:rPr lang="en-US" sz="2400" dirty="0" smtClean="0"/>
              <a:t>Training Data for GTS recruitment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6508203" cy="5060702"/>
          </a:xfrm>
        </p:spPr>
      </p:pic>
    </p:spTree>
    <p:extLst>
      <p:ext uri="{BB962C8B-B14F-4D97-AF65-F5344CB8AC3E}">
        <p14:creationId xmlns:p14="http://schemas.microsoft.com/office/powerpoint/2010/main" val="15245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4542910" cy="426142"/>
          </a:xfrm>
        </p:spPr>
        <p:txBody>
          <a:bodyPr/>
          <a:lstStyle/>
          <a:p>
            <a:r>
              <a:rPr lang="en-US" dirty="0" smtClean="0"/>
              <a:t>Entropy of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779514"/>
          </a:xfrm>
        </p:spPr>
        <p:txBody>
          <a:bodyPr/>
          <a:lstStyle/>
          <a:p>
            <a:pPr algn="just"/>
            <a:r>
              <a:rPr lang="en-US" dirty="0"/>
              <a:t>Entropy</a:t>
            </a:r>
            <a:r>
              <a:rPr lang="en-US" b="0" dirty="0"/>
              <a:t>, as it relates to </a:t>
            </a:r>
            <a:r>
              <a:rPr lang="en-US" dirty="0"/>
              <a:t>machine learning</a:t>
            </a:r>
            <a:r>
              <a:rPr lang="en-US" b="0" dirty="0"/>
              <a:t>, is a measure of the randomness in the information being processed. </a:t>
            </a:r>
            <a:endParaRPr lang="en-US" b="0" dirty="0" smtClean="0"/>
          </a:p>
          <a:p>
            <a:pPr algn="just"/>
            <a:r>
              <a:rPr lang="en-US" b="0" dirty="0" smtClean="0"/>
              <a:t>The </a:t>
            </a:r>
            <a:r>
              <a:rPr lang="en-US" b="0" dirty="0"/>
              <a:t>higher the </a:t>
            </a:r>
            <a:r>
              <a:rPr lang="en-US" dirty="0"/>
              <a:t>entropy</a:t>
            </a:r>
            <a:r>
              <a:rPr lang="en-US" b="0" dirty="0"/>
              <a:t>, the harder it is to draw any conclusions from that information</a:t>
            </a:r>
            <a:r>
              <a:rPr lang="en-US" b="0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0" dirty="0" smtClean="0"/>
              <a:t>Ex: For class ‘Job Offered?’ we have two values: Yes and No.</a:t>
            </a:r>
          </a:p>
          <a:p>
            <a:pPr algn="just"/>
            <a:r>
              <a:rPr lang="en-US" b="0" dirty="0" smtClean="0"/>
              <a:t>Pi values for Yes= 8/18 = 0.44 &amp; No= 10/18= 0.56</a:t>
            </a:r>
          </a:p>
          <a:p>
            <a:pPr algn="just"/>
            <a:r>
              <a:rPr lang="en-US" b="0" dirty="0" smtClean="0"/>
              <a:t>Entropy(S) 	= -0.44 log2(0.44) – 0.56 log2(0.56)</a:t>
            </a:r>
          </a:p>
          <a:p>
            <a:pPr marL="0" indent="0" algn="just">
              <a:buNone/>
            </a:pPr>
            <a:r>
              <a:rPr lang="en-US" b="0" dirty="0"/>
              <a:t>	</a:t>
            </a:r>
            <a:r>
              <a:rPr lang="en-US" b="0" dirty="0" smtClean="0"/>
              <a:t>	= 0.99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2564904"/>
            <a:ext cx="4248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6000040" cy="426142"/>
          </a:xfrm>
        </p:spPr>
        <p:txBody>
          <a:bodyPr/>
          <a:lstStyle/>
          <a:p>
            <a:r>
              <a:rPr lang="en-US" dirty="0" smtClean="0"/>
              <a:t>Information gain of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372753"/>
          </a:xfrm>
        </p:spPr>
        <p:txBody>
          <a:bodyPr/>
          <a:lstStyle/>
          <a:p>
            <a:pPr algn="just"/>
            <a:r>
              <a:rPr lang="en-US" sz="2800" b="0" dirty="0" smtClean="0"/>
              <a:t>The information gain is created on the basis of the decrease in entropy(S) after a data set is split according to a particular attribute(A).</a:t>
            </a:r>
          </a:p>
          <a:p>
            <a:pPr algn="just"/>
            <a:r>
              <a:rPr lang="en-US" sz="2800" b="0" dirty="0" smtClean="0"/>
              <a:t>Constructing a decision tree is all about finding an attribute that returns the highest information gain.</a:t>
            </a:r>
          </a:p>
          <a:p>
            <a:pPr algn="just"/>
            <a:r>
              <a:rPr lang="en-US" sz="2800" b="0" dirty="0" smtClean="0"/>
              <a:t>If information gain is 0, it means that there is no reduction in entropy due to split of the data set according to that particular feature.</a:t>
            </a:r>
          </a:p>
          <a:p>
            <a:pPr algn="just"/>
            <a:r>
              <a:rPr lang="en-US" sz="2800" b="0" dirty="0" smtClean="0"/>
              <a:t>The maximum amount of information gain which may happen is the entropy of the data set before the split.</a:t>
            </a:r>
          </a:p>
          <a:p>
            <a:pPr algn="just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09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800015"/>
          </a:xfrm>
        </p:spPr>
        <p:txBody>
          <a:bodyPr/>
          <a:lstStyle/>
          <a:p>
            <a:pPr algn="just"/>
            <a:r>
              <a:rPr lang="en-US" sz="2800" b="0" dirty="0" smtClean="0"/>
              <a:t>Information gain for a particular feature A is calculated by the difference in entropy before a split(</a:t>
            </a:r>
            <a:r>
              <a:rPr lang="en-US" sz="2800" b="0" dirty="0" err="1" smtClean="0"/>
              <a:t>Sbs</a:t>
            </a:r>
            <a:r>
              <a:rPr lang="en-US" sz="2800" b="0" dirty="0" smtClean="0"/>
              <a:t>) with the entropy after the split(</a:t>
            </a:r>
            <a:r>
              <a:rPr lang="en-US" sz="2800" b="0" dirty="0" err="1" smtClean="0"/>
              <a:t>Sas</a:t>
            </a:r>
            <a:r>
              <a:rPr lang="en-US" sz="2800" b="0" dirty="0" smtClean="0"/>
              <a:t>).</a:t>
            </a:r>
          </a:p>
          <a:p>
            <a:pPr algn="just"/>
            <a:r>
              <a:rPr lang="en-US" sz="2800" b="0" dirty="0" smtClean="0"/>
              <a:t>Information gain(S, A) = Entropy(</a:t>
            </a:r>
            <a:r>
              <a:rPr lang="en-US" sz="2800" b="0" dirty="0" err="1" smtClean="0"/>
              <a:t>Sbs</a:t>
            </a:r>
            <a:r>
              <a:rPr lang="en-US" sz="2800" b="0" dirty="0" smtClean="0"/>
              <a:t>) – Entropy(</a:t>
            </a:r>
            <a:r>
              <a:rPr lang="en-US" sz="2800" b="0" dirty="0" err="1" smtClean="0"/>
              <a:t>Sas</a:t>
            </a:r>
            <a:r>
              <a:rPr lang="en-US" sz="2800" b="0" dirty="0" smtClean="0"/>
              <a:t>)</a:t>
            </a:r>
          </a:p>
          <a:p>
            <a:pPr algn="just"/>
            <a:r>
              <a:rPr lang="en-US" sz="2800" b="0" dirty="0" smtClean="0"/>
              <a:t>For weighted summation, the proportion of examples falling into each partition is used as weight.</a:t>
            </a:r>
          </a:p>
          <a:p>
            <a:pPr algn="just"/>
            <a:r>
              <a:rPr lang="en-US" sz="2800" b="0" dirty="0" smtClean="0"/>
              <a:t>Entropy(</a:t>
            </a:r>
            <a:r>
              <a:rPr lang="en-US" sz="2800" b="0" dirty="0" err="1" smtClean="0"/>
              <a:t>Sas</a:t>
            </a:r>
            <a:r>
              <a:rPr lang="en-US" sz="2800" b="0" dirty="0" smtClean="0"/>
              <a:t>) = ∑ (</a:t>
            </a:r>
            <a:r>
              <a:rPr lang="en-US" sz="2800" b="0" dirty="0" err="1" smtClean="0"/>
              <a:t>i</a:t>
            </a:r>
            <a:r>
              <a:rPr lang="en-US" sz="2800" b="0" dirty="0" smtClean="0"/>
              <a:t>=1 to n) </a:t>
            </a:r>
            <a:r>
              <a:rPr lang="en-US" sz="2800" b="0" dirty="0" err="1" smtClean="0"/>
              <a:t>wi</a:t>
            </a:r>
            <a:r>
              <a:rPr lang="en-US" sz="2800" b="0" dirty="0" smtClean="0"/>
              <a:t> Entropy(pi)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9695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914" y="2533874"/>
            <a:ext cx="2441374" cy="319062"/>
          </a:xfrm>
        </p:spPr>
        <p:txBody>
          <a:bodyPr/>
          <a:lstStyle/>
          <a:p>
            <a:r>
              <a:rPr lang="en-US" sz="2000" b="0" dirty="0" smtClean="0"/>
              <a:t>Total Entropy = 0.99</a:t>
            </a:r>
            <a:endParaRPr lang="en-US" sz="2000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926753"/>
              </p:ext>
            </p:extLst>
          </p:nvPr>
        </p:nvGraphicFramePr>
        <p:xfrm>
          <a:off x="683568" y="1196752"/>
          <a:ext cx="3960441" cy="165618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54375"/>
                <a:gridCol w="902022"/>
                <a:gridCol w="902022"/>
                <a:gridCol w="902022"/>
              </a:tblGrid>
              <a:tr h="38023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a) Original data set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988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Count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0.44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0.56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8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-pi*LOG(pi)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0.52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0.47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0.99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05027"/>
              </p:ext>
            </p:extLst>
          </p:nvPr>
        </p:nvGraphicFramePr>
        <p:xfrm>
          <a:off x="611560" y="3284984"/>
          <a:ext cx="7848599" cy="18166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3860"/>
                <a:gridCol w="520529"/>
                <a:gridCol w="520529"/>
                <a:gridCol w="520529"/>
                <a:gridCol w="520529"/>
                <a:gridCol w="683193"/>
                <a:gridCol w="520529"/>
                <a:gridCol w="520529"/>
                <a:gridCol w="520529"/>
                <a:gridCol w="520529"/>
                <a:gridCol w="715727"/>
                <a:gridCol w="520529"/>
                <a:gridCol w="520529"/>
                <a:gridCol w="520529"/>
              </a:tblGrid>
              <a:tr h="203261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b) </a:t>
                      </a:r>
                      <a:r>
                        <a:rPr lang="en-US" sz="1600" b="1" u="none" strike="noStrike" dirty="0" err="1">
                          <a:effectLst/>
                        </a:rPr>
                        <a:t>Splitted</a:t>
                      </a:r>
                      <a:r>
                        <a:rPr lang="en-US" sz="1600" b="1" u="none" strike="noStrike" dirty="0">
                          <a:effectLst/>
                        </a:rPr>
                        <a:t> data set(based on the CGPA)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</a:tr>
              <a:tr h="203261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CGPA = High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CGPA = Medium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CGPA = Low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</a:tr>
              <a:tr h="203261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</a:tr>
              <a:tr h="20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Count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Count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</a:tr>
              <a:tr h="20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0.67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0.33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0.57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0.43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</a:tr>
              <a:tr h="20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-pi*LOG(pi)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0.39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0.53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0.92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-pi*LOG(pi)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0.46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0.52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0.99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-pi*LOG(pi)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0" marR="8130" marT="8130" marB="0" anchor="b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5270178"/>
            <a:ext cx="8856984" cy="5868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5pPr>
            <a:lvl6pPr marL="3429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6pPr>
            <a:lvl7pPr marL="685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7pPr>
            <a:lvl8pPr marL="10287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8pPr>
            <a:lvl9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0" kern="0" dirty="0" smtClean="0"/>
              <a:t>Total Entropy = </a:t>
            </a:r>
            <a:r>
              <a:rPr lang="en-US" sz="2000" b="0" kern="0" dirty="0"/>
              <a:t>(6/18*0.92 + 7/18*0.99 + </a:t>
            </a:r>
            <a:r>
              <a:rPr lang="en-US" sz="2000" b="0" kern="0" dirty="0" smtClean="0"/>
              <a:t>5/18*0)         Information Gain</a:t>
            </a:r>
          </a:p>
          <a:p>
            <a:r>
              <a:rPr lang="en-US" sz="2000" b="0" kern="0" dirty="0" smtClean="0"/>
              <a:t>	          = 0.69				</a:t>
            </a:r>
            <a:r>
              <a:rPr lang="en-US" sz="2000" b="0" kern="0" smtClean="0"/>
              <a:t>         = </a:t>
            </a:r>
            <a:r>
              <a:rPr lang="en-US" sz="2000" b="0" kern="0" dirty="0" smtClean="0"/>
              <a:t>0.99-0.69 = 0.30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3095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5910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c) </a:t>
            </a:r>
            <a:r>
              <a:rPr lang="en-US" sz="2000" b="0" dirty="0" err="1" smtClean="0"/>
              <a:t>Splitted</a:t>
            </a:r>
            <a:r>
              <a:rPr lang="en-US" sz="2000" b="0" dirty="0" smtClean="0"/>
              <a:t> data set(based on ‘Communication’)</a:t>
            </a:r>
          </a:p>
          <a:p>
            <a:pPr marL="0" indent="0">
              <a:buNone/>
            </a:pPr>
            <a:r>
              <a:rPr lang="en-US" sz="2000" b="0" dirty="0" smtClean="0"/>
              <a:t>Communication = ‘Good’	Communication = ‘Bad’</a:t>
            </a:r>
          </a:p>
          <a:p>
            <a:pPr marL="0" indent="0">
              <a:buNone/>
            </a:pPr>
            <a:r>
              <a:rPr lang="en-US" sz="2000" b="0" dirty="0" smtClean="0"/>
              <a:t>Total Entropy = 0.63	          	Information Gain = 0.36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 smtClean="0"/>
              <a:t>d) </a:t>
            </a:r>
            <a:r>
              <a:rPr lang="en-US" sz="2000" b="0" dirty="0" err="1"/>
              <a:t>Splitted</a:t>
            </a:r>
            <a:r>
              <a:rPr lang="en-US" sz="2000" b="0" dirty="0"/>
              <a:t> data set(based on </a:t>
            </a:r>
            <a:r>
              <a:rPr lang="en-US" sz="2000" b="0" dirty="0" smtClean="0"/>
              <a:t>‘Aptitude’)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Aptitude </a:t>
            </a:r>
            <a:r>
              <a:rPr lang="en-US" sz="2000" b="0" dirty="0" smtClean="0"/>
              <a:t>= ‘High’	</a:t>
            </a:r>
            <a:r>
              <a:rPr lang="en-US" sz="2000" b="0" dirty="0"/>
              <a:t>	 Aptitude </a:t>
            </a:r>
            <a:r>
              <a:rPr lang="en-US" sz="2000" b="0" dirty="0" smtClean="0"/>
              <a:t>= ‘Low’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Total Entropy = </a:t>
            </a:r>
            <a:r>
              <a:rPr lang="en-US" sz="2000" b="0" dirty="0" smtClean="0"/>
              <a:t>0.52</a:t>
            </a:r>
            <a:r>
              <a:rPr lang="en-US" sz="2000" b="0" dirty="0"/>
              <a:t>	          </a:t>
            </a:r>
            <a:r>
              <a:rPr lang="en-US" sz="2000" b="0" dirty="0" smtClean="0"/>
              <a:t>	Information </a:t>
            </a:r>
            <a:r>
              <a:rPr lang="en-US" sz="2000" b="0" dirty="0"/>
              <a:t>Gain = </a:t>
            </a:r>
            <a:r>
              <a:rPr lang="en-US" sz="2000" b="0" dirty="0" smtClean="0"/>
              <a:t>0.47(Entropy=0)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 smtClean="0"/>
              <a:t>e) </a:t>
            </a:r>
            <a:r>
              <a:rPr lang="en-US" sz="2000" b="0" dirty="0" err="1"/>
              <a:t>Splitted</a:t>
            </a:r>
            <a:r>
              <a:rPr lang="en-US" sz="2000" b="0" dirty="0"/>
              <a:t> data set(based on </a:t>
            </a:r>
            <a:r>
              <a:rPr lang="en-US" sz="2000" b="0" dirty="0" smtClean="0"/>
              <a:t>‘Programming Skills’)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Programming Skills </a:t>
            </a:r>
            <a:r>
              <a:rPr lang="en-US" sz="2000" b="0" dirty="0" smtClean="0"/>
              <a:t>= </a:t>
            </a:r>
            <a:r>
              <a:rPr lang="en-US" sz="2000" b="0" dirty="0"/>
              <a:t>‘Good’	 Programming Skills </a:t>
            </a:r>
            <a:r>
              <a:rPr lang="en-US" sz="2000" b="0" dirty="0" smtClean="0"/>
              <a:t>= </a:t>
            </a:r>
            <a:r>
              <a:rPr lang="en-US" sz="2000" b="0" dirty="0"/>
              <a:t>‘Bad’</a:t>
            </a:r>
          </a:p>
          <a:p>
            <a:pPr marL="0" indent="0">
              <a:buNone/>
            </a:pPr>
            <a:r>
              <a:rPr lang="en-US" sz="2000" b="0" dirty="0"/>
              <a:t>Total Entropy = </a:t>
            </a:r>
            <a:r>
              <a:rPr lang="en-US" sz="2000" b="0" dirty="0" smtClean="0"/>
              <a:t>0.95</a:t>
            </a:r>
            <a:r>
              <a:rPr lang="en-US" sz="2000" b="0" dirty="0"/>
              <a:t>	          </a:t>
            </a:r>
            <a:r>
              <a:rPr lang="en-US" sz="2000" b="0" dirty="0" smtClean="0"/>
              <a:t>	Information </a:t>
            </a:r>
            <a:r>
              <a:rPr lang="en-US" sz="2000" b="0" dirty="0"/>
              <a:t>Gain = </a:t>
            </a:r>
            <a:r>
              <a:rPr lang="en-US" sz="2000" b="0" dirty="0" smtClean="0"/>
              <a:t>0.04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1569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6702156" cy="372603"/>
          </a:xfrm>
        </p:spPr>
        <p:txBody>
          <a:bodyPr/>
          <a:lstStyle/>
          <a:p>
            <a:r>
              <a:rPr lang="en-US" sz="2400" dirty="0" smtClean="0"/>
              <a:t>Avoiding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in decision tree- pruning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1892"/>
            <a:ext cx="7848600" cy="4059316"/>
          </a:xfrm>
        </p:spPr>
        <p:txBody>
          <a:bodyPr/>
          <a:lstStyle/>
          <a:p>
            <a:pPr algn="just"/>
            <a:r>
              <a:rPr lang="en-US" b="0" dirty="0" smtClean="0"/>
              <a:t>The decision tree algorithm, unless a stopping criterion is applied, may keep growing indefinitely.</a:t>
            </a:r>
          </a:p>
          <a:p>
            <a:pPr algn="just"/>
            <a:r>
              <a:rPr lang="en-US" b="0" dirty="0" smtClean="0"/>
              <a:t>To prevent a decision tree getting </a:t>
            </a:r>
            <a:r>
              <a:rPr lang="en-US" b="0" dirty="0" err="1" smtClean="0"/>
              <a:t>overfitted</a:t>
            </a:r>
            <a:r>
              <a:rPr lang="en-US" b="0" dirty="0" smtClean="0"/>
              <a:t> to the training data, pruning of the decision tree is essential.</a:t>
            </a:r>
          </a:p>
          <a:p>
            <a:pPr algn="just"/>
            <a:r>
              <a:rPr lang="en-US" b="0" dirty="0" smtClean="0"/>
              <a:t>Pruning a decision tree reduces the size of the tree such that the model is more generalized and can classify unknown and unlabeled data in a better way.</a:t>
            </a:r>
          </a:p>
          <a:p>
            <a:pPr algn="just"/>
            <a:r>
              <a:rPr lang="en-US" b="0" dirty="0" smtClean="0"/>
              <a:t>Pre-pruning: Stop growing the tree before it reaches perfection.</a:t>
            </a:r>
          </a:p>
          <a:p>
            <a:pPr algn="just"/>
            <a:r>
              <a:rPr lang="en-US" b="0" dirty="0" smtClean="0"/>
              <a:t>Post-pruning: Allow the tree to grow entirely and then post-prune some of the branches from it.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465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3903313" cy="426142"/>
          </a:xfrm>
        </p:spPr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335546"/>
          </a:xfrm>
        </p:spPr>
        <p:txBody>
          <a:bodyPr/>
          <a:lstStyle/>
          <a:p>
            <a:pPr algn="just"/>
            <a:r>
              <a:rPr lang="en-US" b="0" dirty="0" smtClean="0"/>
              <a:t>It is an ensemble classifier, i.e., a combining classifier that uses and combines many decision tree classifiers.</a:t>
            </a:r>
          </a:p>
          <a:p>
            <a:pPr algn="just"/>
            <a:r>
              <a:rPr lang="en-US" b="0" dirty="0" err="1" smtClean="0"/>
              <a:t>Ensembling</a:t>
            </a:r>
            <a:r>
              <a:rPr lang="en-US" b="0" dirty="0" smtClean="0"/>
              <a:t> is usually done using the concept of bagging with different feature sets.</a:t>
            </a:r>
          </a:p>
          <a:p>
            <a:pPr algn="just"/>
            <a:r>
              <a:rPr lang="en-US" b="0" dirty="0" smtClean="0"/>
              <a:t>The reason for using large number of trees in random forest is to train the trees enough such that contribution from each feature comes in a number of models.</a:t>
            </a:r>
          </a:p>
          <a:p>
            <a:pPr algn="just"/>
            <a:r>
              <a:rPr lang="en-US" b="0" dirty="0" smtClean="0"/>
              <a:t>After the random forest is generated by combining the trees, majority vote is applied to combine the output of the different trees.</a:t>
            </a:r>
          </a:p>
          <a:p>
            <a:pPr algn="just"/>
            <a:r>
              <a:rPr lang="en-US" b="0" dirty="0" err="1" smtClean="0"/>
              <a:t>Ensembled</a:t>
            </a:r>
            <a:r>
              <a:rPr lang="en-US" b="0" dirty="0" smtClean="0"/>
              <a:t> model yields better result than decision trees.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37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3605154" cy="426142"/>
          </a:xfrm>
        </p:spPr>
        <p:txBody>
          <a:bodyPr/>
          <a:lstStyle/>
          <a:p>
            <a:r>
              <a:rPr lang="en-IN" dirty="0" smtClean="0"/>
              <a:t>Classification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5728"/>
            <a:ext cx="7848600" cy="4095480"/>
          </a:xfrm>
        </p:spPr>
        <p:txBody>
          <a:bodyPr/>
          <a:lstStyle/>
          <a:p>
            <a:pPr algn="just"/>
            <a:r>
              <a:rPr lang="en-IN" b="0" dirty="0" smtClean="0"/>
              <a:t>When we try to predict a categorical or nominal variable, the problem is known as a classification problem.</a:t>
            </a:r>
          </a:p>
          <a:p>
            <a:pPr algn="just"/>
            <a:r>
              <a:rPr lang="en-IN" b="0" dirty="0" smtClean="0"/>
              <a:t>Here, the problem centres around assigning a label or category or class to the test data on the basis of the label or category or class information imparted by training data.</a:t>
            </a:r>
          </a:p>
          <a:p>
            <a:pPr algn="just"/>
            <a:r>
              <a:rPr lang="en-IN" b="0" dirty="0" smtClean="0"/>
              <a:t>Classification is a type of supervised learning where a target feature, i.e. A categorical type, is predicted for test data on the basis of information obtained from training data.</a:t>
            </a:r>
          </a:p>
          <a:p>
            <a:pPr algn="just"/>
            <a:r>
              <a:rPr lang="en-IN" b="0" dirty="0" smtClean="0"/>
              <a:t>This categorical feature is known as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" y="1143001"/>
            <a:ext cx="7305273" cy="49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4401846" cy="426142"/>
          </a:xfrm>
        </p:spPr>
        <p:txBody>
          <a:bodyPr/>
          <a:lstStyle/>
          <a:p>
            <a:r>
              <a:rPr lang="en-US" dirty="0" smtClean="0"/>
              <a:t>Random forest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4852610"/>
          </a:xfrm>
        </p:spPr>
        <p:txBody>
          <a:bodyPr/>
          <a:lstStyle/>
          <a:p>
            <a:pPr algn="just"/>
            <a:r>
              <a:rPr lang="en-US" b="0" dirty="0" smtClean="0"/>
              <a:t>The algorithm works as follows: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dirty="0" smtClean="0"/>
              <a:t>If there are N variables or features in the input data set, select a subset of ‘m’ (m&lt;N) features at random out of the N features.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dirty="0" smtClean="0"/>
              <a:t>Use the best split principle on these ‘m’ features to calculate the number of nodes ‘d’.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dirty="0" smtClean="0"/>
              <a:t>Keep splitting the nodes to child nodes till the tree is grown to maximum possible extent.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dirty="0" smtClean="0"/>
              <a:t>Select a different subset of the training data ‘with replacement’ to train another DT with steps (1) to (3). Repeat this to build and train ‘n’ decision trees.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dirty="0" smtClean="0"/>
              <a:t>Final class assignment is done on the basis of the majority votes from the ‘n’ trees.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338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2824491" cy="426142"/>
          </a:xfrm>
        </p:spPr>
        <p:txBody>
          <a:bodyPr/>
          <a:lstStyle/>
          <a:p>
            <a:r>
              <a:rPr lang="en-US" dirty="0" smtClean="0"/>
              <a:t>Strengths of 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2987485"/>
          </a:xfrm>
        </p:spPr>
        <p:txBody>
          <a:bodyPr/>
          <a:lstStyle/>
          <a:p>
            <a:pPr algn="just"/>
            <a:r>
              <a:rPr lang="en-US" b="0" dirty="0" smtClean="0"/>
              <a:t>It runs efficiently on large and expensive data sets.</a:t>
            </a:r>
          </a:p>
          <a:p>
            <a:pPr algn="just"/>
            <a:r>
              <a:rPr lang="en-US" b="0" dirty="0" smtClean="0"/>
              <a:t>It has a robust method for estimating missing data and maintains precision when a large proportion of data is absent.</a:t>
            </a:r>
          </a:p>
          <a:p>
            <a:pPr algn="just"/>
            <a:r>
              <a:rPr lang="en-US" b="0" dirty="0" smtClean="0"/>
              <a:t>It has powerful techniques for balancing errors in a class population of unbalanced data sets.</a:t>
            </a:r>
          </a:p>
          <a:p>
            <a:pPr algn="just"/>
            <a:r>
              <a:rPr lang="en-US" b="0" dirty="0" smtClean="0"/>
              <a:t>It gives estimates about which features are the most important ones in the overall classification.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38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2845331" cy="426142"/>
          </a:xfrm>
        </p:spPr>
        <p:txBody>
          <a:bodyPr/>
          <a:lstStyle/>
          <a:p>
            <a:r>
              <a:rPr lang="en-US" dirty="0" smtClean="0"/>
              <a:t>Drawback of 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848600" cy="1400127"/>
          </a:xfrm>
        </p:spPr>
        <p:txBody>
          <a:bodyPr/>
          <a:lstStyle/>
          <a:p>
            <a:pPr algn="just"/>
            <a:r>
              <a:rPr lang="en-US" b="0" dirty="0" smtClean="0"/>
              <a:t>As it combines many decision trees, it is not easy to understand as a decision tree model.</a:t>
            </a:r>
          </a:p>
          <a:p>
            <a:pPr algn="just"/>
            <a:r>
              <a:rPr lang="en-US" b="0" dirty="0" smtClean="0"/>
              <a:t>Computationally, it is much more expensive than a simple decision tree.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00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4262385" cy="426142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0628"/>
            <a:ext cx="7848600" cy="2470420"/>
          </a:xfrm>
        </p:spPr>
        <p:txBody>
          <a:bodyPr/>
          <a:lstStyle/>
          <a:p>
            <a:pPr algn="just"/>
            <a:r>
              <a:rPr lang="en-US" b="0" dirty="0" smtClean="0"/>
              <a:t>SVM is a model which can perform linear classification as well as regression.</a:t>
            </a:r>
          </a:p>
          <a:p>
            <a:pPr algn="just"/>
            <a:r>
              <a:rPr lang="en-US" b="0" dirty="0" smtClean="0"/>
              <a:t>It is based on the concept of a surface called </a:t>
            </a:r>
            <a:r>
              <a:rPr lang="en-US" b="0" dirty="0" err="1" smtClean="0"/>
              <a:t>hyperplane</a:t>
            </a:r>
            <a:r>
              <a:rPr lang="en-US" b="0" dirty="0" smtClean="0"/>
              <a:t>, which draws a boundary between data instances plotted on a multi-dimensional feature space.</a:t>
            </a:r>
          </a:p>
          <a:p>
            <a:pPr algn="just"/>
            <a:r>
              <a:rPr lang="en-US" b="0" dirty="0" smtClean="0"/>
              <a:t>The output prediction is one of the two classes defined in the training data.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633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07194"/>
            <a:ext cx="9020076" cy="494208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43000"/>
            <a:ext cx="6406480" cy="48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7261603" cy="426142"/>
          </a:xfrm>
        </p:spPr>
        <p:txBody>
          <a:bodyPr/>
          <a:lstStyle/>
          <a:p>
            <a:r>
              <a:rPr lang="en-IN" dirty="0" smtClean="0"/>
              <a:t>Identify the right hyper-plane (Scenario-1)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3000"/>
            <a:ext cx="8786842" cy="4778744"/>
          </a:xfrm>
        </p:spPr>
        <p:txBody>
          <a:bodyPr/>
          <a:lstStyle/>
          <a:p>
            <a:pPr algn="just"/>
            <a:r>
              <a:rPr lang="en-IN" b="0" dirty="0" smtClean="0"/>
              <a:t>Here, we have three hyper-planes (A, B and C). Now, identify the right hyper-plane to classify star and circle.</a:t>
            </a:r>
          </a:p>
          <a:p>
            <a:pPr algn="just"/>
            <a:r>
              <a:rPr lang="en-IN" b="0" dirty="0" smtClean="0"/>
              <a:t>Select the hyper-plane which segregates the two classes better?</a:t>
            </a:r>
          </a:p>
          <a:p>
            <a:pPr algn="just"/>
            <a:endParaRPr lang="en-IN" b="0" dirty="0" smtClean="0"/>
          </a:p>
          <a:p>
            <a:pPr algn="just"/>
            <a:endParaRPr lang="en-IN" b="0" dirty="0" smtClean="0"/>
          </a:p>
          <a:p>
            <a:pPr algn="just"/>
            <a:endParaRPr lang="en-IN" b="0" dirty="0" smtClean="0"/>
          </a:p>
          <a:p>
            <a:pPr algn="just"/>
            <a:endParaRPr lang="en-IN" b="0" dirty="0" smtClean="0"/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b="0" dirty="0" smtClean="0"/>
              <a:t>In this scenario, hyper-plane “B” has excellently performed this job</a:t>
            </a:r>
            <a:endParaRPr lang="en-IN" dirty="0" smtClean="0"/>
          </a:p>
        </p:txBody>
      </p:sp>
      <p:pic>
        <p:nvPicPr>
          <p:cNvPr id="7170" name="Picture 2" descr="SVM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285992"/>
            <a:ext cx="4245842" cy="3000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05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7261603" cy="426142"/>
          </a:xfrm>
        </p:spPr>
        <p:txBody>
          <a:bodyPr/>
          <a:lstStyle/>
          <a:p>
            <a:r>
              <a:rPr lang="en-IN" dirty="0" smtClean="0"/>
              <a:t>Identify the right hyper-plane (Scenario-2)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5332742"/>
          </a:xfrm>
        </p:spPr>
        <p:txBody>
          <a:bodyPr/>
          <a:lstStyle/>
          <a:p>
            <a:pPr algn="just"/>
            <a:r>
              <a:rPr lang="en-IN" b="0" dirty="0" smtClean="0"/>
              <a:t>Here, we have three hyper-planes (A, B and C) and all are segregating the classes well. Now, How can we identify the right hyper-plane?</a:t>
            </a:r>
          </a:p>
          <a:p>
            <a:pPr algn="just"/>
            <a:endParaRPr lang="en-IN" b="0" dirty="0" smtClean="0"/>
          </a:p>
          <a:p>
            <a:pPr algn="just"/>
            <a:endParaRPr lang="en-IN" b="0" dirty="0" smtClean="0"/>
          </a:p>
          <a:p>
            <a:pPr algn="just"/>
            <a:endParaRPr lang="en-IN" b="0" dirty="0" smtClean="0"/>
          </a:p>
          <a:p>
            <a:pPr algn="just"/>
            <a:endParaRPr lang="en-IN" b="0" dirty="0" smtClean="0"/>
          </a:p>
          <a:p>
            <a:pPr algn="just"/>
            <a:endParaRPr lang="en-IN" b="0" dirty="0" smtClean="0"/>
          </a:p>
          <a:p>
            <a:pPr algn="just"/>
            <a:r>
              <a:rPr lang="en-IN" b="0" dirty="0" smtClean="0"/>
              <a:t>Here, maximizing the distances between nearest data point (either class) and hyper-plane will help us to decide the right hyper-plane. This distance is called as </a:t>
            </a:r>
            <a:r>
              <a:rPr lang="en-IN" dirty="0" smtClean="0"/>
              <a:t>Margin</a:t>
            </a:r>
            <a:r>
              <a:rPr lang="en-IN" b="0" dirty="0" smtClean="0"/>
              <a:t>.</a:t>
            </a:r>
          </a:p>
          <a:p>
            <a:pPr algn="just"/>
            <a:endParaRPr lang="en-IN" dirty="0"/>
          </a:p>
        </p:txBody>
      </p:sp>
      <p:pic>
        <p:nvPicPr>
          <p:cNvPr id="6146" name="Picture 2" descr="SVM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00240"/>
            <a:ext cx="4429156" cy="2503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36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72022"/>
            <a:ext cx="7848600" cy="900118"/>
          </a:xfrm>
        </p:spPr>
        <p:txBody>
          <a:bodyPr/>
          <a:lstStyle/>
          <a:p>
            <a:r>
              <a:rPr lang="en-IN" b="0" dirty="0" smtClean="0"/>
              <a:t>We can see that the margin for hyper-plane C is high as compared to both A and B. Hence, we name the right hyper-plane as C.</a:t>
            </a:r>
            <a:endParaRPr lang="en-IN" dirty="0"/>
          </a:p>
        </p:txBody>
      </p:sp>
      <p:pic>
        <p:nvPicPr>
          <p:cNvPr id="4" name="Picture 4" descr="SVM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083875"/>
            <a:ext cx="4786346" cy="3488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25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5163273" cy="426142"/>
          </a:xfrm>
        </p:spPr>
        <p:txBody>
          <a:bodyPr/>
          <a:lstStyle/>
          <a:p>
            <a:r>
              <a:rPr lang="en-IN" dirty="0" smtClean="0"/>
              <a:t>Classification Learning Steps</a:t>
            </a:r>
            <a:endParaRPr lang="en-IN" dirty="0"/>
          </a:p>
        </p:txBody>
      </p:sp>
      <p:grpSp>
        <p:nvGrpSpPr>
          <p:cNvPr id="59" name="Group 58"/>
          <p:cNvGrpSpPr/>
          <p:nvPr/>
        </p:nvGrpSpPr>
        <p:grpSpPr>
          <a:xfrm>
            <a:off x="927868" y="1142984"/>
            <a:ext cx="7358908" cy="5214974"/>
            <a:chOff x="499240" y="1071546"/>
            <a:chExt cx="7358908" cy="5214974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>
              <a:off x="500034" y="4570420"/>
              <a:ext cx="350046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2857488" y="1773784"/>
              <a:ext cx="34290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Identification of required data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7554" y="2416726"/>
              <a:ext cx="24288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Data Pre Processing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3240" y="3059668"/>
              <a:ext cx="292895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Definition of Training set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3702610"/>
              <a:ext cx="25003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Algorithm Selection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1934" y="4345552"/>
              <a:ext cx="11430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Training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4678" y="4917056"/>
              <a:ext cx="28575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Evaluation with Test Set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43702" y="5715016"/>
              <a:ext cx="12144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Classifier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57686" y="5774312"/>
              <a:ext cx="53091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OK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 bwMode="auto">
            <a:xfrm>
              <a:off x="4286248" y="5572140"/>
              <a:ext cx="642942" cy="714380"/>
            </a:xfrm>
            <a:prstGeom prst="diamon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500430" y="1071546"/>
              <a:ext cx="2286016" cy="500066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1934" y="1130842"/>
              <a:ext cx="110799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Problem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5400000">
              <a:off x="4537075" y="2249479"/>
              <a:ext cx="21431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537075" y="1677975"/>
              <a:ext cx="21431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5400000">
              <a:off x="4537075" y="2892421"/>
              <a:ext cx="21431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5400000">
              <a:off x="4537075" y="3535363"/>
              <a:ext cx="21431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5400000">
              <a:off x="4537075" y="4178305"/>
              <a:ext cx="21431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rot="5400000">
              <a:off x="4537075" y="4821247"/>
              <a:ext cx="21431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rot="5400000">
              <a:off x="4537075" y="5392751"/>
              <a:ext cx="21431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21" idx="3"/>
            </p:cNvCxnSpPr>
            <p:nvPr/>
          </p:nvCxnSpPr>
          <p:spPr bwMode="auto">
            <a:xfrm>
              <a:off x="4929190" y="5929330"/>
              <a:ext cx="164307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Connector 41"/>
            <p:cNvCxnSpPr>
              <a:stCxn id="21" idx="1"/>
            </p:cNvCxnSpPr>
            <p:nvPr/>
          </p:nvCxnSpPr>
          <p:spPr bwMode="auto">
            <a:xfrm rot="10800000">
              <a:off x="500034" y="5929330"/>
              <a:ext cx="3786214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rot="5400000" flipH="1" flipV="1">
              <a:off x="1214414" y="5357826"/>
              <a:ext cx="1143008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-1464511" y="3964785"/>
              <a:ext cx="3929090" cy="15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500034" y="1998652"/>
              <a:ext cx="228601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500034" y="2571744"/>
              <a:ext cx="228601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500034" y="3213098"/>
              <a:ext cx="228601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00034" y="3856040"/>
              <a:ext cx="228601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85786" y="4416990"/>
              <a:ext cx="23574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Parameter Training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84093" y="5500702"/>
              <a:ext cx="64633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chemeClr val="tx1"/>
                  </a:solidFill>
                </a:rPr>
                <a:t>YES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1966885" cy="426142"/>
          </a:xfrm>
        </p:spPr>
        <p:txBody>
          <a:bodyPr/>
          <a:lstStyle/>
          <a:p>
            <a:r>
              <a:rPr lang="en-IN" dirty="0" smtClean="0"/>
              <a:t>Scenario-3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01786"/>
            <a:ext cx="7848600" cy="2470420"/>
          </a:xfrm>
        </p:spPr>
        <p:txBody>
          <a:bodyPr/>
          <a:lstStyle/>
          <a:p>
            <a:pPr algn="just"/>
            <a:r>
              <a:rPr lang="en-IN" b="0" dirty="0" smtClean="0"/>
              <a:t> Here hyper-plane </a:t>
            </a:r>
            <a:r>
              <a:rPr lang="en-IN" dirty="0" smtClean="0"/>
              <a:t>B </a:t>
            </a:r>
            <a:r>
              <a:rPr lang="en-IN" b="0" dirty="0" smtClean="0"/>
              <a:t>as it has higher margin compared to </a:t>
            </a:r>
            <a:r>
              <a:rPr lang="en-IN" dirty="0" smtClean="0"/>
              <a:t>A.</a:t>
            </a:r>
          </a:p>
          <a:p>
            <a:pPr algn="just"/>
            <a:r>
              <a:rPr lang="en-IN" b="0" dirty="0" smtClean="0"/>
              <a:t>SVM selects the hyper-plane which classifies the classes accurately prior to maximizing margin.</a:t>
            </a:r>
          </a:p>
          <a:p>
            <a:pPr algn="just"/>
            <a:r>
              <a:rPr lang="en-IN" b="0" dirty="0" smtClean="0"/>
              <a:t>Hyper-plane B has a classification error and A has classified all correctly. Therefore, the right hyper-plane is </a:t>
            </a:r>
            <a:r>
              <a:rPr lang="en-IN" dirty="0" smtClean="0"/>
              <a:t>A.</a:t>
            </a:r>
            <a:endParaRPr lang="en-IN" dirty="0"/>
          </a:p>
        </p:txBody>
      </p:sp>
      <p:pic>
        <p:nvPicPr>
          <p:cNvPr id="4098" name="Picture 2" descr="SVM_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071546"/>
            <a:ext cx="3543300" cy="2524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29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1966885" cy="426142"/>
          </a:xfrm>
        </p:spPr>
        <p:txBody>
          <a:bodyPr/>
          <a:lstStyle/>
          <a:p>
            <a:r>
              <a:rPr lang="en-IN" dirty="0" smtClean="0"/>
              <a:t>Scenario-4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1953355"/>
          </a:xfrm>
        </p:spPr>
        <p:txBody>
          <a:bodyPr/>
          <a:lstStyle/>
          <a:p>
            <a:pPr algn="just"/>
            <a:r>
              <a:rPr lang="en-IN" b="0" dirty="0" smtClean="0"/>
              <a:t>Here, we are unable to segregate the two classes using a straight line, as one of star lies in the territory of other(circle) class as an outlier.</a:t>
            </a:r>
          </a:p>
          <a:p>
            <a:pPr algn="just"/>
            <a:r>
              <a:rPr lang="en-IN" b="0" dirty="0" smtClean="0"/>
              <a:t>SVM has a feature to ignore outliers and find the hyper-plane that has maximum margin. SVM is robust to outliers.</a:t>
            </a:r>
            <a:endParaRPr lang="en-IN" dirty="0"/>
          </a:p>
        </p:txBody>
      </p:sp>
      <p:pic>
        <p:nvPicPr>
          <p:cNvPr id="3074" name="Picture 2" descr="SVM_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928934"/>
            <a:ext cx="5072098" cy="3285782"/>
          </a:xfrm>
          <a:prstGeom prst="rect">
            <a:avLst/>
          </a:prstGeom>
          <a:noFill/>
        </p:spPr>
      </p:pic>
      <p:pic>
        <p:nvPicPr>
          <p:cNvPr id="3076" name="Picture 4" descr="SVM_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5404" y="2851377"/>
            <a:ext cx="4714908" cy="3169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79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3222036" cy="426142"/>
          </a:xfrm>
        </p:spPr>
        <p:txBody>
          <a:bodyPr/>
          <a:lstStyle/>
          <a:p>
            <a:r>
              <a:rPr lang="en-US" dirty="0" smtClean="0"/>
              <a:t>Strengths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1545"/>
            <a:ext cx="7848600" cy="1639423"/>
          </a:xfrm>
        </p:spPr>
        <p:txBody>
          <a:bodyPr/>
          <a:lstStyle/>
          <a:p>
            <a:pPr algn="just"/>
            <a:r>
              <a:rPr lang="en-US" b="0" dirty="0" smtClean="0"/>
              <a:t>SVM can be used for both classification &amp; regression.</a:t>
            </a:r>
          </a:p>
          <a:p>
            <a:pPr algn="just"/>
            <a:r>
              <a:rPr lang="en-US" b="0" dirty="0" smtClean="0"/>
              <a:t>It is robust, i.e. not much impacted by data with noise or outliers.</a:t>
            </a:r>
          </a:p>
          <a:p>
            <a:pPr algn="just"/>
            <a:r>
              <a:rPr lang="en-US" b="0" dirty="0" smtClean="0"/>
              <a:t>The prediction results using this model are very strong.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601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3204403" cy="426142"/>
          </a:xfrm>
        </p:spPr>
        <p:txBody>
          <a:bodyPr/>
          <a:lstStyle/>
          <a:p>
            <a:r>
              <a:rPr lang="en-US" dirty="0" smtClean="0"/>
              <a:t>Weakness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5611"/>
            <a:ext cx="7848600" cy="2987485"/>
          </a:xfrm>
        </p:spPr>
        <p:txBody>
          <a:bodyPr/>
          <a:lstStyle/>
          <a:p>
            <a:pPr algn="just"/>
            <a:r>
              <a:rPr lang="en-US" b="0" dirty="0" smtClean="0"/>
              <a:t>SVM is applicable only for binary classification, i.e. when there are only two classes in the problem.</a:t>
            </a:r>
          </a:p>
          <a:p>
            <a:pPr algn="just"/>
            <a:r>
              <a:rPr lang="en-US" b="0" dirty="0" smtClean="0"/>
              <a:t>While dealing with high dimensional data, it becomes very complex.</a:t>
            </a:r>
          </a:p>
          <a:p>
            <a:pPr algn="just"/>
            <a:r>
              <a:rPr lang="en-US" b="0" dirty="0" smtClean="0"/>
              <a:t>It is slow for large dataset, i.e. a data set with more features or instances.</a:t>
            </a:r>
          </a:p>
          <a:p>
            <a:pPr algn="just"/>
            <a:r>
              <a:rPr lang="en-US" b="0" dirty="0" smtClean="0"/>
              <a:t>It is memory-intensive(</a:t>
            </a:r>
            <a:r>
              <a:rPr lang="en-US" b="0" dirty="0"/>
              <a:t>throughput is bounded by the </a:t>
            </a:r>
            <a:r>
              <a:rPr lang="en-US" b="0" dirty="0" smtClean="0"/>
              <a:t>device</a:t>
            </a:r>
            <a:r>
              <a:rPr lang="en-US" b="0" dirty="0"/>
              <a:t> </a:t>
            </a:r>
            <a:r>
              <a:rPr lang="en-US" b="0" dirty="0" smtClean="0"/>
              <a:t>memory</a:t>
            </a:r>
            <a:r>
              <a:rPr lang="en-US" b="0" dirty="0"/>
              <a:t> </a:t>
            </a:r>
            <a:r>
              <a:rPr lang="en-US" b="0" dirty="0" smtClean="0"/>
              <a:t>bandwidth).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88781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4722447" cy="426142"/>
          </a:xfrm>
        </p:spPr>
        <p:txBody>
          <a:bodyPr/>
          <a:lstStyle/>
          <a:p>
            <a:r>
              <a:rPr lang="en-US" dirty="0" smtClean="0"/>
              <a:t>Introduction to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48600" cy="3818481"/>
          </a:xfrm>
        </p:spPr>
        <p:txBody>
          <a:bodyPr/>
          <a:lstStyle/>
          <a:p>
            <a:pPr algn="just"/>
            <a:r>
              <a:rPr lang="en-US" dirty="0"/>
              <a:t>Regression</a:t>
            </a:r>
            <a:r>
              <a:rPr lang="en-US" b="0" dirty="0"/>
              <a:t> is a technique used to model and analyze the relationships between variables and often times how they contribute and are related to producing a particular outcome together</a:t>
            </a:r>
            <a:r>
              <a:rPr lang="en-US" b="0" dirty="0" smtClean="0"/>
              <a:t>.</a:t>
            </a:r>
          </a:p>
          <a:p>
            <a:pPr algn="just"/>
            <a:r>
              <a:rPr lang="en-US" b="0" dirty="0" smtClean="0"/>
              <a:t>Here, dependent variable (Y) is the one whose value is to be predicted, ex.- the price quote of the real estate property.</a:t>
            </a:r>
          </a:p>
          <a:p>
            <a:pPr algn="just"/>
            <a:r>
              <a:rPr lang="en-US" dirty="0" smtClean="0"/>
              <a:t>This variable is presumed to be functionally related to one (X) or more independent variables called predictors.</a:t>
            </a:r>
          </a:p>
          <a:p>
            <a:pPr algn="just"/>
            <a:r>
              <a:rPr lang="en-US" b="0" dirty="0" smtClean="0"/>
              <a:t>Y = f(X)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7243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5738750" cy="426142"/>
          </a:xfrm>
        </p:spPr>
        <p:txBody>
          <a:bodyPr/>
          <a:lstStyle/>
          <a:p>
            <a:r>
              <a:rPr lang="en-US" dirty="0" smtClean="0"/>
              <a:t>Common Regression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6820"/>
            <a:ext cx="7848600" cy="3098284"/>
          </a:xfrm>
        </p:spPr>
        <p:txBody>
          <a:bodyPr/>
          <a:lstStyle/>
          <a:p>
            <a:r>
              <a:rPr lang="en-US" dirty="0" smtClean="0"/>
              <a:t>The common regression algorithms are:</a:t>
            </a:r>
          </a:p>
          <a:p>
            <a:pPr marL="828675" lvl="1" indent="-457200">
              <a:buFont typeface="+mj-lt"/>
              <a:buAutoNum type="arabicPeriod"/>
            </a:pPr>
            <a:r>
              <a:rPr lang="en-US" dirty="0" smtClean="0"/>
              <a:t>Simple linear regression</a:t>
            </a:r>
          </a:p>
          <a:p>
            <a:pPr marL="828675" lvl="1" indent="-457200">
              <a:buFont typeface="+mj-lt"/>
              <a:buAutoNum type="arabicPeriod"/>
            </a:pPr>
            <a:r>
              <a:rPr lang="en-US" dirty="0" smtClean="0"/>
              <a:t>Multiple linear regression</a:t>
            </a:r>
          </a:p>
          <a:p>
            <a:pPr marL="828675" lvl="1" indent="-457200">
              <a:buFont typeface="+mj-lt"/>
              <a:buAutoNum type="arabicPeriod"/>
            </a:pPr>
            <a:r>
              <a:rPr lang="en-US" dirty="0" smtClean="0"/>
              <a:t>Polynomial regression</a:t>
            </a:r>
          </a:p>
          <a:p>
            <a:pPr marL="828675" lvl="1" indent="-457200">
              <a:buFont typeface="+mj-lt"/>
              <a:buAutoNum type="arabicPeriod"/>
            </a:pPr>
            <a:r>
              <a:rPr lang="en-US" dirty="0" smtClean="0"/>
              <a:t>Multivariate adaptive regression splines</a:t>
            </a:r>
          </a:p>
          <a:p>
            <a:pPr marL="828675" lvl="1" indent="-457200">
              <a:buFont typeface="+mj-lt"/>
              <a:buAutoNum type="arabicPeriod"/>
            </a:pPr>
            <a:r>
              <a:rPr lang="en-US" dirty="0" smtClean="0"/>
              <a:t>Logistic regression</a:t>
            </a:r>
          </a:p>
          <a:p>
            <a:pPr marL="828675" lvl="1" indent="-457200">
              <a:buFont typeface="+mj-lt"/>
              <a:buAutoNum type="arabicPeriod"/>
            </a:pPr>
            <a:r>
              <a:rPr lang="en-US" dirty="0" smtClean="0"/>
              <a:t>Maximum likelihood estimation(least square)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99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xmlns="" id="{0FC3F517-1DA0-4ED2-9702-DC11259C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393701"/>
            <a:ext cx="3826368" cy="426142"/>
          </a:xfrm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Regression examples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xmlns="" id="{2A5AFF4E-B1EB-4343-8DED-5E743678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5" y="1196752"/>
            <a:ext cx="813515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5753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3">
            <a:extLst>
              <a:ext uri="{FF2B5EF4-FFF2-40B4-BE49-F238E27FC236}">
                <a16:creationId xmlns:a16="http://schemas.microsoft.com/office/drawing/2014/main" xmlns="" id="{FE5ECE5A-917A-4387-B423-F1DFC147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393701"/>
            <a:ext cx="5204951" cy="426142"/>
          </a:xfrm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A decision tree: classification</a:t>
            </a:r>
          </a:p>
        </p:txBody>
      </p:sp>
      <p:pic>
        <p:nvPicPr>
          <p:cNvPr id="160770" name="Picture 4">
            <a:extLst>
              <a:ext uri="{FF2B5EF4-FFF2-40B4-BE49-F238E27FC236}">
                <a16:creationId xmlns:a16="http://schemas.microsoft.com/office/drawing/2014/main" xmlns="" id="{6347E4B9-DEE8-41A1-9BEC-8A97174B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3075"/>
            <a:ext cx="54578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0771" name="Group 2">
            <a:extLst>
              <a:ext uri="{FF2B5EF4-FFF2-40B4-BE49-F238E27FC236}">
                <a16:creationId xmlns:a16="http://schemas.microsoft.com/office/drawing/2014/main" xmlns="" id="{5804C76A-83E1-49BF-82AD-EB1AC56A98D7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2114550"/>
            <a:ext cx="3714750" cy="1943100"/>
            <a:chOff x="2057400" y="1676400"/>
            <a:chExt cx="4953000" cy="2590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xmlns="" id="{8167A8B9-6ABE-45B4-B2D1-86573EE57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733800"/>
              <a:ext cx="10668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0849B70B-1990-4A2E-9C8B-B12EC172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733800"/>
              <a:ext cx="10668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xmlns="" id="{C790BD05-F4E3-493D-90E7-2DDE009C4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733800"/>
              <a:ext cx="10668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xmlns="" id="{4E6B00D2-6A57-4592-B060-E0C7C723B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1676400"/>
              <a:ext cx="10668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60772" name="TextBox 8">
            <a:extLst>
              <a:ext uri="{FF2B5EF4-FFF2-40B4-BE49-F238E27FC236}">
                <a16:creationId xmlns:a16="http://schemas.microsoft.com/office/drawing/2014/main" xmlns="" id="{38A40AB2-3E27-469F-922A-A8F29DDD3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1" y="5600700"/>
            <a:ext cx="5212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Play</a:t>
            </a:r>
          </a:p>
        </p:txBody>
      </p:sp>
      <p:sp>
        <p:nvSpPr>
          <p:cNvPr id="160773" name="TextBox 9">
            <a:extLst>
              <a:ext uri="{FF2B5EF4-FFF2-40B4-BE49-F238E27FC236}">
                <a16:creationId xmlns:a16="http://schemas.microsoft.com/office/drawing/2014/main" xmlns="" id="{2404EC14-5175-41F5-AD7F-894CBF16A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5600700"/>
            <a:ext cx="8572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Play</a:t>
            </a:r>
          </a:p>
        </p:txBody>
      </p:sp>
      <p:sp>
        <p:nvSpPr>
          <p:cNvPr id="160774" name="TextBox 10">
            <a:extLst>
              <a:ext uri="{FF2B5EF4-FFF2-40B4-BE49-F238E27FC236}">
                <a16:creationId xmlns:a16="http://schemas.microsoft.com/office/drawing/2014/main" xmlns="" id="{40864CE3-52CA-4C5B-9B0A-F0B1D6AE7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5600700"/>
            <a:ext cx="1143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Don’t Play </a:t>
            </a:r>
          </a:p>
        </p:txBody>
      </p:sp>
      <p:sp>
        <p:nvSpPr>
          <p:cNvPr id="160775" name="TextBox 11">
            <a:extLst>
              <a:ext uri="{FF2B5EF4-FFF2-40B4-BE49-F238E27FC236}">
                <a16:creationId xmlns:a16="http://schemas.microsoft.com/office/drawing/2014/main" xmlns="" id="{3078BD0C-0140-4379-A686-68F7AB1A8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00700"/>
            <a:ext cx="1143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Don’t Play </a:t>
            </a:r>
          </a:p>
        </p:txBody>
      </p:sp>
    </p:spTree>
    <p:extLst>
      <p:ext uri="{BB962C8B-B14F-4D97-AF65-F5344CB8AC3E}">
        <p14:creationId xmlns:p14="http://schemas.microsoft.com/office/powerpoint/2010/main" val="2062195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itle 3">
            <a:extLst>
              <a:ext uri="{FF2B5EF4-FFF2-40B4-BE49-F238E27FC236}">
                <a16:creationId xmlns:a16="http://schemas.microsoft.com/office/drawing/2014/main" xmlns="" id="{1525641B-3B00-4AA2-8CB5-BFEED059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393701"/>
            <a:ext cx="3085781" cy="426142"/>
          </a:xfrm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A regression tree</a:t>
            </a:r>
          </a:p>
        </p:txBody>
      </p:sp>
      <p:pic>
        <p:nvPicPr>
          <p:cNvPr id="161794" name="Picture 4">
            <a:extLst>
              <a:ext uri="{FF2B5EF4-FFF2-40B4-BE49-F238E27FC236}">
                <a16:creationId xmlns:a16="http://schemas.microsoft.com/office/drawing/2014/main" xmlns="" id="{910F1271-F25F-4B67-AFB2-43EC22D1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79" y="1743075"/>
            <a:ext cx="54578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TextBox 1">
            <a:extLst>
              <a:ext uri="{FF2B5EF4-FFF2-40B4-BE49-F238E27FC236}">
                <a16:creationId xmlns:a16="http://schemas.microsoft.com/office/drawing/2014/main" xmlns="" id="{91DDA439-2AAB-4137-8F05-873455D5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1" y="5600700"/>
            <a:ext cx="158948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Play = 30m, 45min</a:t>
            </a:r>
          </a:p>
        </p:txBody>
      </p:sp>
      <p:sp>
        <p:nvSpPr>
          <p:cNvPr id="161796" name="TextBox 5">
            <a:extLst>
              <a:ext uri="{FF2B5EF4-FFF2-40B4-BE49-F238E27FC236}">
                <a16:creationId xmlns:a16="http://schemas.microsoft.com/office/drawing/2014/main" xmlns="" id="{2773D8A3-D6E7-4F1A-A959-23785D98F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773" y="5593556"/>
            <a:ext cx="16728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Play = 0m, 0m, 15m</a:t>
            </a:r>
          </a:p>
        </p:txBody>
      </p:sp>
      <p:sp>
        <p:nvSpPr>
          <p:cNvPr id="161797" name="TextBox 6">
            <a:extLst>
              <a:ext uri="{FF2B5EF4-FFF2-40B4-BE49-F238E27FC236}">
                <a16:creationId xmlns:a16="http://schemas.microsoft.com/office/drawing/2014/main" xmlns="" id="{8E4060A8-CDA0-40F0-A2DF-85CE431B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457" y="5593556"/>
            <a:ext cx="156091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Play = 0m, 0m</a:t>
            </a:r>
          </a:p>
        </p:txBody>
      </p:sp>
      <p:sp>
        <p:nvSpPr>
          <p:cNvPr id="161798" name="TextBox 7">
            <a:extLst>
              <a:ext uri="{FF2B5EF4-FFF2-40B4-BE49-F238E27FC236}">
                <a16:creationId xmlns:a16="http://schemas.microsoft.com/office/drawing/2014/main" xmlns="" id="{D4FAEA28-98DB-4EA5-B1A8-012327A1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5600700"/>
            <a:ext cx="197643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Play = 20m, 30m, 45m,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822A52CF-6159-412A-A9E2-8431D5CD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429" y="5080397"/>
            <a:ext cx="846534" cy="42386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4F81BD"/>
                </a:solidFill>
              </a:rPr>
              <a:t>Play ~= 37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2252ADB3-FFA5-400D-AC90-DC1CC269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760" y="5070872"/>
            <a:ext cx="846534" cy="42386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4F81BD"/>
                </a:solidFill>
              </a:rPr>
              <a:t>Play ~= 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86D3FBC1-68C1-460F-9A58-7414AE41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860" y="5068491"/>
            <a:ext cx="846534" cy="42386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4F81BD"/>
                </a:solidFill>
              </a:rPr>
              <a:t>Play ~= 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5CB1E88-FF35-45D1-BD26-03D02542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366" y="5079208"/>
            <a:ext cx="846534" cy="42267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4F81BD"/>
                </a:solidFill>
              </a:rPr>
              <a:t>Play ~= 32</a:t>
            </a:r>
          </a:p>
        </p:txBody>
      </p:sp>
      <p:grpSp>
        <p:nvGrpSpPr>
          <p:cNvPr id="161803" name="Group 17">
            <a:extLst>
              <a:ext uri="{FF2B5EF4-FFF2-40B4-BE49-F238E27FC236}">
                <a16:creationId xmlns:a16="http://schemas.microsoft.com/office/drawing/2014/main" xmlns="" id="{2ECFD3D4-D8D9-4DEF-A212-ED2D34519751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2114550"/>
            <a:ext cx="3714750" cy="1943100"/>
            <a:chOff x="2057400" y="1676400"/>
            <a:chExt cx="4953000" cy="25908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xmlns="" id="{95451AB8-E099-4DAA-9EC4-F044F3DC1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733800"/>
              <a:ext cx="10668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xmlns="" id="{DCBDA63B-80EC-4D8D-BBA6-D84EE8AD2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733800"/>
              <a:ext cx="10668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xmlns="" id="{3BFEBFB0-9AB2-4793-8A56-7065F1D9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733800"/>
              <a:ext cx="10668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xmlns="" id="{55336682-E3D6-4D22-9ED3-12BDC1AC3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1676400"/>
              <a:ext cx="10668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71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xmlns="" id="{37AB0BF6-D2BC-412B-B632-30EE69B01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1" y="393702"/>
            <a:ext cx="3145092" cy="42614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regression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58ACE6C0-5C8B-4CE8-8F75-E6CF87CDD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4432498" cy="322832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Given an input x we would like to compute an output y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For example: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- Predict height from age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- Predict Google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price from Yahoo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price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- Predict distance from wall from sensors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78600" y="1378532"/>
            <a:ext cx="3337815" cy="3490628"/>
            <a:chOff x="5029200" y="1865362"/>
            <a:chExt cx="2800350" cy="3006721"/>
          </a:xfrm>
        </p:grpSpPr>
        <p:sp>
          <p:nvSpPr>
            <p:cNvPr id="29699" name="Line 4">
              <a:extLst>
                <a:ext uri="{FF2B5EF4-FFF2-40B4-BE49-F238E27FC236}">
                  <a16:creationId xmlns:a16="http://schemas.microsoft.com/office/drawing/2014/main" xmlns="" id="{658AD102-21D6-43AB-88A6-B01B33405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4457700"/>
              <a:ext cx="2400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0" name="Line 5">
              <a:extLst>
                <a:ext uri="{FF2B5EF4-FFF2-40B4-BE49-F238E27FC236}">
                  <a16:creationId xmlns:a16="http://schemas.microsoft.com/office/drawing/2014/main" xmlns="" id="{7E87280A-C610-4F8B-B9AF-0FF16DAD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9250" y="1865362"/>
              <a:ext cx="0" cy="257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1" name="Oval 6">
              <a:extLst>
                <a:ext uri="{FF2B5EF4-FFF2-40B4-BE49-F238E27FC236}">
                  <a16:creationId xmlns:a16="http://schemas.microsoft.com/office/drawing/2014/main" xmlns="" id="{FB2BE2F6-3AC4-45D9-9CF4-A61778251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41148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2" name="Line 7">
              <a:extLst>
                <a:ext uri="{FF2B5EF4-FFF2-40B4-BE49-F238E27FC236}">
                  <a16:creationId xmlns:a16="http://schemas.microsoft.com/office/drawing/2014/main" xmlns="" id="{5C2AD40C-0529-442D-B5D2-939C37E6D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9250" y="2743200"/>
              <a:ext cx="2000250" cy="171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3" name="Oval 8">
              <a:extLst>
                <a:ext uri="{FF2B5EF4-FFF2-40B4-BE49-F238E27FC236}">
                  <a16:creationId xmlns:a16="http://schemas.microsoft.com/office/drawing/2014/main" xmlns="" id="{1A0684E2-A00B-407B-86B4-F2E2D0FCF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900" y="37147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4" name="Oval 9">
              <a:extLst>
                <a:ext uri="{FF2B5EF4-FFF2-40B4-BE49-F238E27FC236}">
                  <a16:creationId xmlns:a16="http://schemas.microsoft.com/office/drawing/2014/main" xmlns="" id="{6442E687-F3FE-4118-85B0-61060A1B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0" y="29718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5" name="Oval 10">
              <a:extLst>
                <a:ext uri="{FF2B5EF4-FFF2-40B4-BE49-F238E27FC236}">
                  <a16:creationId xmlns:a16="http://schemas.microsoft.com/office/drawing/2014/main" xmlns="" id="{30D07943-3EFB-462F-9D39-6A806D6E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6" name="Oval 11">
              <a:extLst>
                <a:ext uri="{FF2B5EF4-FFF2-40B4-BE49-F238E27FC236}">
                  <a16:creationId xmlns:a16="http://schemas.microsoft.com/office/drawing/2014/main" xmlns="" id="{92102956-D90C-4C61-AAB2-91D9A9A6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7" name="Oval 12">
              <a:extLst>
                <a:ext uri="{FF2B5EF4-FFF2-40B4-BE49-F238E27FC236}">
                  <a16:creationId xmlns:a16="http://schemas.microsoft.com/office/drawing/2014/main" xmlns="" id="{8F22FA5F-0BE8-4B81-9707-FF8C68038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5433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8" name="Oval 13">
              <a:extLst>
                <a:ext uri="{FF2B5EF4-FFF2-40B4-BE49-F238E27FC236}">
                  <a16:creationId xmlns:a16="http://schemas.microsoft.com/office/drawing/2014/main" xmlns="" id="{03595400-947E-4489-831E-9705CB765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9350" y="34290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29709" name="Text Box 14">
              <a:extLst>
                <a:ext uri="{FF2B5EF4-FFF2-40B4-BE49-F238E27FC236}">
                  <a16:creationId xmlns:a16="http://schemas.microsoft.com/office/drawing/2014/main" xmlns="" id="{0D4BE39E-E885-43E3-8846-5662B4A44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550" y="457200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X</a:t>
              </a:r>
            </a:p>
          </p:txBody>
        </p:sp>
        <p:sp>
          <p:nvSpPr>
            <p:cNvPr id="29710" name="Text Box 15">
              <a:extLst>
                <a:ext uri="{FF2B5EF4-FFF2-40B4-BE49-F238E27FC236}">
                  <a16:creationId xmlns:a16="http://schemas.microsoft.com/office/drawing/2014/main" xmlns="" id="{0D4DC7D0-8C22-4E2C-9E36-F8D39012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91465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6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6118663" cy="426142"/>
          </a:xfrm>
        </p:spPr>
        <p:txBody>
          <a:bodyPr/>
          <a:lstStyle/>
          <a:p>
            <a:r>
              <a:rPr lang="en-IN" dirty="0" smtClean="0"/>
              <a:t>Common Classification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6760"/>
            <a:ext cx="7848600" cy="23965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</a:t>
            </a:r>
            <a:r>
              <a:rPr lang="en-IN" dirty="0" smtClean="0"/>
              <a:t>-Nearest Neighbour (</a:t>
            </a:r>
            <a:r>
              <a:rPr lang="en-IN" dirty="0" err="1" smtClean="0"/>
              <a:t>kNN</a:t>
            </a:r>
            <a:r>
              <a:rPr lang="en-I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Support Vector Machine (SVM)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Naive </a:t>
            </a:r>
            <a:r>
              <a:rPr lang="en-IN" dirty="0" err="1" smtClean="0"/>
              <a:t>Bayes</a:t>
            </a:r>
            <a:r>
              <a:rPr lang="en-IN" dirty="0" smtClean="0"/>
              <a:t> classifier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26">
            <a:extLst>
              <a:ext uri="{FF2B5EF4-FFF2-40B4-BE49-F238E27FC236}">
                <a16:creationId xmlns:a16="http://schemas.microsoft.com/office/drawing/2014/main" xmlns="" id="{AE5B9685-CA19-4399-B501-A2B16B14B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1" y="393702"/>
            <a:ext cx="3145092" cy="42614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regression</a:t>
            </a:r>
          </a:p>
        </p:txBody>
      </p:sp>
      <p:sp>
        <p:nvSpPr>
          <p:cNvPr id="31746" name="Rectangle 1027">
            <a:extLst>
              <a:ext uri="{FF2B5EF4-FFF2-40B4-BE49-F238E27FC236}">
                <a16:creationId xmlns:a16="http://schemas.microsoft.com/office/drawing/2014/main" xmlns="" id="{F6577EC0-842C-4E80-8962-67D1645AF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4549130" cy="339447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an input x we would like to compute an output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 linear regression we assume that y and x are related with the following equation: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               y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wx</a:t>
            </a:r>
            <a:r>
              <a:rPr lang="en-US" altLang="en-US" sz="2000" dirty="0">
                <a:ea typeface="ＭＳ Ｐゴシック" panose="020B0600070205080204" pitchFamily="34" charset="-128"/>
              </a:rPr>
              <a:t>+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where w is a parameter and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 represents </a:t>
            </a:r>
            <a:r>
              <a:rPr lang="en-US" altLang="en-US" sz="2000" dirty="0">
                <a:ea typeface="ＭＳ Ｐゴシック" panose="020B0600070205080204" pitchFamily="34" charset="-128"/>
              </a:rPr>
              <a:t>measurement noise, model noise or other (data) noise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43500" y="1885950"/>
            <a:ext cx="3460948" cy="3415258"/>
            <a:chOff x="5143500" y="1885950"/>
            <a:chExt cx="2686050" cy="2986133"/>
          </a:xfrm>
        </p:grpSpPr>
        <p:sp>
          <p:nvSpPr>
            <p:cNvPr id="31747" name="Line 1028">
              <a:extLst>
                <a:ext uri="{FF2B5EF4-FFF2-40B4-BE49-F238E27FC236}">
                  <a16:creationId xmlns:a16="http://schemas.microsoft.com/office/drawing/2014/main" xmlns="" id="{11D004D4-34C7-4677-8269-36CF3B1C6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4457700"/>
              <a:ext cx="2400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48" name="Line 1029">
              <a:extLst>
                <a:ext uri="{FF2B5EF4-FFF2-40B4-BE49-F238E27FC236}">
                  <a16:creationId xmlns:a16="http://schemas.microsoft.com/office/drawing/2014/main" xmlns="" id="{162020B9-08AA-4CCB-9AC7-F04D0EE08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9250" y="1885950"/>
              <a:ext cx="0" cy="257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49" name="Oval 1030">
              <a:extLst>
                <a:ext uri="{FF2B5EF4-FFF2-40B4-BE49-F238E27FC236}">
                  <a16:creationId xmlns:a16="http://schemas.microsoft.com/office/drawing/2014/main" xmlns="" id="{52B552FD-497D-4482-8860-4D1492720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41148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0" name="Line 1031">
              <a:extLst>
                <a:ext uri="{FF2B5EF4-FFF2-40B4-BE49-F238E27FC236}">
                  <a16:creationId xmlns:a16="http://schemas.microsoft.com/office/drawing/2014/main" xmlns="" id="{8E417923-1144-46BA-B084-424FC3AB8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9250" y="2743200"/>
              <a:ext cx="2000250" cy="171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51" name="Oval 1032">
              <a:extLst>
                <a:ext uri="{FF2B5EF4-FFF2-40B4-BE49-F238E27FC236}">
                  <a16:creationId xmlns:a16="http://schemas.microsoft.com/office/drawing/2014/main" xmlns="" id="{7BBB41AF-49F2-465E-B179-EFE928073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900" y="37147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2" name="Oval 1033">
              <a:extLst>
                <a:ext uri="{FF2B5EF4-FFF2-40B4-BE49-F238E27FC236}">
                  <a16:creationId xmlns:a16="http://schemas.microsoft.com/office/drawing/2014/main" xmlns="" id="{A71DD499-2D17-4FE5-8C57-5A9A4D5C1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0" y="29718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3" name="Oval 1034">
              <a:extLst>
                <a:ext uri="{FF2B5EF4-FFF2-40B4-BE49-F238E27FC236}">
                  <a16:creationId xmlns:a16="http://schemas.microsoft.com/office/drawing/2014/main" xmlns="" id="{91038F5F-1E08-4555-991C-52FEE42AF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4" name="Oval 1035">
              <a:extLst>
                <a:ext uri="{FF2B5EF4-FFF2-40B4-BE49-F238E27FC236}">
                  <a16:creationId xmlns:a16="http://schemas.microsoft.com/office/drawing/2014/main" xmlns="" id="{28652C47-ABBE-438F-842E-D82EC3CB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5" name="Oval 1036">
              <a:extLst>
                <a:ext uri="{FF2B5EF4-FFF2-40B4-BE49-F238E27FC236}">
                  <a16:creationId xmlns:a16="http://schemas.microsoft.com/office/drawing/2014/main" xmlns="" id="{83077C6D-2594-49FD-ACEB-1057E7DC4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5433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6" name="Oval 1037">
              <a:extLst>
                <a:ext uri="{FF2B5EF4-FFF2-40B4-BE49-F238E27FC236}">
                  <a16:creationId xmlns:a16="http://schemas.microsoft.com/office/drawing/2014/main" xmlns="" id="{85D53BC1-8450-41E4-AE76-B42C339BC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9350" y="34290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1757" name="Text Box 1038">
              <a:extLst>
                <a:ext uri="{FF2B5EF4-FFF2-40B4-BE49-F238E27FC236}">
                  <a16:creationId xmlns:a16="http://schemas.microsoft.com/office/drawing/2014/main" xmlns="" id="{54A8DD26-0CDE-43CE-B77F-0C2F2EAE5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550" y="457200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X</a:t>
              </a:r>
            </a:p>
          </p:txBody>
        </p:sp>
        <p:sp>
          <p:nvSpPr>
            <p:cNvPr id="31758" name="Text Box 1039">
              <a:extLst>
                <a:ext uri="{FF2B5EF4-FFF2-40B4-BE49-F238E27FC236}">
                  <a16:creationId xmlns:a16="http://schemas.microsoft.com/office/drawing/2014/main" xmlns="" id="{4F5CEFF7-D833-49D9-A4FB-774D861E9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0" y="291465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Y</a:t>
              </a:r>
            </a:p>
          </p:txBody>
        </p:sp>
      </p:grpSp>
      <p:sp>
        <p:nvSpPr>
          <p:cNvPr id="661520" name="Text Box 1040">
            <a:extLst>
              <a:ext uri="{FF2B5EF4-FFF2-40B4-BE49-F238E27FC236}">
                <a16:creationId xmlns:a16="http://schemas.microsoft.com/office/drawing/2014/main" xmlns="" id="{ADEB82D4-488E-45B2-B8D0-B2A072F8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62099"/>
            <a:ext cx="1314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What we are trying to predict</a:t>
            </a:r>
            <a:endParaRPr lang="en-US" altLang="en-US" sz="1600" dirty="0"/>
          </a:p>
        </p:txBody>
      </p:sp>
      <p:sp>
        <p:nvSpPr>
          <p:cNvPr id="661521" name="Text Box 1041">
            <a:extLst>
              <a:ext uri="{FF2B5EF4-FFF2-40B4-BE49-F238E27FC236}">
                <a16:creationId xmlns:a16="http://schemas.microsoft.com/office/drawing/2014/main" xmlns="" id="{1FB0D728-1CEF-4352-9BFA-AB29B740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317" y="3348281"/>
            <a:ext cx="1485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Observed values</a:t>
            </a:r>
            <a:endParaRPr lang="en-US" altLang="en-US" sz="1600" dirty="0"/>
          </a:p>
        </p:txBody>
      </p:sp>
      <p:sp>
        <p:nvSpPr>
          <p:cNvPr id="661522" name="Line 1042">
            <a:extLst>
              <a:ext uri="{FF2B5EF4-FFF2-40B4-BE49-F238E27FC236}">
                <a16:creationId xmlns:a16="http://schemas.microsoft.com/office/drawing/2014/main" xmlns="" id="{49D03EEB-F68E-4374-A6FA-2BC9241A3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6119" y="3590156"/>
            <a:ext cx="549772" cy="5246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400"/>
          </a:p>
        </p:txBody>
      </p:sp>
      <p:sp>
        <p:nvSpPr>
          <p:cNvPr id="661523" name="Line 1043">
            <a:extLst>
              <a:ext uri="{FF2B5EF4-FFF2-40B4-BE49-F238E27FC236}">
                <a16:creationId xmlns:a16="http://schemas.microsoft.com/office/drawing/2014/main" xmlns="" id="{29B936BC-7F74-42A9-B961-EB5F4C621F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61685" y="4086224"/>
            <a:ext cx="704334" cy="85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6731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20" grpId="0"/>
      <p:bldP spid="6615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848872" cy="4129818"/>
          </a:xfrm>
        </p:spPr>
      </p:pic>
    </p:spTree>
    <p:extLst>
      <p:ext uri="{BB962C8B-B14F-4D97-AF65-F5344CB8AC3E}">
        <p14:creationId xmlns:p14="http://schemas.microsoft.com/office/powerpoint/2010/main" val="822417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ext Box 2">
            <a:extLst>
              <a:ext uri="{FF2B5EF4-FFF2-40B4-BE49-F238E27FC236}">
                <a16:creationId xmlns:a16="http://schemas.microsoft.com/office/drawing/2014/main" xmlns="" id="{594026EB-1187-4D98-B475-817C554C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1126916"/>
            <a:ext cx="4867314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</a:t>
            </a:r>
            <a:r>
              <a:rPr lang="en-US" altLang="en-US" sz="2000" dirty="0"/>
              <a:t>Our goal is to estimate </a:t>
            </a:r>
            <a:r>
              <a:rPr lang="en-US" altLang="en-US" sz="2000" i="1" dirty="0"/>
              <a:t>w</a:t>
            </a:r>
            <a:r>
              <a:rPr lang="en-US" altLang="en-US" sz="2000" dirty="0"/>
              <a:t> from a training data of &lt;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,y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&gt; pairs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 Optimization goal: minimize squared error (least squares):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Why least squares?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- minimizes squared distance between measurements and predicted line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- has a nice probabilistic interpretation (Gaussian Likelihood same as Mean Sq.)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- first degree polynomial model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C1811084-7611-45BD-BFC3-2ED77BCBE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1" y="393701"/>
            <a:ext cx="3145092" cy="42614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tx1"/>
                </a:solidFill>
                <a:ea typeface="ＭＳ Ｐゴシック" panose="020B0600070205080204" pitchFamily="34" charset="-128"/>
              </a:rPr>
              <a:t>Linear regression</a:t>
            </a:r>
          </a:p>
        </p:txBody>
      </p:sp>
      <p:graphicFrame>
        <p:nvGraphicFramePr>
          <p:cNvPr id="33795" name="Object 1024">
            <a:extLst>
              <a:ext uri="{FF2B5EF4-FFF2-40B4-BE49-F238E27FC236}">
                <a16:creationId xmlns:a16="http://schemas.microsoft.com/office/drawing/2014/main" xmlns="" id="{57272421-AB1C-4174-8B04-39743863A8B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5968861"/>
              </p:ext>
            </p:extLst>
          </p:nvPr>
        </p:nvGraphicFramePr>
        <p:xfrm>
          <a:off x="899592" y="2738487"/>
          <a:ext cx="2875841" cy="66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1473200" imgH="342900" progId="Equation.3">
                  <p:embed/>
                </p:oleObj>
              </mc:Choice>
              <mc:Fallback>
                <p:oleObj name="Equation" r:id="rId4" imgW="1473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38487"/>
                        <a:ext cx="2875841" cy="668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364088" y="2245991"/>
            <a:ext cx="3543300" cy="2839193"/>
            <a:chOff x="5600700" y="1885951"/>
            <a:chExt cx="2000250" cy="1957432"/>
          </a:xfrm>
        </p:grpSpPr>
        <p:sp>
          <p:nvSpPr>
            <p:cNvPr id="33796" name="Line 5">
              <a:extLst>
                <a:ext uri="{FF2B5EF4-FFF2-40B4-BE49-F238E27FC236}">
                  <a16:creationId xmlns:a16="http://schemas.microsoft.com/office/drawing/2014/main" xmlns="" id="{FC33558B-EC46-4CE4-95E6-2BF9177C9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0750" y="3429000"/>
              <a:ext cx="148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797" name="Line 6">
              <a:extLst>
                <a:ext uri="{FF2B5EF4-FFF2-40B4-BE49-F238E27FC236}">
                  <a16:creationId xmlns:a16="http://schemas.microsoft.com/office/drawing/2014/main" xmlns="" id="{E58A92D6-3BAC-4E5B-9B7F-27D6AE1CA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00750" y="2000250"/>
              <a:ext cx="0" cy="142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798" name="Oval 7">
              <a:extLst>
                <a:ext uri="{FF2B5EF4-FFF2-40B4-BE49-F238E27FC236}">
                  <a16:creationId xmlns:a16="http://schemas.microsoft.com/office/drawing/2014/main" xmlns="" id="{E0657DB1-D85B-483F-B779-257F3AEFD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0861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799" name="Line 8">
              <a:extLst>
                <a:ext uri="{FF2B5EF4-FFF2-40B4-BE49-F238E27FC236}">
                  <a16:creationId xmlns:a16="http://schemas.microsoft.com/office/drawing/2014/main" xmlns="" id="{1E7FC87F-CBD2-4A9E-8712-9ECF1C44D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00750" y="2400300"/>
              <a:ext cx="1200150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0" name="Oval 9">
              <a:extLst>
                <a:ext uri="{FF2B5EF4-FFF2-40B4-BE49-F238E27FC236}">
                  <a16:creationId xmlns:a16="http://schemas.microsoft.com/office/drawing/2014/main" xmlns="" id="{DAF1F78B-A6B4-464E-8C62-A149DDB5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6860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1" name="Oval 10">
              <a:extLst>
                <a:ext uri="{FF2B5EF4-FFF2-40B4-BE49-F238E27FC236}">
                  <a16:creationId xmlns:a16="http://schemas.microsoft.com/office/drawing/2014/main" xmlns="" id="{CB30EAF7-730F-47C9-A7AC-9FFD3964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29146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2" name="Oval 11">
              <a:extLst>
                <a:ext uri="{FF2B5EF4-FFF2-40B4-BE49-F238E27FC236}">
                  <a16:creationId xmlns:a16="http://schemas.microsoft.com/office/drawing/2014/main" xmlns="" id="{279AE977-890E-4FFA-8904-8B3CD3DAD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27432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3" name="Oval 12">
              <a:extLst>
                <a:ext uri="{FF2B5EF4-FFF2-40B4-BE49-F238E27FC236}">
                  <a16:creationId xmlns:a16="http://schemas.microsoft.com/office/drawing/2014/main" xmlns="" id="{7F225C95-137D-4E1E-A909-AB55DC7C4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291465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4" name="Oval 13">
              <a:extLst>
                <a:ext uri="{FF2B5EF4-FFF2-40B4-BE49-F238E27FC236}">
                  <a16:creationId xmlns:a16="http://schemas.microsoft.com/office/drawing/2014/main" xmlns="" id="{A881E535-3B36-4D18-82E5-618AAA0BE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0" y="25146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5" name="Oval 14">
              <a:extLst>
                <a:ext uri="{FF2B5EF4-FFF2-40B4-BE49-F238E27FC236}">
                  <a16:creationId xmlns:a16="http://schemas.microsoft.com/office/drawing/2014/main" xmlns="" id="{09558765-4812-4DB9-B7D4-373FFC882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0850" y="2400300"/>
              <a:ext cx="57150" cy="57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33806" name="Text Box 15">
              <a:extLst>
                <a:ext uri="{FF2B5EF4-FFF2-40B4-BE49-F238E27FC236}">
                  <a16:creationId xmlns:a16="http://schemas.microsoft.com/office/drawing/2014/main" xmlns="" id="{B0F33131-2125-4784-B076-4DC3653E4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8050" y="354330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X</a:t>
              </a:r>
            </a:p>
          </p:txBody>
        </p:sp>
        <p:sp>
          <p:nvSpPr>
            <p:cNvPr id="33807" name="Text Box 16">
              <a:extLst>
                <a:ext uri="{FF2B5EF4-FFF2-40B4-BE49-F238E27FC236}">
                  <a16:creationId xmlns:a16="http://schemas.microsoft.com/office/drawing/2014/main" xmlns="" id="{49226EBE-5274-4A19-8EE3-01FEC55BF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700" y="1885951"/>
              <a:ext cx="34290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Y</a:t>
              </a:r>
            </a:p>
          </p:txBody>
        </p:sp>
      </p:grpSp>
      <p:graphicFrame>
        <p:nvGraphicFramePr>
          <p:cNvPr id="33808" name="Object 1025">
            <a:extLst>
              <a:ext uri="{FF2B5EF4-FFF2-40B4-BE49-F238E27FC236}">
                <a16:creationId xmlns:a16="http://schemas.microsoft.com/office/drawing/2014/main" xmlns="" id="{FCE57785-4A73-4C89-B56B-D6B88BFB92A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9281063"/>
              </p:ext>
            </p:extLst>
          </p:nvPr>
        </p:nvGraphicFramePr>
        <p:xfrm>
          <a:off x="6352919" y="1580587"/>
          <a:ext cx="1666875" cy="41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711200" imgH="177800" progId="Equation.3">
                  <p:embed/>
                </p:oleObj>
              </mc:Choice>
              <mc:Fallback>
                <p:oleObj name="Equation" r:id="rId6" imgW="711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2919" y="1580587"/>
                        <a:ext cx="1666875" cy="416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3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xmlns="" id="{7F583C15-051F-47A8-A852-198E74212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1" y="393702"/>
            <a:ext cx="4065215" cy="42614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Multivariate regression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9819CE1A-6C51-442E-9785-83E9403ED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7076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if we have several inputs?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- Stock prices for Yahoo, Microsoft and Ebay for the Google prediction task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becomes a multivariate regression problem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Again, its easy to model: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            y = w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 + w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x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+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… + </a:t>
            </a:r>
            <a:r>
              <a:rPr lang="en-US" altLang="en-US">
                <a:ea typeface="ＭＳ Ｐゴシック" panose="020B0600070205080204" pitchFamily="34" charset="-128"/>
              </a:rPr>
              <a:t>w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x</a:t>
            </a:r>
            <a:r>
              <a:rPr lang="en-US" altLang="en-US" baseline="-25000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+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</a:t>
            </a:r>
          </a:p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27126" y="3789040"/>
            <a:ext cx="2228850" cy="1217832"/>
            <a:chOff x="1314450" y="4286250"/>
            <a:chExt cx="2228850" cy="1217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46C8AA3E-581B-4C81-8705-6012B8B3A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450" y="4857751"/>
              <a:ext cx="2228850" cy="6463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Google</a:t>
              </a:r>
              <a:r>
                <a:rPr lang="ja-JP" altLang="en-US" sz="1800"/>
                <a:t>’</a:t>
              </a:r>
              <a:r>
                <a:rPr lang="en-US" altLang="ja-JP" sz="1800"/>
                <a:t>s stock price</a:t>
              </a:r>
              <a:endParaRPr lang="en-US" altLang="en-US" sz="180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DAB985C8-C1DE-447C-9001-CFD06638F527}"/>
                </a:ext>
              </a:extLst>
            </p:cNvPr>
            <p:cNvCxnSpPr/>
            <p:nvPr/>
          </p:nvCxnSpPr>
          <p:spPr>
            <a:xfrm flipV="1">
              <a:off x="2571750" y="4286250"/>
              <a:ext cx="742950" cy="571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935438" y="3861048"/>
            <a:ext cx="2228850" cy="1455183"/>
            <a:chOff x="3771900" y="4286250"/>
            <a:chExt cx="2228850" cy="14551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4C0EF09-48D6-476C-9FA9-34074FA1F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900" y="5372101"/>
              <a:ext cx="2228850" cy="36933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Yahoo</a:t>
              </a:r>
              <a:r>
                <a:rPr lang="ja-JP" altLang="en-US" sz="1800"/>
                <a:t>’</a:t>
              </a:r>
              <a:r>
                <a:rPr lang="en-US" altLang="ja-JP" sz="1800"/>
                <a:t>s stock price</a:t>
              </a:r>
              <a:endParaRPr lang="en-US" altLang="en-US" sz="180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F7443756-D09C-4753-AB6C-14B7134D1680}"/>
                </a:ext>
              </a:extLst>
            </p:cNvPr>
            <p:cNvCxnSpPr/>
            <p:nvPr/>
          </p:nvCxnSpPr>
          <p:spPr>
            <a:xfrm rot="5400000" flipH="1" flipV="1">
              <a:off x="3857625" y="4657725"/>
              <a:ext cx="1028700" cy="2857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176714" y="3645024"/>
            <a:ext cx="2571750" cy="826533"/>
            <a:chOff x="4972050" y="4343400"/>
            <a:chExt cx="2571750" cy="8265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1639BBD-FBF1-4AC5-B65F-983A46B6D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800601"/>
              <a:ext cx="2571750" cy="36933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Microsoft’</a:t>
              </a:r>
              <a:r>
                <a:rPr lang="en-US" altLang="ja-JP" sz="1800"/>
                <a:t>s stock price</a:t>
              </a:r>
              <a:endParaRPr lang="en-US" altLang="en-US" sz="180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C5A8C287-65D9-4C6B-BD1F-3EBE6AA11276}"/>
                </a:ext>
              </a:extLst>
            </p:cNvPr>
            <p:cNvCxnSpPr/>
            <p:nvPr/>
          </p:nvCxnSpPr>
          <p:spPr>
            <a:xfrm rot="16200000" flipV="1">
              <a:off x="5800725" y="4371975"/>
              <a:ext cx="40005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128305" cy="4261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35579"/>
            <a:ext cx="8568952" cy="2193421"/>
          </a:xfrm>
        </p:spPr>
        <p:txBody>
          <a:bodyPr/>
          <a:lstStyle/>
          <a:p>
            <a:r>
              <a:rPr lang="en-US" dirty="0" smtClean="0"/>
              <a:t>Price of property = f ( Area, location, floor, ageing, amenities)</a:t>
            </a:r>
          </a:p>
          <a:p>
            <a:r>
              <a:rPr lang="en-US" dirty="0" smtClean="0"/>
              <a:t>Y = a + b1 X1 + b2 X2</a:t>
            </a:r>
          </a:p>
          <a:p>
            <a:pPr marL="0" indent="0">
              <a:buNone/>
            </a:pPr>
            <a:r>
              <a:rPr lang="en-US" dirty="0" smtClean="0"/>
              <a:t>Where Y is the three-dimensional space, X1 &amp; X2 are the predictor variables, b1 &amp; b2 are referred as partial regression coefficients.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6461705" cy="426142"/>
          </a:xfrm>
        </p:spPr>
        <p:txBody>
          <a:bodyPr/>
          <a:lstStyle/>
          <a:p>
            <a:r>
              <a:rPr lang="en-US" dirty="0" smtClean="0"/>
              <a:t>Assumptions in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892480" cy="45365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dependent variable(Y) can be calculated as a linear function of a specific set of independent variables(X) and an error term(</a:t>
            </a:r>
            <a:r>
              <a:rPr lang="el-GR" sz="2200" dirty="0" smtClean="0"/>
              <a:t>ϵ</a:t>
            </a:r>
            <a:r>
              <a:rPr lang="en-US" sz="22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number of observations(n) is greater than the number of parameters(k) to be estimated, </a:t>
            </a:r>
            <a:r>
              <a:rPr lang="en-US" sz="2200" dirty="0" err="1" smtClean="0"/>
              <a:t>ie</a:t>
            </a:r>
            <a:r>
              <a:rPr lang="en-US" sz="2200" dirty="0" smtClean="0"/>
              <a:t> n&gt;k.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Regression line can be valid only over a limited range of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Variance is the same for all values of 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error term(</a:t>
            </a:r>
            <a:r>
              <a:rPr lang="el-GR" sz="2200" dirty="0"/>
              <a:t>ϵ</a:t>
            </a:r>
            <a:r>
              <a:rPr lang="en-US" sz="2200" dirty="0" smtClean="0"/>
              <a:t>) is normally distributed.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The values </a:t>
            </a:r>
            <a:r>
              <a:rPr lang="en-US" sz="2200" dirty="0"/>
              <a:t>of the error term(</a:t>
            </a:r>
            <a:r>
              <a:rPr lang="el-GR" sz="2200" dirty="0"/>
              <a:t>ϵ</a:t>
            </a:r>
            <a:r>
              <a:rPr lang="en-US" sz="2200" dirty="0" smtClean="0"/>
              <a:t>) are independent and are not related to any values of X.</a:t>
            </a:r>
          </a:p>
          <a:p>
            <a:pPr marL="0" indent="0">
              <a:buNone/>
            </a:pPr>
            <a:r>
              <a:rPr lang="en-US" sz="2200" dirty="0" smtClean="0"/>
              <a:t>The OLS(Ordinary least square) estimator is the Best Linear Unbiased Estimator(BLUE) and this is called as Gauss-Markov Theorem.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81224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3981859" cy="426142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399416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Polynomial regression model is the extension of the simple linear model by adding extra predictors obtained by raising(squaring) each of the original predictors to a power.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If there are three variable, X, X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X</a:t>
            </a:r>
            <a:r>
              <a:rPr lang="en-US" sz="2400" baseline="30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are used as predictors.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F(x) = C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+ C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X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+ C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X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+ C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 X</a:t>
            </a:r>
            <a:r>
              <a:rPr lang="en-US" sz="2400" baseline="300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9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873370" cy="44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857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38761"/>
            <a:ext cx="7848600" cy="39846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us use the below data set of (X, Y) for degree 3 polynomial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regression line is slightly curved for degree = 3.</a:t>
            </a:r>
          </a:p>
          <a:p>
            <a:pPr marL="0" indent="0">
              <a:buNone/>
            </a:pPr>
            <a:r>
              <a:rPr lang="en-US" dirty="0" smtClean="0"/>
              <a:t>The regression line will curve further if we increase the polynomial degree.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971346"/>
              </p:ext>
            </p:extLst>
          </p:nvPr>
        </p:nvGraphicFramePr>
        <p:xfrm>
          <a:off x="251526" y="2204864"/>
          <a:ext cx="8640954" cy="14401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08107"/>
                <a:gridCol w="419529"/>
                <a:gridCol w="515237"/>
                <a:gridCol w="515237"/>
                <a:gridCol w="515237"/>
                <a:gridCol w="515237"/>
                <a:gridCol w="515237"/>
                <a:gridCol w="515237"/>
                <a:gridCol w="515237"/>
                <a:gridCol w="515237"/>
                <a:gridCol w="515237"/>
                <a:gridCol w="515237"/>
                <a:gridCol w="515237"/>
                <a:gridCol w="515237"/>
                <a:gridCol w="515237"/>
                <a:gridCol w="515237"/>
              </a:tblGrid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Internal Exam(X)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External Exam(X)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2" marR="7312" marT="73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24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4" y="908720"/>
            <a:ext cx="8465932" cy="47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4664"/>
            <a:ext cx="4900156" cy="388311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ORIGINS OF</a:t>
            </a:r>
            <a:r>
              <a:rPr spc="-71" dirty="0"/>
              <a:t> </a:t>
            </a:r>
            <a:r>
              <a:rPr dirty="0"/>
              <a:t>K-NN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484784"/>
            <a:ext cx="7979409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5080" indent="-342891" algn="just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Nearest Neighbors have been used in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statistical estimation</a:t>
            </a:r>
            <a:r>
              <a:rPr sz="2400" spc="-9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and  pattern recognition already in the beginning of </a:t>
            </a:r>
            <a:r>
              <a:rPr sz="2400" spc="-25" dirty="0">
                <a:solidFill>
                  <a:schemeClr val="tx1"/>
                </a:solidFill>
                <a:latin typeface="Times New Roman"/>
                <a:cs typeface="Times New Roman"/>
              </a:rPr>
              <a:t>1970’s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(non- 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parametric</a:t>
            </a:r>
            <a:r>
              <a:rPr sz="24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techniques).</a:t>
            </a:r>
          </a:p>
          <a:p>
            <a:pPr algn="just">
              <a:spcBef>
                <a:spcPts val="5"/>
              </a:spcBef>
              <a:buClr>
                <a:srgbClr val="1F487C"/>
              </a:buClr>
              <a:buFont typeface="Arial"/>
              <a:buChar char="•"/>
            </a:pPr>
            <a:endParaRPr sz="4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 algn="just">
              <a:spcBef>
                <a:spcPts val="5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prevailed in several disciplines and still it is</a:t>
            </a:r>
            <a:r>
              <a:rPr sz="2400" spc="-21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one</a:t>
            </a: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algn="just"/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of the top 10 Data Mining</a:t>
            </a:r>
            <a:r>
              <a:rPr sz="24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algorithm.</a:t>
            </a: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75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3" y="243401"/>
            <a:ext cx="8274333" cy="56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861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3565079" cy="426142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6612"/>
            <a:ext cx="7848600" cy="381848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/>
              <a:t>logistic </a:t>
            </a:r>
            <a:r>
              <a:rPr lang="en-US" b="1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is used to model the probability of a certain class or event existing such as pass/fail, win/lose, alive/dead or healthy/sick</a:t>
            </a:r>
            <a:r>
              <a:rPr lang="en-US" dirty="0" smtClean="0"/>
              <a:t>.</a:t>
            </a:r>
          </a:p>
          <a:p>
            <a:r>
              <a:rPr lang="en-US" dirty="0"/>
              <a:t>Logistic </a:t>
            </a:r>
            <a:r>
              <a:rPr lang="en-US" dirty="0" smtClean="0"/>
              <a:t>regression(LR) </a:t>
            </a:r>
            <a:r>
              <a:rPr lang="en-US" dirty="0"/>
              <a:t>is a statistical model that in its basic form uses a logistic function to model a binary dependent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It can be used for both Classification and Regression based on the given problem.</a:t>
            </a:r>
          </a:p>
          <a:p>
            <a:r>
              <a:rPr lang="en-US" dirty="0" smtClean="0"/>
              <a:t>The goal of LR is to predict the likelihood that Y is equal to 1(probability that Y = 1 rather than 0) given certain values of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4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393702"/>
            <a:ext cx="1606209" cy="42614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654"/>
            <a:ext cx="7848600" cy="2230354"/>
          </a:xfrm>
        </p:spPr>
        <p:txBody>
          <a:bodyPr/>
          <a:lstStyle/>
          <a:p>
            <a:r>
              <a:rPr lang="en-US" dirty="0" smtClean="0"/>
              <a:t>We may predict the success or failure of a small project on the basis of the number of years of experience of the project manager handling the project.</a:t>
            </a:r>
          </a:p>
          <a:p>
            <a:r>
              <a:rPr lang="en-US" dirty="0" smtClean="0"/>
              <a:t>This means that as X(the number of years of experience of manager) increases, the probability that Y will be equal to 1(success of project) will tend to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54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015107"/>
              </p:ext>
            </p:extLst>
          </p:nvPr>
        </p:nvGraphicFramePr>
        <p:xfrm>
          <a:off x="395536" y="1916830"/>
          <a:ext cx="2520280" cy="259229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60140"/>
                <a:gridCol w="1260140"/>
              </a:tblGrid>
              <a:tr h="906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Years of Experience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Probability </a:t>
                      </a:r>
                      <a:r>
                        <a:rPr lang="en-US" sz="1600" b="1" u="none" strike="noStrike" dirty="0">
                          <a:effectLst/>
                        </a:rPr>
                        <a:t>of Success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0-8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9-16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17-24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25-32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33-40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196185"/>
              </p:ext>
            </p:extLst>
          </p:nvPr>
        </p:nvGraphicFramePr>
        <p:xfrm>
          <a:off x="3134780" y="1143000"/>
          <a:ext cx="55000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4975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40" y="3012413"/>
            <a:ext cx="7848600" cy="56060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/>
              <a:t>END OF MODULE-2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145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76672"/>
            <a:ext cx="6147435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IN A SENTENCE K-NN</a:t>
            </a:r>
            <a:r>
              <a:rPr sz="3200" spc="-475" dirty="0"/>
              <a:t> </a:t>
            </a:r>
            <a:r>
              <a:rPr sz="3200" dirty="0"/>
              <a:t>IS…..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12776"/>
            <a:ext cx="8356540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indent="-342891" algn="just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800" spc="-35" dirty="0">
                <a:solidFill>
                  <a:schemeClr val="tx1"/>
                </a:solidFill>
                <a:latin typeface="Times New Roman"/>
                <a:cs typeface="Times New Roman"/>
              </a:rPr>
              <a:t>It’s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how people judge by observing our</a:t>
            </a:r>
            <a:r>
              <a:rPr sz="2800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tx1"/>
                </a:solidFill>
                <a:latin typeface="Times New Roman"/>
                <a:cs typeface="Times New Roman"/>
              </a:rPr>
              <a:t>peers</a:t>
            </a:r>
            <a:r>
              <a:rPr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591" indent="-342891" algn="just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lang="en-US" sz="2800" spc="-111" dirty="0">
                <a:solidFill>
                  <a:schemeClr val="tx1"/>
                </a:solidFill>
                <a:latin typeface="Times New Roman"/>
                <a:cs typeface="Times New Roman"/>
              </a:rPr>
              <a:t>We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tend to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move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with people of  </a:t>
            </a:r>
            <a:r>
              <a:rPr lang="en-US" sz="2800" spc="-5" dirty="0">
                <a:solidFill>
                  <a:schemeClr val="tx1"/>
                </a:solidFill>
                <a:latin typeface="Times New Roman"/>
                <a:cs typeface="Times New Roman"/>
              </a:rPr>
              <a:t>similar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attributes so does</a:t>
            </a:r>
            <a:r>
              <a:rPr lang="en-US" sz="2800" spc="-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9872" y="3068960"/>
            <a:ext cx="2277984" cy="2037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1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08" y="404664"/>
            <a:ext cx="2951480" cy="441916"/>
          </a:xfrm>
          <a:prstGeom prst="rect">
            <a:avLst/>
          </a:prstGeom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DEFINITION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1" y="1268760"/>
            <a:ext cx="8071484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424169" indent="-342891" algn="just">
              <a:spcBef>
                <a:spcPts val="100"/>
              </a:spcBef>
              <a:buFont typeface="Arial"/>
              <a:buChar char="•"/>
              <a:tabLst>
                <a:tab pos="355591" algn="l"/>
                <a:tab pos="356226" algn="l"/>
              </a:tabLst>
            </a:pP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K-Nearest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Neighbor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considered a lazy learning</a:t>
            </a:r>
            <a:r>
              <a:rPr sz="2400" spc="-11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algorithm  that classifies data sets based on their similarity with  neighbors.</a:t>
            </a:r>
          </a:p>
          <a:p>
            <a:pPr algn="just">
              <a:spcBef>
                <a:spcPts val="5"/>
              </a:spcBef>
              <a:buClr>
                <a:srgbClr val="1F487C"/>
              </a:buClr>
              <a:buFont typeface="Arial"/>
              <a:buChar char="•"/>
            </a:pP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1" indent="403225" algn="just">
              <a:spcBef>
                <a:spcPts val="5"/>
              </a:spcBef>
              <a:buFont typeface="Arial"/>
              <a:buChar char="•"/>
              <a:tabLst>
                <a:tab pos="3228259" algn="l"/>
                <a:tab pos="3228894" algn="l"/>
              </a:tabLst>
            </a:pP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“K”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stands for number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of data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set</a:t>
            </a:r>
            <a:r>
              <a:rPr sz="24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items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are considered for the</a:t>
            </a:r>
            <a:r>
              <a:rPr sz="2400" spc="-1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r>
              <a:rPr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1" indent="403225" algn="just">
              <a:spcBef>
                <a:spcPts val="5"/>
              </a:spcBef>
              <a:buFont typeface="Arial"/>
              <a:buChar char="•"/>
              <a:tabLst>
                <a:tab pos="3228259" algn="l"/>
                <a:tab pos="3228894" algn="l"/>
              </a:tabLst>
            </a:pP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25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Ex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Image shows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classification for </a:t>
            </a:r>
            <a:endParaRPr lang="en-US" sz="24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25"/>
              </a:spcBef>
            </a:pP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       </a:t>
            </a:r>
            <a:r>
              <a:rPr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different</a:t>
            </a:r>
            <a:r>
              <a:rPr sz="2400" spc="-4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/>
                <a:cs typeface="Times New Roman"/>
              </a:rPr>
              <a:t>k-values.</a:t>
            </a:r>
          </a:p>
        </p:txBody>
      </p:sp>
      <p:sp>
        <p:nvSpPr>
          <p:cNvPr id="4" name="object 4"/>
          <p:cNvSpPr/>
          <p:nvPr/>
        </p:nvSpPr>
        <p:spPr>
          <a:xfrm>
            <a:off x="5363253" y="3345431"/>
            <a:ext cx="3243337" cy="252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2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2" ma:contentTypeDescription="Create a new document." ma:contentTypeScope="" ma:versionID="ba58d99401732d2b78792876fa958826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cb3bf5d5605064fb2b70c6b995c36c2e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D01FC4-C207-428A-93B4-7AB59494E9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3AF168-4B9B-49DF-845E-4AA7A65003F8}"/>
</file>

<file path=customXml/itemProps3.xml><?xml version="1.0" encoding="utf-8"?>
<ds:datastoreItem xmlns:ds="http://schemas.openxmlformats.org/officeDocument/2006/customXml" ds:itemID="{CDFC1664-24AA-4C54-B3AB-F5281CCD9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11785</TotalTime>
  <Pages>47</Pages>
  <Words>2787</Words>
  <Application>Microsoft Office PowerPoint</Application>
  <PresentationFormat>On-screen Show (4:3)</PresentationFormat>
  <Paragraphs>477</Paragraphs>
  <Slides>74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ＭＳ Ｐゴシック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Default Design</vt:lpstr>
      <vt:lpstr>Equation</vt:lpstr>
      <vt:lpstr>MODULE-2 Supervised Learning</vt:lpstr>
      <vt:lpstr>SUPERVISED LEARNING</vt:lpstr>
      <vt:lpstr>Supervised vs Unsupervised</vt:lpstr>
      <vt:lpstr>Classification Model</vt:lpstr>
      <vt:lpstr>Classification Learning Steps</vt:lpstr>
      <vt:lpstr>Common Classification Algorithms</vt:lpstr>
      <vt:lpstr>ORIGINS OF K-NN</vt:lpstr>
      <vt:lpstr>IN A SENTENCE K-NN IS…..</vt:lpstr>
      <vt:lpstr>DEFINITION</vt:lpstr>
      <vt:lpstr>TECHNICALLY..</vt:lpstr>
      <vt:lpstr>Attributes A</vt:lpstr>
      <vt:lpstr>PROXIMITY METRIC</vt:lpstr>
      <vt:lpstr>Voronoi diagram</vt:lpstr>
      <vt:lpstr>K-NN Example</vt:lpstr>
      <vt:lpstr>K-NN Example</vt:lpstr>
      <vt:lpstr>PROXIMITY METRIC</vt:lpstr>
      <vt:lpstr>PROXIMITY METRIC</vt:lpstr>
      <vt:lpstr>K-NN IN ACTION</vt:lpstr>
      <vt:lpstr>SOME PROCESSING..</vt:lpstr>
      <vt:lpstr>PLOTTING</vt:lpstr>
      <vt:lpstr>AS 'K' VARIES….</vt:lpstr>
      <vt:lpstr>K-NN PROPERTIES</vt:lpstr>
      <vt:lpstr>REMARKS: FIRST THE GOOD</vt:lpstr>
      <vt:lpstr>NOW THE BAD….</vt:lpstr>
      <vt:lpstr>PowerPoint Presentation</vt:lpstr>
      <vt:lpstr>PowerPoint Presentation</vt:lpstr>
      <vt:lpstr>PowerPoint Presentation</vt:lpstr>
      <vt:lpstr>Decision Tree for PlayTennis</vt:lpstr>
      <vt:lpstr>Example-1</vt:lpstr>
      <vt:lpstr>Example-2</vt:lpstr>
      <vt:lpstr>Example-3</vt:lpstr>
      <vt:lpstr>Training Data for GTS recruitment</vt:lpstr>
      <vt:lpstr>Entropy of a decision tree</vt:lpstr>
      <vt:lpstr>Information gain of a decision tree</vt:lpstr>
      <vt:lpstr>PowerPoint Presentation</vt:lpstr>
      <vt:lpstr>Total Entropy = 0.99</vt:lpstr>
      <vt:lpstr>PowerPoint Presentation</vt:lpstr>
      <vt:lpstr>Avoiding overfitting in decision tree- pruning</vt:lpstr>
      <vt:lpstr>Random Forest Model</vt:lpstr>
      <vt:lpstr>PowerPoint Presentation</vt:lpstr>
      <vt:lpstr>Random forest algorithm</vt:lpstr>
      <vt:lpstr>Strengths of RF</vt:lpstr>
      <vt:lpstr>Drawback of RF</vt:lpstr>
      <vt:lpstr>Support Vector Machine</vt:lpstr>
      <vt:lpstr>PowerPoint Presentation</vt:lpstr>
      <vt:lpstr>PowerPoint Presentation</vt:lpstr>
      <vt:lpstr>Identify the right hyper-plane (Scenario-1)</vt:lpstr>
      <vt:lpstr>Identify the right hyper-plane (Scenario-2)</vt:lpstr>
      <vt:lpstr>PowerPoint Presentation</vt:lpstr>
      <vt:lpstr>Scenario-3</vt:lpstr>
      <vt:lpstr>Scenario-4</vt:lpstr>
      <vt:lpstr>Strengths of SVM</vt:lpstr>
      <vt:lpstr>Weakness of SVM</vt:lpstr>
      <vt:lpstr>Introduction to Regression</vt:lpstr>
      <vt:lpstr>Common Regression Algorithms</vt:lpstr>
      <vt:lpstr>Regression examples</vt:lpstr>
      <vt:lpstr>A decision tree: classification</vt:lpstr>
      <vt:lpstr>A regression tree</vt:lpstr>
      <vt:lpstr>Linear regression</vt:lpstr>
      <vt:lpstr>Linear regression</vt:lpstr>
      <vt:lpstr>PowerPoint Presentation</vt:lpstr>
      <vt:lpstr>Linear regression</vt:lpstr>
      <vt:lpstr>Multivariate regression</vt:lpstr>
      <vt:lpstr>PowerPoint Presentation</vt:lpstr>
      <vt:lpstr>Assumptions in Regression Analysis</vt:lpstr>
      <vt:lpstr>Polynomial regression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ENGIN112 - lecture 2</dc:title>
  <dc:creator>Russ Tessier</dc:creator>
  <cp:lastModifiedBy>Windows User</cp:lastModifiedBy>
  <cp:revision>534</cp:revision>
  <cp:lastPrinted>1997-08-27T08:28:34Z</cp:lastPrinted>
  <dcterms:created xsi:type="dcterms:W3CDTF">1997-08-19T16:58:46Z</dcterms:created>
  <dcterms:modified xsi:type="dcterms:W3CDTF">2021-02-09T05:14:16Z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