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54.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1.xml" ContentType="application/vnd.openxmlformats-officedocument.presentationml.slide+xml"/>
  <Override PartName="/ppt/slides/slide9.xml" ContentType="application/vnd.openxmlformats-officedocument.presentationml.slide+xml"/>
  <Override PartName="/ppt/slides/slide69.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70.xml" ContentType="application/vnd.openxmlformats-officedocument.presentationml.slide+xml"/>
  <Override PartName="/ppt/slides/slide62.xml" ContentType="application/vnd.openxmlformats-officedocument.presentationml.slide+xml"/>
  <Override PartName="/ppt/slides/slide57.xml" ContentType="application/vnd.openxmlformats-officedocument.presentationml.slide+xml"/>
  <Override PartName="/ppt/slides/slide64.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15" r:id="rId37"/>
    <p:sldId id="306" r:id="rId38"/>
    <p:sldId id="307" r:id="rId39"/>
    <p:sldId id="308" r:id="rId40"/>
    <p:sldId id="309" r:id="rId41"/>
    <p:sldId id="310" r:id="rId42"/>
    <p:sldId id="311" r:id="rId43"/>
    <p:sldId id="312" r:id="rId44"/>
    <p:sldId id="313" r:id="rId45"/>
    <p:sldId id="324" r:id="rId46"/>
    <p:sldId id="344" r:id="rId47"/>
    <p:sldId id="345" r:id="rId48"/>
    <p:sldId id="346" r:id="rId49"/>
    <p:sldId id="314" r:id="rId50"/>
    <p:sldId id="316" r:id="rId51"/>
    <p:sldId id="317" r:id="rId52"/>
    <p:sldId id="318" r:id="rId53"/>
    <p:sldId id="319" r:id="rId54"/>
    <p:sldId id="320" r:id="rId55"/>
    <p:sldId id="321"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81" d="100"/>
          <a:sy n="81" d="100"/>
        </p:scale>
        <p:origin x="-2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80951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27414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24360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FE112-D0C8-441C-B683-21C511C9D6F2}"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16668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FE112-D0C8-441C-B683-21C511C9D6F2}"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18356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6FE112-D0C8-441C-B683-21C511C9D6F2}"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5788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6FE112-D0C8-441C-B683-21C511C9D6F2}"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9003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6FE112-D0C8-441C-B683-21C511C9D6F2}"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333773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FE112-D0C8-441C-B683-21C511C9D6F2}"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404267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FE112-D0C8-441C-B683-21C511C9D6F2}"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2128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FE112-D0C8-441C-B683-21C511C9D6F2}"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9A7BB-BEDE-4890-A636-B4F6CA701157}" type="slidenum">
              <a:rPr lang="en-US" smtClean="0"/>
              <a:t>‹#›</a:t>
            </a:fld>
            <a:endParaRPr lang="en-US"/>
          </a:p>
        </p:txBody>
      </p:sp>
    </p:spTree>
    <p:extLst>
      <p:ext uri="{BB962C8B-B14F-4D97-AF65-F5344CB8AC3E}">
        <p14:creationId xmlns:p14="http://schemas.microsoft.com/office/powerpoint/2010/main" val="359447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FE112-D0C8-441C-B683-21C511C9D6F2}" type="datetimeFigureOut">
              <a:rPr lang="en-US" smtClean="0"/>
              <a:t>3/4/2020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9A7BB-BEDE-4890-A636-B4F6CA701157}" type="slidenum">
              <a:rPr lang="en-US" smtClean="0"/>
              <a:t>‹#›</a:t>
            </a:fld>
            <a:endParaRPr lang="en-US"/>
          </a:p>
        </p:txBody>
      </p:sp>
    </p:spTree>
    <p:extLst>
      <p:ext uri="{BB962C8B-B14F-4D97-AF65-F5344CB8AC3E}">
        <p14:creationId xmlns:p14="http://schemas.microsoft.com/office/powerpoint/2010/main" val="330687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77672"/>
            <a:ext cx="10836322" cy="5940088"/>
          </a:xfrm>
          <a:prstGeom prst="rect">
            <a:avLst/>
          </a:prstGeom>
          <a:noFill/>
        </p:spPr>
        <p:txBody>
          <a:bodyPr wrap="square" rtlCol="0">
            <a:spAutoFit/>
          </a:bodyPr>
          <a:lstStyle/>
          <a:p>
            <a:pPr algn="ctr"/>
            <a:r>
              <a:rPr lang="en-US" sz="3600" dirty="0" smtClean="0"/>
              <a:t>Introduction to HTML</a:t>
            </a:r>
          </a:p>
          <a:p>
            <a:endParaRPr lang="en-US" sz="3600" dirty="0" smtClean="0"/>
          </a:p>
          <a:p>
            <a:r>
              <a:rPr lang="en-US" sz="2800" b="1" dirty="0" smtClean="0"/>
              <a:t>HTML</a:t>
            </a:r>
            <a:r>
              <a:rPr lang="en-US" sz="2800" dirty="0" smtClean="0"/>
              <a:t> </a:t>
            </a:r>
            <a:r>
              <a:rPr lang="en-US" sz="2800" dirty="0"/>
              <a:t>stands for </a:t>
            </a:r>
            <a:r>
              <a:rPr lang="en-US" sz="2800" b="1" dirty="0"/>
              <a:t>Hyper Text Markup Language</a:t>
            </a:r>
            <a:r>
              <a:rPr lang="en-US" sz="2800" dirty="0"/>
              <a:t>, which is the most widely used language on Web to develop web pages. </a:t>
            </a:r>
            <a:endParaRPr lang="en-US" sz="2800" dirty="0" smtClean="0"/>
          </a:p>
          <a:p>
            <a:endParaRPr lang="en-US" sz="2800" dirty="0" smtClean="0"/>
          </a:p>
          <a:p>
            <a:r>
              <a:rPr lang="en-US" sz="2800" b="1" dirty="0"/>
              <a:t>HTML </a:t>
            </a:r>
            <a:r>
              <a:rPr lang="en-US" sz="2800" b="1" dirty="0" smtClean="0"/>
              <a:t>2.0 </a:t>
            </a:r>
            <a:r>
              <a:rPr lang="en-US" sz="2800" dirty="0"/>
              <a:t>was the first standard HTML specification which was published in 1995</a:t>
            </a:r>
            <a:r>
              <a:rPr lang="en-US" sz="2800" dirty="0" smtClean="0"/>
              <a:t>.</a:t>
            </a:r>
          </a:p>
          <a:p>
            <a:endParaRPr lang="en-US" sz="2800" dirty="0"/>
          </a:p>
          <a:p>
            <a:r>
              <a:rPr lang="en-US" sz="2800" b="1" dirty="0"/>
              <a:t>HTML 4.01 </a:t>
            </a:r>
            <a:r>
              <a:rPr lang="en-US" sz="2800" dirty="0"/>
              <a:t>was a major version of HTML and it was published in late 1999</a:t>
            </a:r>
            <a:r>
              <a:rPr lang="en-US" sz="2800" dirty="0" smtClean="0"/>
              <a:t>.</a:t>
            </a:r>
          </a:p>
          <a:p>
            <a:endParaRPr lang="en-US" sz="2800" dirty="0"/>
          </a:p>
          <a:p>
            <a:r>
              <a:rPr lang="en-US" sz="2800" dirty="0"/>
              <a:t>currently we are having </a:t>
            </a:r>
            <a:r>
              <a:rPr lang="en-US" sz="2800" b="1" dirty="0"/>
              <a:t>HTML-5</a:t>
            </a:r>
            <a:r>
              <a:rPr lang="en-US" sz="2800" dirty="0"/>
              <a:t> version which </a:t>
            </a:r>
            <a:r>
              <a:rPr lang="en-US" sz="2800" dirty="0" smtClean="0"/>
              <a:t>was </a:t>
            </a:r>
            <a:r>
              <a:rPr lang="en-US" sz="2800" dirty="0"/>
              <a:t>published in 2012.</a:t>
            </a:r>
            <a:endParaRPr lang="en-US" sz="2800" dirty="0" smtClean="0"/>
          </a:p>
          <a:p>
            <a:endParaRPr lang="en-US" sz="2800" dirty="0"/>
          </a:p>
        </p:txBody>
      </p:sp>
    </p:spTree>
    <p:extLst>
      <p:ext uri="{BB962C8B-B14F-4D97-AF65-F5344CB8AC3E}">
        <p14:creationId xmlns:p14="http://schemas.microsoft.com/office/powerpoint/2010/main" val="223853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6" y="114953"/>
            <a:ext cx="11855354" cy="1015663"/>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Centering Content</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You can use </a:t>
            </a:r>
            <a:r>
              <a:rPr lang="en-US" sz="2000" b="1" i="0" dirty="0" smtClean="0">
                <a:solidFill>
                  <a:srgbClr val="000000"/>
                </a:solidFill>
                <a:effectLst/>
                <a:latin typeface="Verdana" panose="020B0604030504040204" pitchFamily="34" charset="0"/>
              </a:rPr>
              <a:t>&lt;center&gt;</a:t>
            </a:r>
            <a:r>
              <a:rPr lang="en-US" sz="2000" b="0" i="0" dirty="0" smtClean="0">
                <a:solidFill>
                  <a:srgbClr val="000000"/>
                </a:solidFill>
                <a:effectLst/>
                <a:latin typeface="Verdana" panose="020B0604030504040204" pitchFamily="34" charset="0"/>
              </a:rPr>
              <a:t> tag to put any content in the center of the page or any table cell.</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86686" y="1225689"/>
            <a:ext cx="6096000" cy="5632311"/>
          </a:xfrm>
          <a:prstGeom prst="rect">
            <a:avLst/>
          </a:prstGeom>
        </p:spPr>
        <p:txBody>
          <a:bodyPr>
            <a:spAutoFit/>
          </a:bodyPr>
          <a:lstStyle/>
          <a:p>
            <a:r>
              <a:rPr lang="en-US" sz="2400" dirty="0" smtClean="0"/>
              <a:t>&lt;html&gt;</a:t>
            </a:r>
          </a:p>
          <a:p>
            <a:endParaRPr lang="en-US" sz="2400" dirty="0" smtClean="0"/>
          </a:p>
          <a:p>
            <a:r>
              <a:rPr lang="en-US" sz="2400" dirty="0" smtClean="0"/>
              <a:t>   &lt;head&gt;</a:t>
            </a:r>
          </a:p>
          <a:p>
            <a:r>
              <a:rPr lang="en-US" sz="2400" dirty="0" smtClean="0"/>
              <a:t>      &lt;title&gt;</a:t>
            </a:r>
            <a:r>
              <a:rPr lang="en-US" sz="2400" dirty="0" err="1" smtClean="0"/>
              <a:t>Centring</a:t>
            </a:r>
            <a:r>
              <a:rPr lang="en-US" sz="2400" dirty="0" smtClean="0"/>
              <a:t> Content Example&lt;/title&gt;</a:t>
            </a:r>
          </a:p>
          <a:p>
            <a:r>
              <a:rPr lang="en-US" sz="2400" dirty="0" smtClean="0"/>
              <a:t>   &lt;/head&gt;</a:t>
            </a:r>
          </a:p>
          <a:p>
            <a:r>
              <a:rPr lang="en-US" sz="2400" dirty="0" smtClean="0"/>
              <a:t>	</a:t>
            </a:r>
          </a:p>
          <a:p>
            <a:r>
              <a:rPr lang="en-US" sz="2400" dirty="0" smtClean="0"/>
              <a:t>   &lt;body&gt;</a:t>
            </a:r>
          </a:p>
          <a:p>
            <a:r>
              <a:rPr lang="en-US" sz="2400" dirty="0" smtClean="0"/>
              <a:t>      &lt;p&gt;This text is not in the center.&lt;/p&gt;</a:t>
            </a:r>
          </a:p>
          <a:p>
            <a:r>
              <a:rPr lang="en-US" sz="2400" dirty="0" smtClean="0"/>
              <a:t>      </a:t>
            </a:r>
          </a:p>
          <a:p>
            <a:r>
              <a:rPr lang="en-US" sz="2400" dirty="0" smtClean="0"/>
              <a:t>      &lt;center&gt;</a:t>
            </a:r>
          </a:p>
          <a:p>
            <a:r>
              <a:rPr lang="en-US" sz="2400" dirty="0" smtClean="0"/>
              <a:t>         &lt;p&gt;This text is in the center.&lt;/p&gt;</a:t>
            </a:r>
          </a:p>
          <a:p>
            <a:r>
              <a:rPr lang="en-US" sz="2400" dirty="0" smtClean="0"/>
              <a:t>      &lt;/center&gt;</a:t>
            </a:r>
          </a:p>
          <a:p>
            <a:r>
              <a:rPr lang="en-US" sz="2400" dirty="0" smtClean="0"/>
              <a:t>   &lt;/body&gt;</a:t>
            </a:r>
          </a:p>
          <a:p>
            <a:r>
              <a:rPr lang="en-US" sz="2400" dirty="0" smtClean="0"/>
              <a:t>	</a:t>
            </a:r>
          </a:p>
          <a:p>
            <a:r>
              <a:rPr lang="en-US" sz="2400" dirty="0" smtClean="0"/>
              <a:t>&lt;/html&gt;</a:t>
            </a:r>
            <a:endParaRPr lang="en-US" sz="2400" dirty="0"/>
          </a:p>
        </p:txBody>
      </p:sp>
      <p:sp>
        <p:nvSpPr>
          <p:cNvPr id="4" name="Rectangle 3"/>
          <p:cNvSpPr/>
          <p:nvPr/>
        </p:nvSpPr>
        <p:spPr>
          <a:xfrm>
            <a:off x="6227927" y="3048661"/>
            <a:ext cx="5836693" cy="1938992"/>
          </a:xfrm>
          <a:prstGeom prst="rect">
            <a:avLst/>
          </a:prstGeom>
          <a:ln>
            <a:solidFill>
              <a:schemeClr val="accent1"/>
            </a:solidFill>
          </a:ln>
        </p:spPr>
        <p:txBody>
          <a:bodyPr wrap="square">
            <a:spAutoFit/>
          </a:bodyPr>
          <a:lstStyle/>
          <a:p>
            <a:r>
              <a:rPr lang="en-US" sz="2400" dirty="0" smtClean="0"/>
              <a:t>Output</a:t>
            </a:r>
          </a:p>
          <a:p>
            <a:endParaRPr lang="en-US" sz="2400" dirty="0" smtClean="0"/>
          </a:p>
          <a:p>
            <a:r>
              <a:rPr lang="en-US" sz="2400" dirty="0" smtClean="0"/>
              <a:t>This text is not in the center.</a:t>
            </a:r>
          </a:p>
          <a:p>
            <a:endParaRPr lang="en-US" sz="2400" dirty="0" smtClean="0"/>
          </a:p>
          <a:p>
            <a:pPr algn="ctr"/>
            <a:r>
              <a:rPr lang="en-US" sz="2400" dirty="0" smtClean="0"/>
              <a:t>This text is in the center.</a:t>
            </a:r>
            <a:endParaRPr lang="en-US" sz="2400" dirty="0"/>
          </a:p>
        </p:txBody>
      </p:sp>
    </p:spTree>
    <p:extLst>
      <p:ext uri="{BB962C8B-B14F-4D97-AF65-F5344CB8AC3E}">
        <p14:creationId xmlns:p14="http://schemas.microsoft.com/office/powerpoint/2010/main" val="354321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7" y="382137"/>
            <a:ext cx="11624278" cy="1631216"/>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Horizontal Lines</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Horizontal lines are used to visually break-up sections of a document.</a:t>
            </a:r>
          </a:p>
          <a:p>
            <a:pPr algn="just"/>
            <a:r>
              <a:rPr lang="en-US" sz="2000" b="0" i="0" dirty="0" smtClean="0">
                <a:solidFill>
                  <a:srgbClr val="000000"/>
                </a:solidFill>
                <a:effectLst/>
                <a:latin typeface="Verdana" panose="020B0604030504040204" pitchFamily="34" charset="0"/>
              </a:rPr>
              <a:t>The </a:t>
            </a:r>
            <a:r>
              <a:rPr lang="en-US" sz="2000" b="1" i="0" dirty="0" smtClean="0">
                <a:solidFill>
                  <a:srgbClr val="000000"/>
                </a:solidFill>
                <a:effectLst/>
                <a:latin typeface="Verdana" panose="020B0604030504040204" pitchFamily="34" charset="0"/>
              </a:rPr>
              <a:t>&lt;</a:t>
            </a:r>
            <a:r>
              <a:rPr lang="en-US" sz="2000" b="1" i="0" dirty="0" err="1" smtClean="0">
                <a:solidFill>
                  <a:srgbClr val="000000"/>
                </a:solidFill>
                <a:effectLst/>
                <a:latin typeface="Verdana" panose="020B0604030504040204" pitchFamily="34" charset="0"/>
              </a:rPr>
              <a:t>hr</a:t>
            </a:r>
            <a:r>
              <a:rPr lang="en-US" sz="2000" b="1" i="0" dirty="0" smtClean="0">
                <a:solidFill>
                  <a:srgbClr val="000000"/>
                </a:solidFill>
                <a:effectLst/>
                <a:latin typeface="Verdana" panose="020B0604030504040204" pitchFamily="34" charset="0"/>
              </a:rPr>
              <a:t>&gt;</a:t>
            </a:r>
            <a:r>
              <a:rPr lang="en-US" sz="2000" b="0" i="0" dirty="0" smtClean="0">
                <a:solidFill>
                  <a:srgbClr val="000000"/>
                </a:solidFill>
                <a:effectLst/>
                <a:latin typeface="Verdana" panose="020B0604030504040204" pitchFamily="34" charset="0"/>
              </a:rPr>
              <a:t> tag creates a line from the current position in the document to the right margin and breaks the line accordingly.</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59307" y="2237433"/>
            <a:ext cx="6096000" cy="4370427"/>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&lt;title&gt;Horizontal Line Example&lt;/title&gt;</a:t>
            </a:r>
          </a:p>
          <a:p>
            <a:r>
              <a:rPr lang="en-US" sz="2000" dirty="0" smtClean="0"/>
              <a:t>   &lt;/head&gt;</a:t>
            </a:r>
          </a:p>
          <a:p>
            <a:r>
              <a:rPr lang="en-US" sz="2000" dirty="0" smtClean="0"/>
              <a:t>	</a:t>
            </a:r>
          </a:p>
          <a:p>
            <a:r>
              <a:rPr lang="en-US" sz="2000" dirty="0" smtClean="0"/>
              <a:t>   &lt;body&gt;</a:t>
            </a:r>
          </a:p>
          <a:p>
            <a:r>
              <a:rPr lang="en-US" sz="2000" dirty="0" smtClean="0"/>
              <a:t>      &lt;p&gt;This is paragraph one and should be on top&lt;/p&gt;</a:t>
            </a:r>
          </a:p>
          <a:p>
            <a:r>
              <a:rPr lang="en-US" sz="2000" dirty="0" smtClean="0"/>
              <a:t>      &lt;</a:t>
            </a:r>
            <a:r>
              <a:rPr lang="en-US" sz="2000" dirty="0" err="1" smtClean="0"/>
              <a:t>hr</a:t>
            </a:r>
            <a:r>
              <a:rPr lang="en-US" sz="2000" dirty="0" smtClean="0"/>
              <a:t> /&gt;</a:t>
            </a:r>
          </a:p>
          <a:p>
            <a:r>
              <a:rPr lang="en-US" sz="2000" dirty="0" smtClean="0"/>
              <a:t>      &lt;p&gt;This is paragraph two and should be at bottom&lt;/p&gt;</a:t>
            </a:r>
          </a:p>
          <a:p>
            <a:r>
              <a:rPr lang="en-US" sz="2000" dirty="0" smtClean="0"/>
              <a:t>   &lt;/body&gt;</a:t>
            </a:r>
          </a:p>
          <a:p>
            <a:r>
              <a:rPr lang="en-US" sz="2000" dirty="0" smtClean="0"/>
              <a:t>	</a:t>
            </a:r>
          </a:p>
          <a:p>
            <a:r>
              <a:rPr lang="en-US" sz="2000" dirty="0" smtClean="0"/>
              <a:t>&lt;/html&gt;</a:t>
            </a:r>
            <a:endParaRPr lang="en-US" sz="2000" dirty="0"/>
          </a:p>
        </p:txBody>
      </p:sp>
      <p:pic>
        <p:nvPicPr>
          <p:cNvPr id="7" name="Picture 6"/>
          <p:cNvPicPr>
            <a:picLocks noChangeAspect="1"/>
          </p:cNvPicPr>
          <p:nvPr/>
        </p:nvPicPr>
        <p:blipFill>
          <a:blip r:embed="rId2"/>
          <a:stretch>
            <a:fillRect/>
          </a:stretch>
        </p:blipFill>
        <p:spPr>
          <a:xfrm>
            <a:off x="5813946" y="2540756"/>
            <a:ext cx="6069639" cy="1294265"/>
          </a:xfrm>
          <a:prstGeom prst="rect">
            <a:avLst/>
          </a:prstGeom>
        </p:spPr>
      </p:pic>
    </p:spTree>
    <p:extLst>
      <p:ext uri="{BB962C8B-B14F-4D97-AF65-F5344CB8AC3E}">
        <p14:creationId xmlns:p14="http://schemas.microsoft.com/office/powerpoint/2010/main" val="54621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313899"/>
            <a:ext cx="11409529" cy="2246769"/>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Preserve Formatting</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Sometimes, we want your text to follow the exact format of how it is written in the HTML document. In these cases, you can use the preformatted tag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a:t>
            </a:r>
          </a:p>
          <a:p>
            <a:pPr algn="just"/>
            <a:endParaRPr lang="en-US" sz="2000" b="0" i="0" dirty="0" smtClean="0">
              <a:solidFill>
                <a:srgbClr val="000000"/>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Any text between the opening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 tag and the closing </a:t>
            </a:r>
            <a:r>
              <a:rPr lang="en-US" sz="2000" b="1" i="0" dirty="0" smtClean="0">
                <a:solidFill>
                  <a:srgbClr val="000000"/>
                </a:solidFill>
                <a:effectLst/>
                <a:latin typeface="Verdana" panose="020B0604030504040204" pitchFamily="34" charset="0"/>
              </a:rPr>
              <a:t>&lt;/pre&gt;</a:t>
            </a:r>
            <a:r>
              <a:rPr lang="en-US" sz="2000" b="0" i="0" dirty="0" smtClean="0">
                <a:solidFill>
                  <a:srgbClr val="000000"/>
                </a:solidFill>
                <a:effectLst/>
                <a:latin typeface="Verdana" panose="020B0604030504040204" pitchFamily="34" charset="0"/>
              </a:rPr>
              <a:t> tag will preserve the formatting of the source document.</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82137" y="2724709"/>
            <a:ext cx="6096000" cy="4247317"/>
          </a:xfrm>
          <a:prstGeom prst="rect">
            <a:avLst/>
          </a:prstGeom>
        </p:spPr>
        <p:txBody>
          <a:bodyPr>
            <a:spAutoFit/>
          </a:bodyPr>
          <a:lstStyle/>
          <a:p>
            <a:r>
              <a:rPr lang="en-US" dirty="0" smtClean="0"/>
              <a:t>&lt;html&gt;</a:t>
            </a:r>
          </a:p>
          <a:p>
            <a:endParaRPr lang="en-US" dirty="0" smtClean="0"/>
          </a:p>
          <a:p>
            <a:r>
              <a:rPr lang="en-US" dirty="0" smtClean="0"/>
              <a:t>   &lt;head&gt;</a:t>
            </a:r>
          </a:p>
          <a:p>
            <a:r>
              <a:rPr lang="en-US" dirty="0" smtClean="0"/>
              <a:t>      &lt;title&gt;Preserve Formatting Example&lt;/title&gt;</a:t>
            </a:r>
          </a:p>
          <a:p>
            <a:r>
              <a:rPr lang="en-US" dirty="0" smtClean="0"/>
              <a:t>   &lt;/head&gt;</a:t>
            </a:r>
          </a:p>
          <a:p>
            <a:r>
              <a:rPr lang="en-US" dirty="0" smtClean="0"/>
              <a:t>	</a:t>
            </a:r>
          </a:p>
          <a:p>
            <a:r>
              <a:rPr lang="en-US" dirty="0" smtClean="0"/>
              <a:t>   &lt;body&gt;</a:t>
            </a:r>
          </a:p>
          <a:p>
            <a:r>
              <a:rPr lang="en-US" dirty="0" smtClean="0"/>
              <a:t>      &lt;pre&gt;</a:t>
            </a:r>
          </a:p>
          <a:p>
            <a:r>
              <a:rPr lang="en-US" dirty="0" smtClean="0"/>
              <a:t>         function </a:t>
            </a:r>
            <a:r>
              <a:rPr lang="en-US" dirty="0" err="1" smtClean="0"/>
              <a:t>testFunction</a:t>
            </a:r>
            <a:r>
              <a:rPr lang="en-US" dirty="0" smtClean="0"/>
              <a:t>( </a:t>
            </a:r>
            <a:r>
              <a:rPr lang="en-US" dirty="0" err="1" smtClean="0"/>
              <a:t>strText</a:t>
            </a:r>
            <a:r>
              <a:rPr lang="en-US" dirty="0" smtClean="0"/>
              <a:t> ){</a:t>
            </a:r>
          </a:p>
          <a:p>
            <a:r>
              <a:rPr lang="en-US" dirty="0" smtClean="0"/>
              <a:t>            alert (</a:t>
            </a:r>
            <a:r>
              <a:rPr lang="en-US" dirty="0" err="1" smtClean="0"/>
              <a:t>strText</a:t>
            </a:r>
            <a:r>
              <a:rPr lang="en-US" dirty="0" smtClean="0"/>
              <a:t>)</a:t>
            </a:r>
          </a:p>
          <a:p>
            <a:r>
              <a:rPr lang="en-US" dirty="0" smtClean="0"/>
              <a:t>         }</a:t>
            </a:r>
          </a:p>
          <a:p>
            <a:r>
              <a:rPr lang="en-US" dirty="0" smtClean="0"/>
              <a:t>      &lt;/pre&gt;</a:t>
            </a:r>
          </a:p>
          <a:p>
            <a:r>
              <a:rPr lang="en-US" dirty="0" smtClean="0"/>
              <a:t>   &lt;/body&gt;</a:t>
            </a:r>
          </a:p>
          <a:p>
            <a:r>
              <a:rPr lang="en-US" dirty="0" smtClean="0"/>
              <a:t>	</a:t>
            </a:r>
          </a:p>
          <a:p>
            <a:r>
              <a:rPr lang="en-US" dirty="0" smtClean="0"/>
              <a:t>&lt;/html&gt;</a:t>
            </a:r>
            <a:endParaRPr lang="en-US" dirty="0"/>
          </a:p>
        </p:txBody>
      </p:sp>
      <p:sp>
        <p:nvSpPr>
          <p:cNvPr id="4" name="Rectangle 3"/>
          <p:cNvSpPr/>
          <p:nvPr/>
        </p:nvSpPr>
        <p:spPr>
          <a:xfrm>
            <a:off x="6214280" y="3629547"/>
            <a:ext cx="5208896" cy="1938992"/>
          </a:xfrm>
          <a:prstGeom prst="rect">
            <a:avLst/>
          </a:prstGeom>
        </p:spPr>
        <p:txBody>
          <a:bodyPr wrap="square">
            <a:spAutoFit/>
          </a:bodyPr>
          <a:lstStyle/>
          <a:p>
            <a:r>
              <a:rPr lang="en-US" sz="2400" dirty="0" smtClean="0"/>
              <a:t>Output</a:t>
            </a:r>
          </a:p>
          <a:p>
            <a:endParaRPr lang="en-US" sz="2400" dirty="0" smtClean="0"/>
          </a:p>
          <a:p>
            <a:r>
              <a:rPr lang="en-US" sz="2400" dirty="0" smtClean="0"/>
              <a:t>function </a:t>
            </a:r>
            <a:r>
              <a:rPr lang="en-US" sz="2400" dirty="0" err="1" smtClean="0"/>
              <a:t>testFunction</a:t>
            </a:r>
            <a:r>
              <a:rPr lang="en-US" sz="2400" dirty="0" smtClean="0"/>
              <a:t>( </a:t>
            </a:r>
            <a:r>
              <a:rPr lang="en-US" sz="2400" dirty="0" err="1" smtClean="0"/>
              <a:t>strText</a:t>
            </a:r>
            <a:r>
              <a:rPr lang="en-US" sz="2400" dirty="0" smtClean="0"/>
              <a:t> ){ </a:t>
            </a:r>
          </a:p>
          <a:p>
            <a:r>
              <a:rPr lang="en-US" sz="2400" dirty="0" smtClean="0"/>
              <a:t>   alert (</a:t>
            </a:r>
            <a:r>
              <a:rPr lang="en-US" sz="2400" dirty="0" err="1" smtClean="0"/>
              <a:t>strText</a:t>
            </a:r>
            <a:r>
              <a:rPr lang="en-US" sz="2400" dirty="0" smtClean="0"/>
              <a:t>) </a:t>
            </a:r>
          </a:p>
          <a:p>
            <a:r>
              <a:rPr lang="en-US" sz="2400" dirty="0" smtClean="0"/>
              <a:t>} </a:t>
            </a:r>
            <a:endParaRPr lang="en-US" sz="2400" dirty="0"/>
          </a:p>
        </p:txBody>
      </p:sp>
    </p:spTree>
    <p:extLst>
      <p:ext uri="{BB962C8B-B14F-4D97-AF65-F5344CB8AC3E}">
        <p14:creationId xmlns:p14="http://schemas.microsoft.com/office/powerpoint/2010/main" val="12005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41" y="323713"/>
            <a:ext cx="4740400" cy="369332"/>
          </a:xfrm>
          <a:prstGeom prst="rect">
            <a:avLst/>
          </a:prstGeom>
        </p:spPr>
        <p:txBody>
          <a:bodyPr wrap="none">
            <a:spAutoFit/>
          </a:bodyPr>
          <a:lstStyle/>
          <a:p>
            <a:r>
              <a:rPr lang="en-US" b="0" i="0" dirty="0" smtClean="0">
                <a:solidFill>
                  <a:srgbClr val="000000"/>
                </a:solidFill>
                <a:effectLst/>
                <a:latin typeface="Verdana" panose="020B0604030504040204" pitchFamily="34" charset="0"/>
              </a:rPr>
              <a:t>align attribute: </a:t>
            </a:r>
            <a:r>
              <a:rPr lang="en-US" b="1" i="0" dirty="0" smtClean="0">
                <a:solidFill>
                  <a:srgbClr val="000000"/>
                </a:solidFill>
                <a:effectLst/>
                <a:latin typeface="Verdana" panose="020B0604030504040204" pitchFamily="34" charset="0"/>
              </a:rPr>
              <a:t>left, center</a:t>
            </a:r>
            <a:r>
              <a:rPr lang="en-US" b="0" i="0" dirty="0" smtClean="0">
                <a:solidFill>
                  <a:srgbClr val="000000"/>
                </a:solidFill>
                <a:effectLst/>
                <a:latin typeface="Verdana" panose="020B0604030504040204" pitchFamily="34" charset="0"/>
              </a:rPr>
              <a:t> and </a:t>
            </a:r>
            <a:r>
              <a:rPr lang="en-US" b="1" i="0" dirty="0" smtClean="0">
                <a:solidFill>
                  <a:srgbClr val="000000"/>
                </a:solidFill>
                <a:effectLst/>
                <a:latin typeface="Verdana" panose="020B0604030504040204" pitchFamily="34" charset="0"/>
              </a:rPr>
              <a:t>right</a:t>
            </a:r>
            <a:r>
              <a:rPr lang="en-US" b="0" i="0" dirty="0" smtClean="0">
                <a:solidFill>
                  <a:srgbClr val="000000"/>
                </a:solidFill>
                <a:effectLst/>
                <a:latin typeface="Verdana" panose="020B0604030504040204" pitchFamily="34" charset="0"/>
              </a:rPr>
              <a:t>.</a:t>
            </a:r>
            <a:endParaRPr lang="en-US" dirty="0"/>
          </a:p>
        </p:txBody>
      </p:sp>
      <p:sp>
        <p:nvSpPr>
          <p:cNvPr id="4" name="Rectangle 3"/>
          <p:cNvSpPr/>
          <p:nvPr/>
        </p:nvSpPr>
        <p:spPr>
          <a:xfrm>
            <a:off x="632346" y="1336681"/>
            <a:ext cx="6096000" cy="4062651"/>
          </a:xfrm>
          <a:prstGeom prst="rect">
            <a:avLst/>
          </a:prstGeom>
        </p:spPr>
        <p:txBody>
          <a:bodyPr>
            <a:spAutoFit/>
          </a:bodyPr>
          <a:lstStyle/>
          <a:p>
            <a:r>
              <a:rPr lang="en-US" sz="2000" dirty="0" smtClean="0"/>
              <a:t>&lt;html&gt;</a:t>
            </a:r>
          </a:p>
          <a:p>
            <a:r>
              <a:rPr lang="en-US" sz="2000" dirty="0" smtClean="0"/>
              <a:t> </a:t>
            </a:r>
          </a:p>
          <a:p>
            <a:r>
              <a:rPr lang="en-US" sz="2000" dirty="0" smtClean="0"/>
              <a:t>   &lt;head&gt; </a:t>
            </a:r>
          </a:p>
          <a:p>
            <a:r>
              <a:rPr lang="en-US" sz="2000" dirty="0" smtClean="0"/>
              <a:t>      &lt;title&gt;Align Attribute  Example&lt;/title&gt; </a:t>
            </a:r>
          </a:p>
          <a:p>
            <a:r>
              <a:rPr lang="en-US" sz="2000" dirty="0" smtClean="0"/>
              <a:t>   &lt;/head&gt;</a:t>
            </a:r>
          </a:p>
          <a:p>
            <a:r>
              <a:rPr lang="en-US" sz="2000" dirty="0" smtClean="0"/>
              <a:t>	</a:t>
            </a:r>
          </a:p>
          <a:p>
            <a:r>
              <a:rPr lang="en-US" sz="2000" dirty="0" smtClean="0"/>
              <a:t>   &lt;body&gt; </a:t>
            </a:r>
          </a:p>
          <a:p>
            <a:r>
              <a:rPr lang="en-US" sz="2000" dirty="0" smtClean="0"/>
              <a:t>      &lt;p align = "left"&gt;This is left aligned&lt;/p&gt; </a:t>
            </a:r>
          </a:p>
          <a:p>
            <a:r>
              <a:rPr lang="en-US" sz="2000" dirty="0" smtClean="0"/>
              <a:t>      &lt;p align = "center"&gt;This is center aligned&lt;/p&gt; </a:t>
            </a:r>
          </a:p>
          <a:p>
            <a:r>
              <a:rPr lang="en-US" sz="2000" dirty="0" smtClean="0"/>
              <a:t>      &lt;p align = "right"&gt;This is right aligned&lt;/p&gt; </a:t>
            </a:r>
          </a:p>
          <a:p>
            <a:r>
              <a:rPr lang="en-US" sz="2000" dirty="0" smtClean="0"/>
              <a:t>   &lt;/body&gt;</a:t>
            </a:r>
          </a:p>
          <a:p>
            <a:r>
              <a:rPr lang="en-US" sz="2000" dirty="0" smtClean="0"/>
              <a:t>	</a:t>
            </a:r>
          </a:p>
          <a:p>
            <a:r>
              <a:rPr lang="en-US" sz="2000" dirty="0" smtClean="0"/>
              <a:t>&lt;/html&gt;</a:t>
            </a:r>
            <a:endParaRPr lang="en-US" sz="2000" dirty="0"/>
          </a:p>
        </p:txBody>
      </p:sp>
      <p:sp>
        <p:nvSpPr>
          <p:cNvPr id="5" name="Rectangle 4"/>
          <p:cNvSpPr/>
          <p:nvPr/>
        </p:nvSpPr>
        <p:spPr>
          <a:xfrm>
            <a:off x="6096000" y="2267255"/>
            <a:ext cx="6096000" cy="2031325"/>
          </a:xfrm>
          <a:prstGeom prst="rect">
            <a:avLst/>
          </a:prstGeom>
          <a:ln>
            <a:solidFill>
              <a:schemeClr val="accent1"/>
            </a:solidFill>
          </a:ln>
        </p:spPr>
        <p:txBody>
          <a:bodyPr>
            <a:spAutoFit/>
          </a:bodyPr>
          <a:lstStyle/>
          <a:p>
            <a:r>
              <a:rPr lang="en-US" dirty="0" smtClean="0"/>
              <a:t>Output</a:t>
            </a:r>
          </a:p>
          <a:p>
            <a:endParaRPr lang="en-US" dirty="0" smtClean="0"/>
          </a:p>
          <a:p>
            <a:r>
              <a:rPr lang="en-US" dirty="0" smtClean="0"/>
              <a:t>This is left aligned</a:t>
            </a:r>
          </a:p>
          <a:p>
            <a:endParaRPr lang="en-US" dirty="0" smtClean="0"/>
          </a:p>
          <a:p>
            <a:pPr algn="ctr"/>
            <a:r>
              <a:rPr lang="en-US" dirty="0" smtClean="0"/>
              <a:t>This is center aligned</a:t>
            </a:r>
          </a:p>
          <a:p>
            <a:endParaRPr lang="en-US" dirty="0" smtClean="0"/>
          </a:p>
          <a:p>
            <a:pPr algn="r"/>
            <a:r>
              <a:rPr lang="en-US" dirty="0" smtClean="0"/>
              <a:t>This is right aligned</a:t>
            </a:r>
            <a:endParaRPr lang="en-US" dirty="0"/>
          </a:p>
        </p:txBody>
      </p:sp>
      <p:sp>
        <p:nvSpPr>
          <p:cNvPr id="6" name="Rectangle 5"/>
          <p:cNvSpPr/>
          <p:nvPr/>
        </p:nvSpPr>
        <p:spPr>
          <a:xfrm>
            <a:off x="632346" y="5858302"/>
            <a:ext cx="11009194" cy="523220"/>
          </a:xfrm>
          <a:prstGeom prst="rect">
            <a:avLst/>
          </a:prstGeom>
        </p:spPr>
        <p:txBody>
          <a:bodyPr wrap="square">
            <a:spAutoFit/>
          </a:bodyPr>
          <a:lstStyle/>
          <a:p>
            <a:r>
              <a:rPr lang="en-US" sz="2800" dirty="0" err="1" smtClean="0"/>
              <a:t>Valign</a:t>
            </a:r>
            <a:r>
              <a:rPr lang="en-US" sz="2800" dirty="0" smtClean="0"/>
              <a:t>-top, middle, bottom: Vertically aligns tags within an HTML element.</a:t>
            </a:r>
            <a:endParaRPr lang="en-US" sz="2800" dirty="0"/>
          </a:p>
        </p:txBody>
      </p:sp>
    </p:spTree>
    <p:extLst>
      <p:ext uri="{BB962C8B-B14F-4D97-AF65-F5344CB8AC3E}">
        <p14:creationId xmlns:p14="http://schemas.microsoft.com/office/powerpoint/2010/main" val="27241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1" y="196840"/>
            <a:ext cx="11145673" cy="2677656"/>
          </a:xfrm>
          <a:prstGeom prst="rect">
            <a:avLst/>
          </a:prstGeom>
        </p:spPr>
        <p:txBody>
          <a:bodyPr wrap="square">
            <a:spAutoFit/>
          </a:bodyPr>
          <a:lstStyle/>
          <a:p>
            <a:r>
              <a:rPr lang="en-US" sz="2400" b="0" i="0" dirty="0" smtClean="0">
                <a:effectLst/>
              </a:rPr>
              <a:t>The title Attribute</a:t>
            </a:r>
          </a:p>
          <a:p>
            <a:endParaRPr lang="en-US" sz="2400" b="0" i="0" dirty="0" smtClean="0">
              <a:effectLst/>
            </a:endParaRPr>
          </a:p>
          <a:p>
            <a:pPr algn="just"/>
            <a:r>
              <a:rPr lang="en-US" sz="2400" b="0" i="0" dirty="0" smtClean="0">
                <a:effectLst/>
              </a:rPr>
              <a:t>The </a:t>
            </a:r>
            <a:r>
              <a:rPr lang="en-US" sz="2400" b="1" i="0" dirty="0" smtClean="0">
                <a:effectLst/>
              </a:rPr>
              <a:t>title</a:t>
            </a:r>
            <a:r>
              <a:rPr lang="en-US" sz="2400" b="0" i="0" dirty="0" smtClean="0">
                <a:effectLst/>
              </a:rPr>
              <a:t> attribute gives a suggested title for the element.</a:t>
            </a:r>
          </a:p>
          <a:p>
            <a:pPr algn="just"/>
            <a:endParaRPr lang="en-US" sz="2400" b="0" i="0" dirty="0" smtClean="0">
              <a:effectLst/>
            </a:endParaRPr>
          </a:p>
          <a:p>
            <a:pPr algn="just"/>
            <a:r>
              <a:rPr lang="en-US" sz="2400" dirty="0"/>
              <a:t>The behavior of this attribute will depend upon the element that carries it, although it is often displayed as a tooltip when cursor comes over the element or while the element is loading.</a:t>
            </a:r>
            <a:r>
              <a:rPr lang="en-US" sz="2400" b="0" i="0" dirty="0" smtClean="0">
                <a:effectLst/>
              </a:rPr>
              <a:t> </a:t>
            </a:r>
            <a:endParaRPr lang="en-US" sz="2400" b="0" i="0" dirty="0">
              <a:effectLst/>
            </a:endParaRPr>
          </a:p>
        </p:txBody>
      </p:sp>
      <p:sp>
        <p:nvSpPr>
          <p:cNvPr id="3" name="Rectangle 2"/>
          <p:cNvSpPr/>
          <p:nvPr/>
        </p:nvSpPr>
        <p:spPr>
          <a:xfrm>
            <a:off x="413981" y="2992105"/>
            <a:ext cx="5331726" cy="3754874"/>
          </a:xfrm>
          <a:prstGeom prst="rect">
            <a:avLst/>
          </a:prstGeom>
        </p:spPr>
        <p:txBody>
          <a:bodyPr wrap="square">
            <a:spAutoFit/>
          </a:bodyPr>
          <a:lstStyle/>
          <a:p>
            <a:r>
              <a:rPr lang="en-US" sz="2000" dirty="0" smtClean="0"/>
              <a:t>&lt;html&gt;</a:t>
            </a:r>
          </a:p>
          <a:p>
            <a:endParaRPr lang="en-US" sz="2000" dirty="0" smtClean="0"/>
          </a:p>
          <a:p>
            <a:r>
              <a:rPr lang="en-US" sz="2000" dirty="0" smtClean="0"/>
              <a:t>   &lt;head&gt;</a:t>
            </a:r>
          </a:p>
          <a:p>
            <a:r>
              <a:rPr lang="en-US" sz="2000" dirty="0" smtClean="0"/>
              <a:t>      &lt;title&gt;The title Attribute Example&lt;/title&gt;</a:t>
            </a:r>
          </a:p>
          <a:p>
            <a:r>
              <a:rPr lang="en-US" sz="2000" dirty="0" smtClean="0"/>
              <a:t>   &lt;/head&gt;</a:t>
            </a:r>
          </a:p>
          <a:p>
            <a:r>
              <a:rPr lang="en-US" sz="2000" dirty="0" smtClean="0"/>
              <a:t>	</a:t>
            </a:r>
          </a:p>
          <a:p>
            <a:r>
              <a:rPr lang="en-US" sz="2000" dirty="0" smtClean="0"/>
              <a:t>   &lt;body&gt;</a:t>
            </a:r>
          </a:p>
          <a:p>
            <a:r>
              <a:rPr lang="en-US" sz="2000" dirty="0" smtClean="0"/>
              <a:t>      &lt;h3 title = "Hello HTML!"&gt;Titled Heading Tag Example&lt;/h3&gt;</a:t>
            </a:r>
          </a:p>
          <a:p>
            <a:r>
              <a:rPr lang="en-US" sz="2000" dirty="0" smtClean="0"/>
              <a:t>   &lt;/body&gt;</a:t>
            </a:r>
          </a:p>
          <a:p>
            <a:r>
              <a:rPr lang="en-US" sz="2000" dirty="0" smtClean="0"/>
              <a:t>	</a:t>
            </a:r>
          </a:p>
          <a:p>
            <a:r>
              <a:rPr lang="en-US" sz="2000" dirty="0" smtClean="0"/>
              <a:t>&lt;/html&gt;</a:t>
            </a:r>
            <a:endParaRPr lang="en-US" sz="2000" dirty="0"/>
          </a:p>
        </p:txBody>
      </p:sp>
    </p:spTree>
    <p:extLst>
      <p:ext uri="{BB962C8B-B14F-4D97-AF65-F5344CB8AC3E}">
        <p14:creationId xmlns:p14="http://schemas.microsoft.com/office/powerpoint/2010/main" val="336092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1" y="491319"/>
            <a:ext cx="11163869" cy="1631216"/>
          </a:xfrm>
          <a:prstGeom prst="rect">
            <a:avLst/>
          </a:prstGeom>
        </p:spPr>
        <p:txBody>
          <a:bodyPr wrap="square">
            <a:spAutoFit/>
          </a:bodyPr>
          <a:lstStyle/>
          <a:p>
            <a:r>
              <a:rPr lang="en-US" sz="2000" b="0" i="0" dirty="0" smtClean="0">
                <a:solidFill>
                  <a:srgbClr val="000000"/>
                </a:solidFill>
                <a:effectLst/>
                <a:latin typeface="Verdana" panose="020B0604030504040204" pitchFamily="34" charset="0"/>
              </a:rPr>
              <a:t>The </a:t>
            </a:r>
            <a:r>
              <a:rPr lang="en-US" sz="2000" b="0"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a:t>
            </a:r>
          </a:p>
          <a:p>
            <a:endParaRPr lang="en-US" sz="2000" b="0" i="0" dirty="0" smtClean="0">
              <a:solidFill>
                <a:srgbClr val="000000"/>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The </a:t>
            </a:r>
            <a:r>
              <a:rPr lang="en-US" sz="2000" b="1"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 allows you to indicate to the browser about the direction in which the text should flow. </a:t>
            </a:r>
          </a:p>
          <a:p>
            <a:pPr algn="just"/>
            <a:r>
              <a:rPr lang="en-US" sz="2000" b="0" i="0" dirty="0" smtClean="0">
                <a:solidFill>
                  <a:srgbClr val="000000"/>
                </a:solidFill>
                <a:effectLst/>
                <a:latin typeface="Verdana" panose="020B0604030504040204" pitchFamily="34" charset="0"/>
              </a:rPr>
              <a:t>The </a:t>
            </a:r>
            <a:r>
              <a:rPr lang="en-US" sz="2000" b="0" i="0" dirty="0" err="1" smtClean="0">
                <a:solidFill>
                  <a:srgbClr val="000000"/>
                </a:solidFill>
                <a:effectLst/>
                <a:latin typeface="Verdana" panose="020B0604030504040204" pitchFamily="34" charset="0"/>
              </a:rPr>
              <a:t>dir</a:t>
            </a:r>
            <a:r>
              <a:rPr lang="en-US" sz="2000" b="0" i="0" dirty="0" smtClean="0">
                <a:solidFill>
                  <a:srgbClr val="000000"/>
                </a:solidFill>
                <a:effectLst/>
                <a:latin typeface="Verdana" panose="020B0604030504040204" pitchFamily="34" charset="0"/>
              </a:rPr>
              <a:t> attribute can take one of two </a:t>
            </a:r>
            <a:r>
              <a:rPr lang="en-US" sz="2000" b="0" i="0" dirty="0" err="1" smtClean="0">
                <a:solidFill>
                  <a:srgbClr val="000000"/>
                </a:solidFill>
                <a:effectLst/>
                <a:latin typeface="Verdana" panose="020B0604030504040204" pitchFamily="34" charset="0"/>
              </a:rPr>
              <a:t>values:</a:t>
            </a:r>
            <a:r>
              <a:rPr lang="en-US" sz="2000" dirty="0" err="1" smtClean="0">
                <a:solidFill>
                  <a:srgbClr val="000000"/>
                </a:solidFill>
                <a:latin typeface="Verdana" panose="020B0604030504040204" pitchFamily="34" charset="0"/>
              </a:rPr>
              <a:t>l</a:t>
            </a:r>
            <a:r>
              <a:rPr lang="en-US" sz="2000" b="0" i="0" dirty="0" err="1" smtClean="0">
                <a:solidFill>
                  <a:srgbClr val="000000"/>
                </a:solidFill>
                <a:effectLst/>
                <a:latin typeface="Verdana" panose="020B0604030504040204" pitchFamily="34" charset="0"/>
              </a:rPr>
              <a:t>tr</a:t>
            </a:r>
            <a:r>
              <a:rPr lang="en-US" sz="2000" b="0" i="0" dirty="0" smtClean="0">
                <a:solidFill>
                  <a:srgbClr val="000000"/>
                </a:solidFill>
                <a:effectLst/>
                <a:latin typeface="Verdana" panose="020B0604030504040204" pitchFamily="34" charset="0"/>
              </a:rPr>
              <a:t> and </a:t>
            </a:r>
            <a:r>
              <a:rPr lang="en-US" sz="2000" b="0" i="0" dirty="0" err="1" smtClean="0">
                <a:solidFill>
                  <a:srgbClr val="000000"/>
                </a:solidFill>
                <a:effectLst/>
                <a:latin typeface="Verdana" panose="020B0604030504040204" pitchFamily="34" charset="0"/>
              </a:rPr>
              <a:t>rtl</a:t>
            </a:r>
            <a:endParaRPr lang="en-US" sz="2000" b="0" i="0" dirty="0">
              <a:solidFill>
                <a:srgbClr val="000000"/>
              </a:solidFill>
              <a:effectLst/>
              <a:latin typeface="Verdana" panose="020B0604030504040204" pitchFamily="34" charset="0"/>
            </a:endParaRPr>
          </a:p>
        </p:txBody>
      </p:sp>
      <p:sp>
        <p:nvSpPr>
          <p:cNvPr id="3" name="Rectangle 2"/>
          <p:cNvSpPr/>
          <p:nvPr/>
        </p:nvSpPr>
        <p:spPr>
          <a:xfrm>
            <a:off x="136476" y="2333685"/>
            <a:ext cx="6096000" cy="4524315"/>
          </a:xfrm>
          <a:prstGeom prst="rect">
            <a:avLst/>
          </a:prstGeom>
        </p:spPr>
        <p:txBody>
          <a:bodyPr>
            <a:spAutoFit/>
          </a:bodyPr>
          <a:lstStyle/>
          <a:p>
            <a:r>
              <a:rPr lang="en-US" sz="2400" dirty="0" smtClean="0"/>
              <a:t>&lt;html </a:t>
            </a:r>
            <a:r>
              <a:rPr lang="en-US" sz="2400" dirty="0" err="1" smtClean="0"/>
              <a:t>dir</a:t>
            </a:r>
            <a:r>
              <a:rPr lang="en-US" sz="2400" dirty="0" smtClean="0"/>
              <a:t> = "</a:t>
            </a:r>
            <a:r>
              <a:rPr lang="en-US" sz="2400" dirty="0" err="1" smtClean="0"/>
              <a:t>rtl</a:t>
            </a:r>
            <a:r>
              <a:rPr lang="en-US" sz="2400" dirty="0" smtClean="0"/>
              <a:t>"&gt;</a:t>
            </a:r>
          </a:p>
          <a:p>
            <a:endParaRPr lang="en-US" sz="2400" dirty="0" smtClean="0"/>
          </a:p>
          <a:p>
            <a:r>
              <a:rPr lang="en-US" sz="2400" dirty="0" smtClean="0"/>
              <a:t>   &lt;head&gt;</a:t>
            </a:r>
          </a:p>
          <a:p>
            <a:r>
              <a:rPr lang="en-US" sz="2400" dirty="0" smtClean="0"/>
              <a:t>      &lt;title&gt;Display Directions&lt;/title&gt;</a:t>
            </a:r>
          </a:p>
          <a:p>
            <a:r>
              <a:rPr lang="en-US" sz="2400" dirty="0" smtClean="0"/>
              <a:t>   &lt;/head&gt;</a:t>
            </a:r>
          </a:p>
          <a:p>
            <a:r>
              <a:rPr lang="en-US" sz="2400" dirty="0" smtClean="0"/>
              <a:t>	</a:t>
            </a:r>
          </a:p>
          <a:p>
            <a:r>
              <a:rPr lang="en-US" sz="2400" dirty="0" smtClean="0"/>
              <a:t>   &lt;body&gt;</a:t>
            </a:r>
          </a:p>
          <a:p>
            <a:r>
              <a:rPr lang="en-US" sz="2400" dirty="0" smtClean="0"/>
              <a:t>      This is an example for right-to-left directed text.</a:t>
            </a:r>
          </a:p>
          <a:p>
            <a:r>
              <a:rPr lang="en-US" sz="2400" dirty="0" smtClean="0"/>
              <a:t>   &lt;/body&gt;</a:t>
            </a:r>
          </a:p>
          <a:p>
            <a:r>
              <a:rPr lang="en-US" sz="2400" dirty="0" smtClean="0"/>
              <a:t>	</a:t>
            </a:r>
          </a:p>
          <a:p>
            <a:r>
              <a:rPr lang="en-US" sz="2400" dirty="0" smtClean="0"/>
              <a:t>&lt;/html&gt;</a:t>
            </a:r>
            <a:endParaRPr lang="en-US" sz="2400" dirty="0"/>
          </a:p>
        </p:txBody>
      </p:sp>
    </p:spTree>
    <p:extLst>
      <p:ext uri="{BB962C8B-B14F-4D97-AF65-F5344CB8AC3E}">
        <p14:creationId xmlns:p14="http://schemas.microsoft.com/office/powerpoint/2010/main" val="3853939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0541" y="362634"/>
            <a:ext cx="11004647" cy="6555641"/>
          </a:xfrm>
          <a:prstGeom prst="rect">
            <a:avLst/>
          </a:prstGeom>
        </p:spPr>
        <p:txBody>
          <a:bodyPr wrap="square">
            <a:spAutoFit/>
          </a:bodyPr>
          <a:lstStyle/>
          <a:p>
            <a:r>
              <a:rPr lang="en-US" sz="2800" dirty="0" smtClean="0"/>
              <a:t>Background color</a:t>
            </a:r>
          </a:p>
          <a:p>
            <a:endParaRPr lang="en-US" sz="2800" dirty="0" smtClean="0"/>
          </a:p>
          <a:p>
            <a:r>
              <a:rPr lang="en-US" sz="2800" dirty="0" err="1" smtClean="0"/>
              <a:t>Bgcolor</a:t>
            </a:r>
            <a:r>
              <a:rPr lang="en-US" sz="2800" dirty="0" smtClean="0"/>
              <a:t>-numeric, </a:t>
            </a:r>
            <a:r>
              <a:rPr lang="en-US" sz="2800" dirty="0" err="1" smtClean="0"/>
              <a:t>hexidecimal</a:t>
            </a:r>
            <a:r>
              <a:rPr lang="en-US" sz="2800" dirty="0" smtClean="0"/>
              <a:t>, RGB </a:t>
            </a:r>
            <a:r>
              <a:rPr lang="en-US" sz="2800" dirty="0" err="1" smtClean="0"/>
              <a:t>values:Places</a:t>
            </a:r>
            <a:r>
              <a:rPr lang="en-US" sz="2800" dirty="0" smtClean="0"/>
              <a:t> a background color behind an element</a:t>
            </a:r>
          </a:p>
          <a:p>
            <a:endParaRPr lang="en-US" sz="2800" dirty="0"/>
          </a:p>
          <a:p>
            <a:r>
              <a:rPr lang="en-US" sz="2800" dirty="0"/>
              <a:t>Bold Text</a:t>
            </a:r>
          </a:p>
          <a:p>
            <a:r>
              <a:rPr lang="en-US" sz="2800" dirty="0"/>
              <a:t>Anything that appears within </a:t>
            </a:r>
            <a:r>
              <a:rPr lang="en-US" sz="2800" b="1" dirty="0"/>
              <a:t>&lt;b&gt;...&lt;/b&gt;</a:t>
            </a:r>
            <a:r>
              <a:rPr lang="en-US" sz="2800" dirty="0"/>
              <a:t> element, is displayed in bold</a:t>
            </a:r>
          </a:p>
          <a:p>
            <a:endParaRPr lang="en-US" sz="2800" dirty="0" smtClean="0"/>
          </a:p>
          <a:p>
            <a:r>
              <a:rPr lang="en-US" sz="2800" dirty="0"/>
              <a:t>Italic Text</a:t>
            </a:r>
          </a:p>
          <a:p>
            <a:r>
              <a:rPr lang="en-US" sz="2800" dirty="0"/>
              <a:t>Anything that appears within </a:t>
            </a:r>
            <a:r>
              <a:rPr lang="en-US" sz="2800" b="1" dirty="0"/>
              <a:t>&lt;</a:t>
            </a:r>
            <a:r>
              <a:rPr lang="en-US" sz="2800" b="1" dirty="0" err="1"/>
              <a:t>i</a:t>
            </a:r>
            <a:r>
              <a:rPr lang="en-US" sz="2800" b="1" dirty="0"/>
              <a:t>&gt;...&lt;/</a:t>
            </a:r>
            <a:r>
              <a:rPr lang="en-US" sz="2800" b="1" dirty="0" err="1"/>
              <a:t>i</a:t>
            </a:r>
            <a:r>
              <a:rPr lang="en-US" sz="2800" b="1" dirty="0"/>
              <a:t>&gt;</a:t>
            </a:r>
            <a:r>
              <a:rPr lang="en-US" sz="2800" dirty="0"/>
              <a:t> element is displayed in italicized</a:t>
            </a:r>
          </a:p>
          <a:p>
            <a:endParaRPr lang="en-US" sz="2800" dirty="0" smtClean="0"/>
          </a:p>
          <a:p>
            <a:r>
              <a:rPr lang="en-US" sz="2800" dirty="0"/>
              <a:t>Underlined Text</a:t>
            </a:r>
          </a:p>
          <a:p>
            <a:r>
              <a:rPr lang="en-US" sz="2800" dirty="0"/>
              <a:t>Anything that appears within </a:t>
            </a:r>
            <a:r>
              <a:rPr lang="en-US" sz="2800" b="1" dirty="0"/>
              <a:t>&lt;u&gt;...&lt;/u&gt;</a:t>
            </a:r>
            <a:r>
              <a:rPr lang="en-US" sz="2800" dirty="0"/>
              <a:t> element, is displayed with underline </a:t>
            </a:r>
          </a:p>
          <a:p>
            <a:endParaRPr lang="en-US" sz="2800" dirty="0"/>
          </a:p>
        </p:txBody>
      </p:sp>
    </p:spTree>
    <p:extLst>
      <p:ext uri="{BB962C8B-B14F-4D97-AF65-F5344CB8AC3E}">
        <p14:creationId xmlns:p14="http://schemas.microsoft.com/office/powerpoint/2010/main" val="18924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163774"/>
            <a:ext cx="11423176" cy="7109639"/>
          </a:xfrm>
          <a:prstGeom prst="rect">
            <a:avLst/>
          </a:prstGeom>
        </p:spPr>
        <p:txBody>
          <a:bodyPr wrap="square">
            <a:spAutoFit/>
          </a:bodyPr>
          <a:lstStyle/>
          <a:p>
            <a:r>
              <a:rPr lang="en-US" sz="2400" b="0" i="0" dirty="0" smtClean="0">
                <a:solidFill>
                  <a:srgbClr val="121214"/>
                </a:solidFill>
                <a:effectLst/>
              </a:rPr>
              <a:t>Strike Text</a:t>
            </a:r>
          </a:p>
          <a:p>
            <a:pPr algn="just"/>
            <a:r>
              <a:rPr lang="en-US" sz="2400" b="0" i="0" dirty="0" smtClean="0">
                <a:solidFill>
                  <a:srgbClr val="000000"/>
                </a:solidFill>
                <a:effectLst/>
              </a:rPr>
              <a:t>Anything that appears within </a:t>
            </a:r>
            <a:r>
              <a:rPr lang="en-US" sz="2400" b="1" i="0" dirty="0" smtClean="0">
                <a:solidFill>
                  <a:srgbClr val="000000"/>
                </a:solidFill>
                <a:effectLst/>
              </a:rPr>
              <a:t>&lt;strike&gt;...&lt;/strike&gt;</a:t>
            </a:r>
            <a:r>
              <a:rPr lang="en-US" sz="2400" b="0" i="0" dirty="0" smtClean="0">
                <a:solidFill>
                  <a:srgbClr val="000000"/>
                </a:solidFill>
                <a:effectLst/>
              </a:rPr>
              <a:t> element is displayed with strikethrough</a:t>
            </a:r>
          </a:p>
          <a:p>
            <a:pPr algn="just"/>
            <a:endParaRPr lang="en-US" sz="2400" dirty="0">
              <a:solidFill>
                <a:srgbClr val="000000"/>
              </a:solidFill>
            </a:endParaRPr>
          </a:p>
          <a:p>
            <a:r>
              <a:rPr lang="en-US" sz="2400" dirty="0" err="1"/>
              <a:t>Monospaced</a:t>
            </a:r>
            <a:r>
              <a:rPr lang="en-US" sz="2400" dirty="0"/>
              <a:t> Font</a:t>
            </a:r>
          </a:p>
          <a:p>
            <a:r>
              <a:rPr lang="en-US" sz="2400" dirty="0"/>
              <a:t>The content of a </a:t>
            </a:r>
            <a:r>
              <a:rPr lang="en-US" sz="2400" b="1" dirty="0"/>
              <a:t>&lt;</a:t>
            </a:r>
            <a:r>
              <a:rPr lang="en-US" sz="2400" b="1" dirty="0" err="1"/>
              <a:t>tt</a:t>
            </a:r>
            <a:r>
              <a:rPr lang="en-US" sz="2400" b="1" dirty="0"/>
              <a:t>&gt;...&lt;/</a:t>
            </a:r>
            <a:r>
              <a:rPr lang="en-US" sz="2400" b="1" dirty="0" err="1"/>
              <a:t>tt</a:t>
            </a:r>
            <a:r>
              <a:rPr lang="en-US" sz="2400" b="1" dirty="0"/>
              <a:t>&gt;</a:t>
            </a:r>
            <a:r>
              <a:rPr lang="en-US" sz="2400" dirty="0"/>
              <a:t> element is written in </a:t>
            </a:r>
            <a:r>
              <a:rPr lang="en-US" sz="2400" dirty="0" err="1"/>
              <a:t>monospaced</a:t>
            </a:r>
            <a:r>
              <a:rPr lang="en-US" sz="2400" dirty="0"/>
              <a:t> font. Most of the fonts are known as variable-width fonts because different letters are of different widths (for example, the letter 'm' is wider than the letter '</a:t>
            </a:r>
            <a:r>
              <a:rPr lang="en-US" sz="2400" dirty="0" err="1"/>
              <a:t>i</a:t>
            </a:r>
            <a:r>
              <a:rPr lang="en-US" sz="2400" dirty="0"/>
              <a:t>'). In a </a:t>
            </a:r>
            <a:r>
              <a:rPr lang="en-US" sz="2400" dirty="0" err="1"/>
              <a:t>monospaced</a:t>
            </a:r>
            <a:r>
              <a:rPr lang="en-US" sz="2400" dirty="0"/>
              <a:t> font, however, each letter has the same width.</a:t>
            </a:r>
          </a:p>
          <a:p>
            <a:pPr algn="just"/>
            <a:endParaRPr lang="en-US" sz="2400" b="0" i="0" dirty="0" smtClean="0">
              <a:solidFill>
                <a:srgbClr val="000000"/>
              </a:solidFill>
              <a:effectLst/>
            </a:endParaRPr>
          </a:p>
          <a:p>
            <a:r>
              <a:rPr lang="en-US" sz="2400" dirty="0"/>
              <a:t>Superscript Text</a:t>
            </a:r>
          </a:p>
          <a:p>
            <a:r>
              <a:rPr lang="en-US" sz="2400" dirty="0"/>
              <a:t>The content of a </a:t>
            </a:r>
            <a:r>
              <a:rPr lang="en-US" sz="2400" b="1" dirty="0"/>
              <a:t>&lt;sup&gt;...&lt;/sup&gt;</a:t>
            </a:r>
            <a:r>
              <a:rPr lang="en-US" sz="2400" dirty="0"/>
              <a:t> </a:t>
            </a:r>
            <a:r>
              <a:rPr lang="en-US" sz="2000" dirty="0"/>
              <a:t>element</a:t>
            </a:r>
            <a:r>
              <a:rPr lang="en-US" sz="2400" dirty="0"/>
              <a:t> is written in superscript; the font size used is the same size as the characters surrounding it but is displayed half a character's height above the other characters.</a:t>
            </a:r>
          </a:p>
          <a:p>
            <a:pPr algn="just"/>
            <a:endParaRPr lang="en-US" sz="2400" b="0" i="0" dirty="0" smtClean="0">
              <a:solidFill>
                <a:srgbClr val="000000"/>
              </a:solidFill>
              <a:effectLst/>
            </a:endParaRPr>
          </a:p>
          <a:p>
            <a:r>
              <a:rPr lang="en-US" sz="2400" dirty="0"/>
              <a:t>Subscript Text</a:t>
            </a:r>
          </a:p>
          <a:p>
            <a:r>
              <a:rPr lang="en-US" sz="2400" dirty="0"/>
              <a:t>The content of a </a:t>
            </a:r>
            <a:r>
              <a:rPr lang="en-US" sz="2400" b="1" dirty="0"/>
              <a:t>&lt;sub&gt;...&lt;/sub&gt;</a:t>
            </a:r>
            <a:r>
              <a:rPr lang="en-US" sz="2400" dirty="0"/>
              <a:t> element is written in subscript; the font size used is the same as the characters surrounding it, but is displayed half a character's height beneath the other characters.</a:t>
            </a:r>
          </a:p>
          <a:p>
            <a:pPr algn="just"/>
            <a:endParaRPr lang="en-US" sz="2400" b="0" i="0" dirty="0" smtClean="0">
              <a:solidFill>
                <a:srgbClr val="000000"/>
              </a:solidFill>
              <a:effectLst/>
            </a:endParaRPr>
          </a:p>
        </p:txBody>
      </p:sp>
    </p:spTree>
    <p:extLst>
      <p:ext uri="{BB962C8B-B14F-4D97-AF65-F5344CB8AC3E}">
        <p14:creationId xmlns:p14="http://schemas.microsoft.com/office/powerpoint/2010/main" val="3791095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313899"/>
            <a:ext cx="11436824" cy="6001643"/>
          </a:xfrm>
          <a:prstGeom prst="rect">
            <a:avLst/>
          </a:prstGeom>
        </p:spPr>
        <p:txBody>
          <a:bodyPr wrap="square">
            <a:spAutoFit/>
          </a:bodyPr>
          <a:lstStyle/>
          <a:p>
            <a:r>
              <a:rPr lang="en-US" sz="2400" dirty="0" smtClean="0"/>
              <a:t>Inserted Text</a:t>
            </a:r>
          </a:p>
          <a:p>
            <a:r>
              <a:rPr lang="en-US" sz="2400" dirty="0" smtClean="0"/>
              <a:t>Anything that appears within </a:t>
            </a:r>
            <a:r>
              <a:rPr lang="en-US" sz="2400" b="1" dirty="0" smtClean="0"/>
              <a:t>&lt;ins&gt;...&lt;/ins&gt;</a:t>
            </a:r>
            <a:r>
              <a:rPr lang="en-US" sz="2400" dirty="0" smtClean="0"/>
              <a:t> element is displayed as inserted text.</a:t>
            </a:r>
          </a:p>
          <a:p>
            <a:pPr algn="just"/>
            <a:endParaRPr lang="en-US" sz="2400" b="0" i="0" dirty="0" smtClean="0">
              <a:solidFill>
                <a:srgbClr val="000000"/>
              </a:solidFill>
              <a:effectLst/>
            </a:endParaRPr>
          </a:p>
          <a:p>
            <a:r>
              <a:rPr lang="en-US" sz="2400" dirty="0" smtClean="0"/>
              <a:t>Deleted Text</a:t>
            </a:r>
          </a:p>
          <a:p>
            <a:r>
              <a:rPr lang="en-US" sz="2400" dirty="0" smtClean="0"/>
              <a:t>Anything that appears within </a:t>
            </a:r>
            <a:r>
              <a:rPr lang="en-US" sz="2400" b="1" dirty="0" smtClean="0"/>
              <a:t>&lt;del&gt;...&lt;/del&gt;</a:t>
            </a:r>
            <a:r>
              <a:rPr lang="en-US" sz="2400" dirty="0" smtClean="0"/>
              <a:t> element, is displayed as deleted text.</a:t>
            </a:r>
          </a:p>
          <a:p>
            <a:endParaRPr lang="en-US" sz="2400" dirty="0" smtClean="0"/>
          </a:p>
          <a:p>
            <a:r>
              <a:rPr lang="en-US" sz="2400" dirty="0" smtClean="0"/>
              <a:t>Larger </a:t>
            </a:r>
            <a:r>
              <a:rPr lang="en-US" sz="2400" dirty="0"/>
              <a:t>Text</a:t>
            </a:r>
          </a:p>
          <a:p>
            <a:r>
              <a:rPr lang="en-US" sz="2400" dirty="0"/>
              <a:t>The content of the </a:t>
            </a:r>
            <a:r>
              <a:rPr lang="en-US" sz="2400" b="1" dirty="0"/>
              <a:t>&lt;big&gt;...&lt;/big&gt;</a:t>
            </a:r>
            <a:r>
              <a:rPr lang="en-US" sz="2400" dirty="0"/>
              <a:t> element is displayed one font size larger than the rest of the text surrounding </a:t>
            </a:r>
            <a:r>
              <a:rPr lang="en-US" sz="2400" dirty="0" smtClean="0"/>
              <a:t>it</a:t>
            </a:r>
          </a:p>
          <a:p>
            <a:endParaRPr lang="en-US" sz="2400" dirty="0"/>
          </a:p>
          <a:p>
            <a:r>
              <a:rPr lang="en-US" sz="2400" dirty="0"/>
              <a:t>Smaller Text</a:t>
            </a:r>
          </a:p>
          <a:p>
            <a:r>
              <a:rPr lang="en-US" sz="2400" dirty="0"/>
              <a:t>The content of the </a:t>
            </a:r>
            <a:r>
              <a:rPr lang="en-US" sz="2400" b="1" dirty="0"/>
              <a:t>&lt;small&gt;...&lt;/small&gt;</a:t>
            </a:r>
            <a:r>
              <a:rPr lang="en-US" sz="2400" dirty="0"/>
              <a:t> element is displayed one font size smaller than the rest of the text surrounding it </a:t>
            </a:r>
          </a:p>
          <a:p>
            <a:endParaRPr lang="en-US" sz="2400" dirty="0"/>
          </a:p>
          <a:p>
            <a:endParaRPr lang="en-US" sz="2400" dirty="0" smtClean="0"/>
          </a:p>
          <a:p>
            <a:pPr algn="just"/>
            <a:endParaRPr lang="en-US" sz="2400" b="0" i="0" dirty="0">
              <a:solidFill>
                <a:srgbClr val="000000"/>
              </a:solidFill>
              <a:effectLst/>
            </a:endParaRPr>
          </a:p>
        </p:txBody>
      </p:sp>
    </p:spTree>
    <p:extLst>
      <p:ext uri="{BB962C8B-B14F-4D97-AF65-F5344CB8AC3E}">
        <p14:creationId xmlns:p14="http://schemas.microsoft.com/office/powerpoint/2010/main" val="3437301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353" y="337361"/>
            <a:ext cx="11006187" cy="5262979"/>
          </a:xfrm>
          <a:prstGeom prst="rect">
            <a:avLst/>
          </a:prstGeom>
        </p:spPr>
        <p:txBody>
          <a:bodyPr wrap="square">
            <a:spAutoFit/>
          </a:bodyPr>
          <a:lstStyle/>
          <a:p>
            <a:r>
              <a:rPr lang="en-US" sz="2400" b="0" i="0" dirty="0" smtClean="0">
                <a:solidFill>
                  <a:srgbClr val="121214"/>
                </a:solidFill>
                <a:effectLst/>
                <a:latin typeface="Verdana" panose="020B0604030504040204" pitchFamily="34" charset="0"/>
              </a:rPr>
              <a:t>Grouping Content</a:t>
            </a:r>
          </a:p>
          <a:p>
            <a:endParaRPr lang="en-US" sz="2400" b="0" i="0" dirty="0" smtClean="0">
              <a:solidFill>
                <a:srgbClr val="121214"/>
              </a:solidFill>
              <a:effectLst/>
              <a:latin typeface="Verdana" panose="020B0604030504040204" pitchFamily="34" charset="0"/>
            </a:endParaRPr>
          </a:p>
          <a:p>
            <a:r>
              <a:rPr lang="en-US" sz="2400" dirty="0"/>
              <a:t>The </a:t>
            </a:r>
            <a:r>
              <a:rPr lang="en-US" sz="2400" b="1" dirty="0"/>
              <a:t>&lt;div&gt;</a:t>
            </a:r>
            <a:r>
              <a:rPr lang="en-US" sz="2400" dirty="0"/>
              <a:t> and </a:t>
            </a:r>
            <a:r>
              <a:rPr lang="en-US" sz="2400" b="1" dirty="0"/>
              <a:t>&lt;span&gt;</a:t>
            </a:r>
            <a:r>
              <a:rPr lang="en-US" sz="2400" dirty="0"/>
              <a:t> elements allow you to group together several elements to create sections or subsections of a page</a:t>
            </a:r>
            <a:r>
              <a:rPr lang="en-US" sz="2400" dirty="0" smtClean="0"/>
              <a:t>.</a:t>
            </a:r>
          </a:p>
          <a:p>
            <a:endParaRPr lang="en-US" sz="2400" dirty="0"/>
          </a:p>
          <a:p>
            <a:r>
              <a:rPr lang="en-US" sz="2400"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r>
              <a:rPr lang="en-US" sz="2400" dirty="0" smtClean="0"/>
              <a:t>.</a:t>
            </a:r>
          </a:p>
          <a:p>
            <a:endParaRPr lang="en-US" sz="2400" dirty="0"/>
          </a:p>
          <a:p>
            <a:r>
              <a:rPr lang="en-US" sz="2400" dirty="0" smtClean="0"/>
              <a:t>The </a:t>
            </a:r>
            <a:r>
              <a:rPr lang="en-US" sz="2400" dirty="0"/>
              <a:t>&lt;span&gt; element, on the other hand, can be used to group inline elements only. So, if you have a part of a sentence or paragraph which you want to group together, you could use the &lt;span&gt;</a:t>
            </a:r>
          </a:p>
          <a:p>
            <a:endParaRPr lang="en-US" sz="2400"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21887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4" y="1037229"/>
            <a:ext cx="11450471" cy="6063198"/>
          </a:xfrm>
          <a:prstGeom prst="rect">
            <a:avLst/>
          </a:prstGeom>
        </p:spPr>
        <p:txBody>
          <a:bodyPr wrap="square">
            <a:spAutoFit/>
          </a:bodyPr>
          <a:lstStyle/>
          <a:p>
            <a:pPr algn="just"/>
            <a:r>
              <a:rPr lang="en-US" sz="2800" b="1" i="0" dirty="0" smtClean="0">
                <a:solidFill>
                  <a:srgbClr val="000000"/>
                </a:solidFill>
                <a:effectLst/>
                <a:latin typeface="Verdana" panose="020B0604030504040204" pitchFamily="34" charset="0"/>
              </a:rPr>
              <a:t>HTML</a:t>
            </a:r>
            <a:r>
              <a:rPr lang="en-US" sz="2800" b="0" i="0" dirty="0" smtClean="0">
                <a:solidFill>
                  <a:srgbClr val="000000"/>
                </a:solidFill>
                <a:effectLst/>
                <a:latin typeface="Verdana" panose="020B0604030504040204" pitchFamily="34" charset="0"/>
              </a:rPr>
              <a:t> stands for</a:t>
            </a:r>
            <a:r>
              <a:rPr lang="en-US" sz="2800" i="0" dirty="0" smtClean="0">
                <a:solidFill>
                  <a:srgbClr val="000000"/>
                </a:solidFill>
                <a:effectLst/>
                <a:latin typeface="Verdana" panose="020B0604030504040204" pitchFamily="34" charset="0"/>
              </a:rPr>
              <a:t> </a:t>
            </a:r>
            <a:r>
              <a:rPr lang="en-US" sz="2800" b="1" i="0" dirty="0" smtClean="0">
                <a:solidFill>
                  <a:srgbClr val="000000"/>
                </a:solidFill>
                <a:effectLst/>
                <a:latin typeface="Verdana" panose="020B0604030504040204" pitchFamily="34" charset="0"/>
              </a:rPr>
              <a:t>Hypertext Markup Language</a:t>
            </a:r>
            <a:r>
              <a:rPr lang="en-US" sz="2800" b="0" i="0" dirty="0" smtClean="0">
                <a:solidFill>
                  <a:srgbClr val="000000"/>
                </a:solidFill>
                <a:effectLst/>
                <a:latin typeface="Verdana" panose="020B0604030504040204" pitchFamily="34" charset="0"/>
              </a:rPr>
              <a:t>, and it is the most widely used language to write Web Pages.</a:t>
            </a:r>
          </a:p>
          <a:p>
            <a:pPr algn="just"/>
            <a:endParaRPr lang="en-US" sz="2800" b="0" i="0" dirty="0" smtClean="0">
              <a:solidFill>
                <a:srgbClr val="000000"/>
              </a:solidFill>
              <a:effectLst/>
              <a:latin typeface="Verdana" panose="020B0604030504040204" pitchFamily="34" charset="0"/>
            </a:endParaRPr>
          </a:p>
          <a:p>
            <a:pPr algn="just"/>
            <a:r>
              <a:rPr lang="en-US" sz="2800" b="1" i="0" dirty="0" smtClean="0">
                <a:solidFill>
                  <a:srgbClr val="000000"/>
                </a:solidFill>
                <a:effectLst/>
                <a:latin typeface="Verdana" panose="020B0604030504040204" pitchFamily="34" charset="0"/>
              </a:rPr>
              <a:t>Hypertext</a:t>
            </a:r>
            <a:r>
              <a:rPr lang="en-US" sz="2800" b="0" i="0" dirty="0" smtClean="0">
                <a:solidFill>
                  <a:srgbClr val="000000"/>
                </a:solidFill>
                <a:effectLst/>
                <a:latin typeface="Verdana" panose="020B0604030504040204" pitchFamily="34" charset="0"/>
              </a:rPr>
              <a:t> refers to the way in which Web pages (HTML documents) are linked together. Thus, the link available on a webpage is called Hypertext.</a:t>
            </a:r>
          </a:p>
          <a:p>
            <a:pPr algn="just">
              <a:buFont typeface="Arial" panose="020B0604020202020204" pitchFamily="34" charset="0"/>
              <a:buChar char="•"/>
            </a:pPr>
            <a:endParaRPr lang="en-US" sz="2800" dirty="0">
              <a:solidFill>
                <a:srgbClr val="000000"/>
              </a:solidFill>
              <a:latin typeface="Verdana" panose="020B0604030504040204" pitchFamily="34" charset="0"/>
            </a:endParaRPr>
          </a:p>
          <a:p>
            <a:pPr algn="just">
              <a:buFont typeface="Arial" panose="020B0604020202020204" pitchFamily="34" charset="0"/>
              <a:buChar char="•"/>
            </a:pPr>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As its name suggests, HTML is a </a:t>
            </a:r>
            <a:r>
              <a:rPr lang="en-US" sz="2800" b="1" i="0" dirty="0" smtClean="0">
                <a:solidFill>
                  <a:srgbClr val="000000"/>
                </a:solidFill>
                <a:effectLst/>
                <a:latin typeface="Verdana" panose="020B0604030504040204" pitchFamily="34" charset="0"/>
              </a:rPr>
              <a:t>Markup Language</a:t>
            </a:r>
            <a:r>
              <a:rPr lang="en-US" sz="2800" b="0" i="0" dirty="0" smtClean="0">
                <a:solidFill>
                  <a:srgbClr val="000000"/>
                </a:solidFill>
                <a:effectLst/>
                <a:latin typeface="Verdana" panose="020B0604030504040204" pitchFamily="34" charset="0"/>
              </a:rPr>
              <a:t> which means we use HTML to simply "mark-up" a text document with tags that tell a Web browser how to structure it to display.</a:t>
            </a:r>
          </a:p>
          <a:p>
            <a:pPr algn="just">
              <a:buFont typeface="Arial" panose="020B0604020202020204" pitchFamily="34" charset="0"/>
              <a:buChar char="•"/>
            </a:pPr>
            <a:endParaRPr lang="en-US" sz="2800" dirty="0">
              <a:solidFill>
                <a:srgbClr val="000000"/>
              </a:solidFill>
              <a:latin typeface="Verdana" panose="020B0604030504040204" pitchFamily="34" charset="0"/>
            </a:endParaRPr>
          </a:p>
          <a:p>
            <a:pPr algn="just">
              <a:buFont typeface="Arial" panose="020B0604020202020204" pitchFamily="34" charset="0"/>
              <a:buChar char="•"/>
            </a:pP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16293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612845"/>
            <a:ext cx="6096000" cy="6247864"/>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a:t>
            </a:r>
            <a:r>
              <a:rPr lang="en-US" sz="2000" dirty="0" err="1" smtClean="0"/>
              <a:t>Div</a:t>
            </a:r>
            <a:r>
              <a:rPr lang="en-US" sz="2000" dirty="0" smtClean="0"/>
              <a:t> Tag Example&lt;/title&gt;</a:t>
            </a:r>
          </a:p>
          <a:p>
            <a:r>
              <a:rPr lang="en-US" sz="2000" dirty="0" smtClean="0"/>
              <a:t>   &lt;/head&gt;</a:t>
            </a:r>
          </a:p>
          <a:p>
            <a:r>
              <a:rPr lang="en-US" sz="2000" dirty="0" smtClean="0"/>
              <a:t>	</a:t>
            </a:r>
          </a:p>
          <a:p>
            <a:r>
              <a:rPr lang="en-US" sz="2000" dirty="0" smtClean="0"/>
              <a:t>   &lt;body&gt;</a:t>
            </a:r>
          </a:p>
          <a:p>
            <a:r>
              <a:rPr lang="en-US" sz="2000" dirty="0" smtClean="0"/>
              <a:t>      &lt;div id = "menu" align = "middle" &gt;</a:t>
            </a:r>
          </a:p>
          <a:p>
            <a:r>
              <a:rPr lang="en-US" sz="2000" dirty="0" smtClean="0"/>
              <a:t>         &lt;a </a:t>
            </a:r>
            <a:r>
              <a:rPr lang="en-US" sz="2000" dirty="0" err="1" smtClean="0"/>
              <a:t>href</a:t>
            </a:r>
            <a:r>
              <a:rPr lang="en-US" sz="2000" dirty="0" smtClean="0"/>
              <a:t> = "/index.htm"&gt;HOME&lt;/a&gt; | </a:t>
            </a:r>
          </a:p>
          <a:p>
            <a:r>
              <a:rPr lang="en-US" sz="2000" dirty="0" smtClean="0"/>
              <a:t>         &lt;a </a:t>
            </a:r>
            <a:r>
              <a:rPr lang="en-US" sz="2000" dirty="0" err="1" smtClean="0"/>
              <a:t>href</a:t>
            </a:r>
            <a:r>
              <a:rPr lang="en-US" sz="2000" dirty="0" smtClean="0"/>
              <a:t> = "/about/contact_us.htm"&gt;CONTACT&lt;/a&gt; | </a:t>
            </a:r>
          </a:p>
          <a:p>
            <a:r>
              <a:rPr lang="en-US" sz="2000" dirty="0" smtClean="0"/>
              <a:t>         &lt;a </a:t>
            </a:r>
            <a:r>
              <a:rPr lang="en-US" sz="2000" dirty="0" err="1" smtClean="0"/>
              <a:t>href</a:t>
            </a:r>
            <a:r>
              <a:rPr lang="en-US" sz="2000" dirty="0" smtClean="0"/>
              <a:t> = "/about/index.htm"&gt;ABOUT&lt;/a&gt;</a:t>
            </a:r>
          </a:p>
          <a:p>
            <a:r>
              <a:rPr lang="en-US" sz="2000" dirty="0" smtClean="0"/>
              <a:t>      &lt;/div&gt;</a:t>
            </a:r>
          </a:p>
          <a:p>
            <a:endParaRPr lang="en-US" sz="2000" dirty="0" smtClean="0"/>
          </a:p>
          <a:p>
            <a:r>
              <a:rPr lang="en-US" sz="2000" dirty="0" smtClean="0"/>
              <a:t>      &lt;div id = "content" align = "left" </a:t>
            </a:r>
            <a:r>
              <a:rPr lang="en-US" sz="2000" dirty="0" err="1" smtClean="0"/>
              <a:t>bgcolor</a:t>
            </a:r>
            <a:r>
              <a:rPr lang="en-US" sz="2000" dirty="0" smtClean="0"/>
              <a:t> = "white"&gt;</a:t>
            </a:r>
          </a:p>
          <a:p>
            <a:r>
              <a:rPr lang="en-US" sz="2000" dirty="0" smtClean="0"/>
              <a:t>         &lt;h5&gt;Content Articles&lt;/h5&gt;</a:t>
            </a:r>
          </a:p>
          <a:p>
            <a:r>
              <a:rPr lang="en-US" sz="2000" dirty="0" smtClean="0"/>
              <a:t>         &lt;p&gt;Actual content goes here.....&lt;/p&gt;</a:t>
            </a:r>
          </a:p>
          <a:p>
            <a:r>
              <a:rPr lang="en-US" sz="2000" dirty="0" smtClean="0"/>
              <a:t>      &lt;/div&gt;</a:t>
            </a:r>
          </a:p>
          <a:p>
            <a:r>
              <a:rPr lang="en-US" sz="2000" dirty="0" smtClean="0"/>
              <a:t>   &lt;/body&gt;</a:t>
            </a:r>
          </a:p>
          <a:p>
            <a:r>
              <a:rPr lang="en-US" sz="2000" dirty="0" smtClean="0"/>
              <a:t>	</a:t>
            </a:r>
          </a:p>
          <a:p>
            <a:r>
              <a:rPr lang="en-US" sz="2000" dirty="0" smtClean="0"/>
              <a:t>&lt;/html&gt;</a:t>
            </a:r>
            <a:endParaRPr lang="en-US" sz="2000" dirty="0"/>
          </a:p>
        </p:txBody>
      </p:sp>
      <p:sp>
        <p:nvSpPr>
          <p:cNvPr id="3" name="Rectangle 2"/>
          <p:cNvSpPr/>
          <p:nvPr/>
        </p:nvSpPr>
        <p:spPr>
          <a:xfrm>
            <a:off x="6096000" y="612845"/>
            <a:ext cx="6096000" cy="4370427"/>
          </a:xfrm>
          <a:prstGeom prst="rect">
            <a:avLst/>
          </a:prstGeom>
        </p:spPr>
        <p:txBody>
          <a:bodyPr>
            <a:spAutoFit/>
          </a:bodyPr>
          <a:lstStyle/>
          <a:p>
            <a:r>
              <a:rPr lang="en-US" sz="2000" dirty="0" smtClean="0"/>
              <a:t>&lt;html&gt;</a:t>
            </a:r>
          </a:p>
          <a:p>
            <a:endParaRPr lang="en-US" sz="2000" dirty="0" smtClean="0"/>
          </a:p>
          <a:p>
            <a:r>
              <a:rPr lang="en-US" sz="2000" dirty="0" smtClean="0"/>
              <a:t>   &lt;head&gt;</a:t>
            </a:r>
          </a:p>
          <a:p>
            <a:r>
              <a:rPr lang="en-US" sz="2000" dirty="0" smtClean="0"/>
              <a:t>      &lt;title&gt;Span Tag Example&lt;/title&gt;</a:t>
            </a:r>
          </a:p>
          <a:p>
            <a:r>
              <a:rPr lang="en-US" sz="2000" dirty="0" smtClean="0"/>
              <a:t>   &lt;/head&gt;</a:t>
            </a:r>
          </a:p>
          <a:p>
            <a:r>
              <a:rPr lang="en-US" sz="2000" dirty="0" smtClean="0"/>
              <a:t>	</a:t>
            </a:r>
          </a:p>
          <a:p>
            <a:r>
              <a:rPr lang="en-US" sz="2000" dirty="0" smtClean="0"/>
              <a:t>   &lt;body&gt;</a:t>
            </a:r>
          </a:p>
          <a:p>
            <a:r>
              <a:rPr lang="en-US" sz="2000" dirty="0" smtClean="0"/>
              <a:t>      &lt;p&gt;This is the example of &lt;span style = "</a:t>
            </a:r>
            <a:r>
              <a:rPr lang="en-US" sz="2000" dirty="0" err="1" smtClean="0"/>
              <a:t>color:green</a:t>
            </a:r>
            <a:r>
              <a:rPr lang="en-US" sz="2000" dirty="0" smtClean="0"/>
              <a:t>"&gt;span tag&lt;/span&gt;</a:t>
            </a:r>
          </a:p>
          <a:p>
            <a:r>
              <a:rPr lang="en-US" sz="2000" dirty="0" smtClean="0"/>
              <a:t>         and the &lt;span style = "</a:t>
            </a:r>
            <a:r>
              <a:rPr lang="en-US" sz="2000" dirty="0" err="1" smtClean="0"/>
              <a:t>color:red</a:t>
            </a:r>
            <a:r>
              <a:rPr lang="en-US" sz="2000" dirty="0" smtClean="0"/>
              <a:t>"&gt;div tag&lt;/span&gt; </a:t>
            </a:r>
            <a:r>
              <a:rPr lang="en-US" sz="2000" dirty="0" err="1" smtClean="0"/>
              <a:t>alongwith</a:t>
            </a:r>
            <a:r>
              <a:rPr lang="en-US" sz="2000" dirty="0" smtClean="0"/>
              <a:t> CSS&lt;/p&gt;</a:t>
            </a:r>
          </a:p>
          <a:p>
            <a:r>
              <a:rPr lang="en-US" sz="2000" dirty="0" smtClean="0"/>
              <a:t>   &lt;/body&gt;</a:t>
            </a:r>
          </a:p>
          <a:p>
            <a:r>
              <a:rPr lang="en-US" sz="2000" dirty="0" smtClean="0"/>
              <a:t>	</a:t>
            </a:r>
          </a:p>
          <a:p>
            <a:r>
              <a:rPr lang="en-US" sz="2000" dirty="0" smtClean="0"/>
              <a:t>&lt;/html&gt;</a:t>
            </a:r>
            <a:endParaRPr lang="en-US" sz="2000" dirty="0"/>
          </a:p>
        </p:txBody>
      </p:sp>
      <p:cxnSp>
        <p:nvCxnSpPr>
          <p:cNvPr id="5" name="Straight Connector 4"/>
          <p:cNvCxnSpPr/>
          <p:nvPr/>
        </p:nvCxnSpPr>
        <p:spPr>
          <a:xfrm>
            <a:off x="5868537" y="354842"/>
            <a:ext cx="81887" cy="60050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2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4" y="265078"/>
            <a:ext cx="11582401" cy="5940088"/>
          </a:xfrm>
          <a:prstGeom prst="rect">
            <a:avLst/>
          </a:prstGeom>
        </p:spPr>
        <p:txBody>
          <a:bodyPr wrap="square">
            <a:spAutoFit/>
          </a:bodyPr>
          <a:lstStyle/>
          <a:p>
            <a:r>
              <a:rPr lang="en-US" sz="2000" dirty="0" smtClean="0"/>
              <a:t>Emphasized Text</a:t>
            </a:r>
          </a:p>
          <a:p>
            <a:r>
              <a:rPr lang="en-US" sz="2000" dirty="0" smtClean="0"/>
              <a:t>Anything that appears within &lt;</a:t>
            </a:r>
            <a:r>
              <a:rPr lang="en-US" sz="2000" dirty="0" err="1" smtClean="0"/>
              <a:t>em</a:t>
            </a:r>
            <a:r>
              <a:rPr lang="en-US" sz="2000" dirty="0" smtClean="0"/>
              <a:t>&gt;...&lt;/</a:t>
            </a:r>
            <a:r>
              <a:rPr lang="en-US" sz="2000" dirty="0" err="1" smtClean="0"/>
              <a:t>em</a:t>
            </a:r>
            <a:r>
              <a:rPr lang="en-US" sz="2000" dirty="0" smtClean="0"/>
              <a:t>&gt; element is displayed as emphasized text.</a:t>
            </a:r>
          </a:p>
          <a:p>
            <a:endParaRPr lang="en-US" sz="2000" dirty="0"/>
          </a:p>
          <a:p>
            <a:r>
              <a:rPr lang="en-US" sz="2000" dirty="0"/>
              <a:t>Marked Text</a:t>
            </a:r>
          </a:p>
          <a:p>
            <a:r>
              <a:rPr lang="en-US" sz="2000" dirty="0"/>
              <a:t>Anything that appears with-in </a:t>
            </a:r>
            <a:r>
              <a:rPr lang="en-US" sz="2000" b="1" dirty="0"/>
              <a:t>&lt;mark&gt;...&lt;/mark&gt;</a:t>
            </a:r>
            <a:r>
              <a:rPr lang="en-US" sz="2000" dirty="0"/>
              <a:t> element, is displayed as marked with yellow ink</a:t>
            </a:r>
            <a:r>
              <a:rPr lang="en-US" sz="2000" dirty="0" smtClean="0"/>
              <a:t>.</a:t>
            </a:r>
          </a:p>
          <a:p>
            <a:endParaRPr lang="en-US" sz="2000" dirty="0"/>
          </a:p>
          <a:p>
            <a:r>
              <a:rPr lang="en-US" sz="2000" dirty="0"/>
              <a:t>Strong Text</a:t>
            </a:r>
          </a:p>
          <a:p>
            <a:r>
              <a:rPr lang="en-US" sz="2000" dirty="0"/>
              <a:t>Anything that appears within </a:t>
            </a:r>
            <a:r>
              <a:rPr lang="en-US" sz="2000" b="1" dirty="0"/>
              <a:t>&lt;strong&gt;...&lt;/strong&gt;</a:t>
            </a:r>
            <a:r>
              <a:rPr lang="en-US" sz="2000" dirty="0"/>
              <a:t> element is displayed as important text.</a:t>
            </a:r>
          </a:p>
          <a:p>
            <a:endParaRPr lang="en-US" sz="2000" dirty="0" smtClean="0"/>
          </a:p>
          <a:p>
            <a:r>
              <a:rPr lang="en-US" sz="2000" dirty="0"/>
              <a:t>Text Direction</a:t>
            </a:r>
          </a:p>
          <a:p>
            <a:r>
              <a:rPr lang="en-US" sz="2000" dirty="0"/>
              <a:t>The </a:t>
            </a:r>
            <a:r>
              <a:rPr lang="en-US" sz="2000" b="1" dirty="0"/>
              <a:t>&lt;</a:t>
            </a:r>
            <a:r>
              <a:rPr lang="en-US" sz="2000" b="1" dirty="0" err="1"/>
              <a:t>bdo</a:t>
            </a:r>
            <a:r>
              <a:rPr lang="en-US" sz="2000" b="1" dirty="0"/>
              <a:t>&gt;...&lt;/</a:t>
            </a:r>
            <a:r>
              <a:rPr lang="en-US" sz="2000" b="1" dirty="0" err="1"/>
              <a:t>bdo</a:t>
            </a:r>
            <a:r>
              <a:rPr lang="en-US" sz="2000" b="1" dirty="0"/>
              <a:t>&gt;</a:t>
            </a:r>
            <a:r>
              <a:rPr lang="en-US" sz="2000" dirty="0"/>
              <a:t> element stands for Bi-Directional Override and it is used to override the current text direction.</a:t>
            </a:r>
          </a:p>
          <a:p>
            <a:endParaRPr lang="en-US" sz="2000" dirty="0" smtClean="0"/>
          </a:p>
          <a:p>
            <a:r>
              <a:rPr lang="en-US" sz="2000" dirty="0"/>
              <a:t>Short Quotations</a:t>
            </a:r>
          </a:p>
          <a:p>
            <a:r>
              <a:rPr lang="en-US" sz="2000" dirty="0"/>
              <a:t>The </a:t>
            </a:r>
            <a:r>
              <a:rPr lang="en-US" sz="2000" b="1" dirty="0"/>
              <a:t>&lt;q&gt;...&lt;/q&gt;</a:t>
            </a:r>
            <a:r>
              <a:rPr lang="en-US" sz="2000" dirty="0"/>
              <a:t> element is used when you want to add a double quote within a sentence</a:t>
            </a:r>
            <a:r>
              <a:rPr lang="en-US" sz="2000" dirty="0" smtClean="0"/>
              <a:t>.</a:t>
            </a:r>
          </a:p>
          <a:p>
            <a:endParaRPr lang="en-US" sz="2000" dirty="0"/>
          </a:p>
          <a:p>
            <a:r>
              <a:rPr lang="en-US" sz="2000" dirty="0"/>
              <a:t>Address Text</a:t>
            </a:r>
          </a:p>
          <a:p>
            <a:r>
              <a:rPr lang="en-US" sz="2000" dirty="0"/>
              <a:t>The </a:t>
            </a:r>
            <a:r>
              <a:rPr lang="en-US" sz="2000" b="1" dirty="0"/>
              <a:t>&lt;address&gt;...&lt;/address&gt;</a:t>
            </a:r>
            <a:r>
              <a:rPr lang="en-US" sz="2000" dirty="0"/>
              <a:t> element is used to contain any address</a:t>
            </a:r>
            <a:r>
              <a:rPr lang="en-US" sz="2000" dirty="0" smtClean="0"/>
              <a:t>.</a:t>
            </a:r>
            <a:endParaRPr lang="en-US" sz="2000" dirty="0"/>
          </a:p>
          <a:p>
            <a:endParaRPr lang="en-US" sz="2000" dirty="0"/>
          </a:p>
        </p:txBody>
      </p:sp>
    </p:spTree>
    <p:extLst>
      <p:ext uri="{BB962C8B-B14F-4D97-AF65-F5344CB8AC3E}">
        <p14:creationId xmlns:p14="http://schemas.microsoft.com/office/powerpoint/2010/main" val="1708802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317143"/>
            <a:ext cx="10299512" cy="6124754"/>
          </a:xfrm>
          <a:prstGeom prst="rect">
            <a:avLst/>
          </a:prstGeom>
        </p:spPr>
        <p:txBody>
          <a:bodyPr wrap="square">
            <a:spAutoFit/>
          </a:bodyPr>
          <a:lstStyle/>
          <a:p>
            <a:pPr marL="342900" indent="-342900">
              <a:buClr>
                <a:schemeClr val="bg1"/>
              </a:buClr>
              <a:buFont typeface="Wingdings" panose="05000000000000000000" pitchFamily="2" charset="2"/>
              <a:buChar char="§"/>
            </a:pPr>
            <a:r>
              <a:rPr lang="en-US" sz="2800" dirty="0"/>
              <a:t>&lt;</a:t>
            </a:r>
            <a:r>
              <a:rPr lang="en-US" sz="2800" dirty="0" err="1"/>
              <a:t>bdo</a:t>
            </a:r>
            <a:r>
              <a:rPr lang="en-US" sz="2800" dirty="0"/>
              <a:t> </a:t>
            </a:r>
            <a:r>
              <a:rPr lang="en-US" sz="2800" dirty="0" err="1"/>
              <a:t>dir</a:t>
            </a:r>
            <a:r>
              <a:rPr lang="en-US" sz="2800" dirty="0"/>
              <a:t>="</a:t>
            </a:r>
            <a:r>
              <a:rPr lang="en-US" sz="2800" dirty="0" err="1"/>
              <a:t>rtl</a:t>
            </a:r>
            <a:r>
              <a:rPr lang="en-US" sz="2800" dirty="0"/>
              <a:t>"&gt;</a:t>
            </a:r>
          </a:p>
          <a:p>
            <a:pPr marL="342900" indent="-342900">
              <a:buClr>
                <a:schemeClr val="bg1"/>
              </a:buClr>
              <a:buFont typeface="Wingdings" panose="05000000000000000000" pitchFamily="2" charset="2"/>
              <a:buChar char="§"/>
            </a:pPr>
            <a:r>
              <a:rPr lang="en-US" sz="2800" dirty="0"/>
              <a:t>This text will go right-to-left.</a:t>
            </a:r>
          </a:p>
          <a:p>
            <a:pPr marL="342900" indent="-342900">
              <a:buClr>
                <a:schemeClr val="bg1"/>
              </a:buClr>
              <a:buFont typeface="Wingdings" panose="05000000000000000000" pitchFamily="2" charset="2"/>
              <a:buChar char="§"/>
            </a:pPr>
            <a:r>
              <a:rPr lang="en-US" sz="2800" dirty="0"/>
              <a:t>&lt;/</a:t>
            </a:r>
            <a:r>
              <a:rPr lang="en-US" sz="2800" dirty="0" err="1"/>
              <a:t>bdo</a:t>
            </a:r>
            <a:r>
              <a:rPr lang="en-US" sz="2800" dirty="0"/>
              <a:t>&gt;</a:t>
            </a:r>
            <a:endParaRPr lang="en-US" sz="2800" dirty="0" smtClean="0"/>
          </a:p>
          <a:p>
            <a:pPr marL="342900" indent="-342900">
              <a:buClr>
                <a:schemeClr val="bg1"/>
              </a:buClr>
              <a:buFont typeface="Wingdings" panose="05000000000000000000" pitchFamily="2" charset="2"/>
              <a:buChar char="§"/>
            </a:pPr>
            <a:endParaRPr lang="en-US" sz="2800" dirty="0"/>
          </a:p>
          <a:p>
            <a:pPr marL="342900" indent="-342900">
              <a:buClr>
                <a:schemeClr val="bg1"/>
              </a:buClr>
              <a:buFont typeface="Wingdings" panose="05000000000000000000" pitchFamily="2" charset="2"/>
              <a:buChar char="§"/>
            </a:pPr>
            <a:endParaRPr lang="en-US" sz="2800" dirty="0" smtClean="0"/>
          </a:p>
          <a:p>
            <a:pPr marL="342900" indent="-342900">
              <a:buClr>
                <a:schemeClr val="bg1"/>
              </a:buClr>
              <a:buFont typeface="Wingdings" panose="05000000000000000000" pitchFamily="2" charset="2"/>
              <a:buChar char="§"/>
            </a:pPr>
            <a:endParaRPr lang="en-US" sz="2800" dirty="0"/>
          </a:p>
          <a:p>
            <a:pPr marL="342900" indent="-342900">
              <a:buClr>
                <a:schemeClr val="bg1"/>
              </a:buClr>
              <a:buFont typeface="Wingdings" panose="05000000000000000000" pitchFamily="2" charset="2"/>
              <a:buChar char="§"/>
            </a:pPr>
            <a:r>
              <a:rPr lang="en-US" sz="2800" dirty="0" smtClean="0"/>
              <a:t>HTML </a:t>
            </a:r>
            <a:r>
              <a:rPr lang="en-US" sz="2800" dirty="0"/>
              <a:t>has several list elements. Most list elements are composed of one or more &lt;LI&gt; (List Item) elements.</a:t>
            </a:r>
          </a:p>
          <a:p>
            <a:pPr marL="342900" indent="-342900">
              <a:buClr>
                <a:schemeClr val="bg1"/>
              </a:buClr>
              <a:buFont typeface="Wingdings" panose="05000000000000000000" pitchFamily="2" charset="2"/>
              <a:buChar char="§"/>
            </a:pPr>
            <a:r>
              <a:rPr lang="en-US" sz="2800" dirty="0"/>
              <a:t>UL : Unordered List. Items in this list start with a list mark such as a bullet. Browsers will usually change the list mark in nested lists.</a:t>
            </a:r>
          </a:p>
          <a:p>
            <a:pPr marL="342900" indent="-342900">
              <a:buClr>
                <a:schemeClr val="bg1"/>
              </a:buClr>
              <a:buFont typeface="Wingdings" panose="05000000000000000000" pitchFamily="2" charset="2"/>
              <a:buChar char="§"/>
            </a:pPr>
            <a:r>
              <a:rPr lang="en-US" sz="2800" b="1" dirty="0">
                <a:solidFill>
                  <a:srgbClr val="FF0000"/>
                </a:solidFill>
              </a:rPr>
              <a:t>&lt;UL&gt;</a:t>
            </a:r>
          </a:p>
          <a:p>
            <a:pPr marL="342900" indent="-342900">
              <a:buClr>
                <a:schemeClr val="bg1"/>
              </a:buClr>
              <a:buFont typeface="Wingdings" panose="05000000000000000000" pitchFamily="2" charset="2"/>
              <a:buChar char="§"/>
            </a:pPr>
            <a:r>
              <a:rPr lang="en-US" sz="2800" b="1" dirty="0">
                <a:solidFill>
                  <a:srgbClr val="0000CC"/>
                </a:solidFill>
              </a:rPr>
              <a:t>&lt;LI&gt;</a:t>
            </a:r>
            <a:r>
              <a:rPr lang="en-US" sz="2800" dirty="0"/>
              <a:t> List item </a:t>
            </a:r>
            <a:r>
              <a:rPr lang="en-US" sz="2800" b="1" dirty="0">
                <a:solidFill>
                  <a:srgbClr val="0000CC"/>
                </a:solidFill>
              </a:rPr>
              <a:t>…&lt;/LI&gt;</a:t>
            </a:r>
            <a:r>
              <a:rPr lang="en-US" sz="2800" dirty="0"/>
              <a:t>			</a:t>
            </a:r>
          </a:p>
          <a:p>
            <a:pPr marL="342900" indent="-342900">
              <a:buClr>
                <a:schemeClr val="bg1"/>
              </a:buClr>
              <a:buFont typeface="Wingdings" panose="05000000000000000000" pitchFamily="2" charset="2"/>
              <a:buChar char="§"/>
            </a:pPr>
            <a:r>
              <a:rPr lang="en-US" sz="2800" b="1" dirty="0">
                <a:solidFill>
                  <a:srgbClr val="0000CC"/>
                </a:solidFill>
              </a:rPr>
              <a:t>&lt;LI&gt;</a:t>
            </a:r>
            <a:r>
              <a:rPr lang="en-US" sz="2800" dirty="0"/>
              <a:t> List item </a:t>
            </a:r>
            <a:r>
              <a:rPr lang="en-US" sz="2800" b="1" dirty="0">
                <a:solidFill>
                  <a:srgbClr val="0000CC"/>
                </a:solidFill>
              </a:rPr>
              <a:t>…&lt;/LI&gt;</a:t>
            </a:r>
          </a:p>
          <a:p>
            <a:pPr marL="342900" indent="-342900">
              <a:buClr>
                <a:schemeClr val="bg1"/>
              </a:buClr>
              <a:buFont typeface="Wingdings" panose="05000000000000000000" pitchFamily="2" charset="2"/>
              <a:buChar char="§"/>
            </a:pPr>
            <a:r>
              <a:rPr lang="en-US" sz="2800" b="1" dirty="0">
                <a:solidFill>
                  <a:srgbClr val="FF0000"/>
                </a:solidFill>
              </a:rPr>
              <a:t>&lt;/UL</a:t>
            </a:r>
            <a:r>
              <a:rPr lang="en-US" sz="2800" b="1" dirty="0" smtClean="0">
                <a:solidFill>
                  <a:srgbClr val="FF0000"/>
                </a:solidFill>
              </a:rPr>
              <a:t>&gt;</a:t>
            </a:r>
            <a:endParaRPr lang="en-US" sz="2800" b="1" dirty="0">
              <a:solidFill>
                <a:srgbClr val="FF0000"/>
              </a:solidFill>
            </a:endParaRPr>
          </a:p>
        </p:txBody>
      </p:sp>
    </p:spTree>
    <p:extLst>
      <p:ext uri="{BB962C8B-B14F-4D97-AF65-F5344CB8AC3E}">
        <p14:creationId xmlns:p14="http://schemas.microsoft.com/office/powerpoint/2010/main" val="1558057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6937" y="399030"/>
            <a:ext cx="10736240" cy="5632311"/>
          </a:xfrm>
          <a:prstGeom prst="rect">
            <a:avLst/>
          </a:prstGeom>
        </p:spPr>
        <p:txBody>
          <a:bodyPr wrap="square">
            <a:spAutoFit/>
          </a:bodyPr>
          <a:lstStyle/>
          <a:p>
            <a:pPr>
              <a:lnSpc>
                <a:spcPct val="90000"/>
              </a:lnSpc>
              <a:buClr>
                <a:schemeClr val="bg1"/>
              </a:buClr>
              <a:buFont typeface="Wingdings" panose="05000000000000000000" pitchFamily="2" charset="2"/>
              <a:buChar char="§"/>
            </a:pPr>
            <a:r>
              <a:rPr lang="en-US" sz="3600" dirty="0" smtClean="0"/>
              <a:t> Choice </a:t>
            </a:r>
            <a:r>
              <a:rPr lang="en-US" sz="3600" dirty="0"/>
              <a:t>of three bullet types: </a:t>
            </a:r>
            <a:r>
              <a:rPr lang="en-US" sz="3600" b="1" dirty="0">
                <a:solidFill>
                  <a:srgbClr val="FF0000"/>
                </a:solidFill>
              </a:rPr>
              <a:t>disc(default), circle, square.</a:t>
            </a:r>
          </a:p>
          <a:p>
            <a:pPr>
              <a:lnSpc>
                <a:spcPct val="90000"/>
              </a:lnSpc>
              <a:buClr>
                <a:schemeClr val="bg1"/>
              </a:buClr>
              <a:buFont typeface="Wingdings" panose="05000000000000000000" pitchFamily="2" charset="2"/>
              <a:buChar char="§"/>
            </a:pPr>
            <a:r>
              <a:rPr lang="en-US" sz="3600" dirty="0"/>
              <a:t>These are controlled in Netscape Navigator by the “TYPE” attribute for the &lt;UL&gt; element</a:t>
            </a:r>
            <a:r>
              <a:rPr lang="en-US" sz="3600" dirty="0" smtClean="0"/>
              <a:t>.</a:t>
            </a:r>
          </a:p>
          <a:p>
            <a:pPr>
              <a:lnSpc>
                <a:spcPct val="90000"/>
              </a:lnSpc>
              <a:buClr>
                <a:schemeClr val="bg1"/>
              </a:buClr>
              <a:buFont typeface="Wingdings" panose="05000000000000000000" pitchFamily="2" charset="2"/>
              <a:buChar char="§"/>
            </a:pPr>
            <a:endParaRPr lang="en-US" sz="3600" dirty="0"/>
          </a:p>
          <a:p>
            <a:pPr>
              <a:lnSpc>
                <a:spcPct val="90000"/>
              </a:lnSpc>
              <a:buClr>
                <a:schemeClr val="bg1"/>
              </a:buClr>
              <a:buFont typeface="Wingdings" panose="05000000000000000000" pitchFamily="2" charset="2"/>
              <a:buNone/>
            </a:pPr>
            <a:r>
              <a:rPr lang="en-US" sz="3600" dirty="0"/>
              <a:t>&lt;UL TYPE=“square”&gt;</a:t>
            </a:r>
          </a:p>
          <a:p>
            <a:pPr>
              <a:lnSpc>
                <a:spcPct val="90000"/>
              </a:lnSpc>
              <a:buClr>
                <a:schemeClr val="bg1"/>
              </a:buClr>
              <a:buFont typeface="Wingdings" panose="05000000000000000000" pitchFamily="2" charset="2"/>
              <a:buNone/>
            </a:pPr>
            <a:r>
              <a:rPr lang="en-US" sz="3600" dirty="0"/>
              <a:t>&lt;LI&gt; List item …&lt;/LI&gt;			</a:t>
            </a:r>
          </a:p>
          <a:p>
            <a:pPr>
              <a:lnSpc>
                <a:spcPct val="90000"/>
              </a:lnSpc>
              <a:buClr>
                <a:schemeClr val="bg1"/>
              </a:buClr>
              <a:buFont typeface="Wingdings" panose="05000000000000000000" pitchFamily="2" charset="2"/>
              <a:buNone/>
            </a:pPr>
            <a:r>
              <a:rPr lang="en-US" sz="3600" dirty="0"/>
              <a:t>&lt;LI&gt; List item …&lt;/LI&gt;</a:t>
            </a:r>
          </a:p>
          <a:p>
            <a:pPr>
              <a:lnSpc>
                <a:spcPct val="90000"/>
              </a:lnSpc>
              <a:buClr>
                <a:schemeClr val="bg1"/>
              </a:buClr>
              <a:buFont typeface="Wingdings" panose="05000000000000000000" pitchFamily="2" charset="2"/>
              <a:buNone/>
            </a:pPr>
            <a:r>
              <a:rPr lang="en-US" sz="3600" dirty="0"/>
              <a:t>&lt;LI&gt; List item …&lt;/LI&gt;</a:t>
            </a:r>
          </a:p>
          <a:p>
            <a:pPr>
              <a:lnSpc>
                <a:spcPct val="90000"/>
              </a:lnSpc>
              <a:buClr>
                <a:schemeClr val="bg1"/>
              </a:buClr>
              <a:buFont typeface="Wingdings" panose="05000000000000000000" pitchFamily="2" charset="2"/>
              <a:buNone/>
            </a:pPr>
            <a:r>
              <a:rPr lang="en-US" sz="3600" dirty="0"/>
              <a:t>&lt;/UL&gt;</a:t>
            </a:r>
          </a:p>
          <a:p>
            <a:pPr marL="342900" indent="-342900">
              <a:buClr>
                <a:schemeClr val="bg1"/>
              </a:buClr>
              <a:buFont typeface="Wingdings" panose="05000000000000000000" pitchFamily="2" charset="2"/>
              <a:buChar char="§"/>
            </a:pPr>
            <a:endParaRPr lang="en-US" sz="3600" dirty="0"/>
          </a:p>
        </p:txBody>
      </p:sp>
    </p:spTree>
    <p:extLst>
      <p:ext uri="{BB962C8B-B14F-4D97-AF65-F5344CB8AC3E}">
        <p14:creationId xmlns:p14="http://schemas.microsoft.com/office/powerpoint/2010/main" val="2067676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3" y="754276"/>
            <a:ext cx="10590663" cy="4579715"/>
          </a:xfrm>
          <a:prstGeom prst="rect">
            <a:avLst/>
          </a:prstGeom>
        </p:spPr>
        <p:txBody>
          <a:bodyPr wrap="square">
            <a:spAutoFit/>
          </a:bodyPr>
          <a:lstStyle/>
          <a:p>
            <a:pPr marL="609600" indent="-609600">
              <a:lnSpc>
                <a:spcPct val="90000"/>
              </a:lnSpc>
              <a:buClr>
                <a:schemeClr val="bg1"/>
              </a:buClr>
              <a:buFont typeface="Wingdings" panose="05000000000000000000" pitchFamily="2" charset="2"/>
              <a:buChar char="§"/>
            </a:pPr>
            <a:r>
              <a:rPr lang="en-US" sz="3600" dirty="0"/>
              <a:t>OL: Ordered List. Items in this list are numbered automatically by the browser.</a:t>
            </a:r>
          </a:p>
          <a:p>
            <a:pPr marL="609600" indent="-609600">
              <a:lnSpc>
                <a:spcPct val="90000"/>
              </a:lnSpc>
              <a:buClr>
                <a:schemeClr val="bg1"/>
              </a:buClr>
              <a:buFont typeface="Wingdings" panose="05000000000000000000" pitchFamily="2" charset="2"/>
              <a:buNone/>
            </a:pPr>
            <a:r>
              <a:rPr lang="en-US" sz="3600" dirty="0">
                <a:solidFill>
                  <a:srgbClr val="990000"/>
                </a:solidFill>
              </a:rPr>
              <a:t>&lt;OL&gt;</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			</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sz="3600" dirty="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sz="3600" dirty="0">
                <a:solidFill>
                  <a:srgbClr val="990000"/>
                </a:solidFill>
              </a:rPr>
              <a:t>&lt;/OL&gt;</a:t>
            </a:r>
          </a:p>
          <a:p>
            <a:pPr marL="609600" indent="-609600">
              <a:lnSpc>
                <a:spcPct val="90000"/>
              </a:lnSpc>
              <a:buClr>
                <a:schemeClr val="bg1"/>
              </a:buClr>
              <a:buFont typeface="Wingdings" panose="05000000000000000000" pitchFamily="2" charset="2"/>
              <a:buChar char="§"/>
            </a:pPr>
            <a:r>
              <a:rPr lang="en-US" sz="3600" dirty="0" smtClean="0"/>
              <a:t> </a:t>
            </a:r>
            <a:r>
              <a:rPr lang="en-US" sz="3600" dirty="0"/>
              <a:t>choice of setting the TYPE Attribute to one of five numbering styles.</a:t>
            </a:r>
          </a:p>
        </p:txBody>
      </p:sp>
    </p:spTree>
    <p:extLst>
      <p:ext uri="{BB962C8B-B14F-4D97-AF65-F5344CB8AC3E}">
        <p14:creationId xmlns:p14="http://schemas.microsoft.com/office/powerpoint/2010/main" val="3347501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5"/>
          <p:cNvGraphicFramePr>
            <a:graphicFrameLocks/>
          </p:cNvGraphicFramePr>
          <p:nvPr>
            <p:extLst>
              <p:ext uri="{D42A27DB-BD31-4B8C-83A1-F6EECF244321}">
                <p14:modId xmlns:p14="http://schemas.microsoft.com/office/powerpoint/2010/main" val="614648513"/>
              </p:ext>
            </p:extLst>
          </p:nvPr>
        </p:nvGraphicFramePr>
        <p:xfrm>
          <a:off x="1965279" y="262404"/>
          <a:ext cx="7397086" cy="5182512"/>
        </p:xfrm>
        <a:graphic>
          <a:graphicData uri="http://schemas.openxmlformats.org/drawingml/2006/table">
            <a:tbl>
              <a:tblPr/>
              <a:tblGrid>
                <a:gridCol w="1668055"/>
                <a:gridCol w="2828130"/>
                <a:gridCol w="2900901"/>
              </a:tblGrid>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195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58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244768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584133"/>
            <a:ext cx="10440537" cy="453662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4000" dirty="0" smtClean="0"/>
              <a:t>specify </a:t>
            </a:r>
            <a:r>
              <a:rPr lang="en-US" sz="4000" dirty="0"/>
              <a:t>a starting number for an ordered list.</a:t>
            </a:r>
          </a:p>
          <a:p>
            <a:pPr>
              <a:lnSpc>
                <a:spcPct val="80000"/>
              </a:lnSpc>
              <a:buClr>
                <a:schemeClr val="bg1"/>
              </a:buClr>
              <a:buFont typeface="Wingdings" panose="05000000000000000000" pitchFamily="2" charset="2"/>
              <a:buNone/>
            </a:pPr>
            <a:r>
              <a:rPr lang="en-US" sz="4000" b="1" dirty="0">
                <a:solidFill>
                  <a:srgbClr val="FF0000"/>
                </a:solidFill>
              </a:rPr>
              <a:t>&lt;OL TYPE =“</a:t>
            </a:r>
            <a:r>
              <a:rPr lang="en-US" sz="4000" b="1" dirty="0" err="1">
                <a:solidFill>
                  <a:srgbClr val="FF0000"/>
                </a:solidFill>
              </a:rPr>
              <a:t>i</a:t>
            </a:r>
            <a:r>
              <a:rPr lang="en-US" sz="4000" b="1" dirty="0">
                <a:solidFill>
                  <a:srgbClr val="FF0000"/>
                </a:solidFill>
              </a:rPr>
              <a:t>”&gt;</a:t>
            </a:r>
          </a:p>
          <a:p>
            <a:pPr>
              <a:lnSpc>
                <a:spcPct val="80000"/>
              </a:lnSpc>
              <a:buClr>
                <a:schemeClr val="bg1"/>
              </a:buClr>
              <a:buFont typeface="Wingdings" panose="05000000000000000000" pitchFamily="2" charset="2"/>
              <a:buNone/>
            </a:pPr>
            <a:r>
              <a:rPr lang="en-US" sz="4000" dirty="0"/>
              <a:t>&lt;LI&gt; List item …&lt;/LI&gt;</a:t>
            </a:r>
          </a:p>
          <a:p>
            <a:pPr>
              <a:lnSpc>
                <a:spcPct val="80000"/>
              </a:lnSpc>
              <a:buClr>
                <a:schemeClr val="bg1"/>
              </a:buClr>
              <a:buFont typeface="Wingdings" panose="05000000000000000000" pitchFamily="2" charset="2"/>
              <a:buNone/>
            </a:pPr>
            <a:r>
              <a:rPr lang="en-US" sz="4000" dirty="0"/>
              <a:t>&lt;LI&gt; List item …&lt;/LI&gt;</a:t>
            </a:r>
          </a:p>
          <a:p>
            <a:pPr>
              <a:lnSpc>
                <a:spcPct val="80000"/>
              </a:lnSpc>
              <a:buClr>
                <a:schemeClr val="bg1"/>
              </a:buClr>
              <a:buFont typeface="Wingdings" panose="05000000000000000000" pitchFamily="2" charset="2"/>
              <a:buNone/>
            </a:pPr>
            <a:r>
              <a:rPr lang="en-US" sz="4000" b="1" dirty="0">
                <a:solidFill>
                  <a:srgbClr val="FF0000"/>
                </a:solidFill>
              </a:rPr>
              <a:t>&lt;/OL&gt;</a:t>
            </a:r>
          </a:p>
          <a:p>
            <a:pPr>
              <a:lnSpc>
                <a:spcPct val="80000"/>
              </a:lnSpc>
              <a:buClr>
                <a:schemeClr val="bg1"/>
              </a:buClr>
              <a:buFont typeface="Wingdings" panose="05000000000000000000" pitchFamily="2" charset="2"/>
              <a:buNone/>
            </a:pPr>
            <a:r>
              <a:rPr lang="en-US" sz="4000" dirty="0"/>
              <a:t>&lt;P&gt; text ….&lt;/P&gt;</a:t>
            </a:r>
          </a:p>
          <a:p>
            <a:pPr>
              <a:lnSpc>
                <a:spcPct val="80000"/>
              </a:lnSpc>
              <a:buClr>
                <a:schemeClr val="bg1"/>
              </a:buClr>
              <a:buFont typeface="Wingdings" panose="05000000000000000000" pitchFamily="2" charset="2"/>
              <a:buNone/>
            </a:pPr>
            <a:r>
              <a:rPr lang="en-US" sz="4000" b="1" dirty="0">
                <a:solidFill>
                  <a:srgbClr val="FF0000"/>
                </a:solidFill>
              </a:rPr>
              <a:t>&lt;OL TYPE=“</a:t>
            </a:r>
            <a:r>
              <a:rPr lang="en-US" sz="4000" b="1" dirty="0" err="1">
                <a:solidFill>
                  <a:srgbClr val="FF0000"/>
                </a:solidFill>
              </a:rPr>
              <a:t>i</a:t>
            </a:r>
            <a:r>
              <a:rPr lang="en-US" sz="4000" b="1" dirty="0">
                <a:solidFill>
                  <a:srgbClr val="FF0000"/>
                </a:solidFill>
              </a:rPr>
              <a:t>” START=“3”&gt;</a:t>
            </a:r>
          </a:p>
          <a:p>
            <a:pPr>
              <a:lnSpc>
                <a:spcPct val="80000"/>
              </a:lnSpc>
              <a:buClr>
                <a:schemeClr val="bg1"/>
              </a:buClr>
              <a:buFont typeface="Wingdings" panose="05000000000000000000" pitchFamily="2" charset="2"/>
              <a:buNone/>
            </a:pPr>
            <a:r>
              <a:rPr lang="en-US" sz="4000" b="1" dirty="0">
                <a:solidFill>
                  <a:srgbClr val="FF0000"/>
                </a:solidFill>
              </a:rPr>
              <a:t>&lt;LI&gt; List item …&lt;/LI&gt;</a:t>
            </a:r>
          </a:p>
          <a:p>
            <a:pPr>
              <a:lnSpc>
                <a:spcPct val="80000"/>
              </a:lnSpc>
              <a:buClr>
                <a:schemeClr val="bg1"/>
              </a:buClr>
              <a:buFont typeface="Wingdings" panose="05000000000000000000" pitchFamily="2" charset="2"/>
              <a:buNone/>
            </a:pPr>
            <a:r>
              <a:rPr lang="en-US" sz="4000" b="1" dirty="0">
                <a:solidFill>
                  <a:srgbClr val="FF0000"/>
                </a:solidFill>
              </a:rPr>
              <a:t>&lt;/OL&gt;</a:t>
            </a:r>
          </a:p>
        </p:txBody>
      </p:sp>
    </p:spTree>
    <p:extLst>
      <p:ext uri="{BB962C8B-B14F-4D97-AF65-F5344CB8AC3E}">
        <p14:creationId xmlns:p14="http://schemas.microsoft.com/office/powerpoint/2010/main" val="542028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3" y="546077"/>
            <a:ext cx="11327640" cy="601151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3200" b="1" dirty="0">
                <a:solidFill>
                  <a:srgbClr val="FF0000"/>
                </a:solidFill>
              </a:rPr>
              <a:t>DL: Definition List</a:t>
            </a:r>
            <a:r>
              <a:rPr lang="en-US" sz="3200" dirty="0"/>
              <a:t>. This kind of list is different from the others. Each item in a DL consists of one or more </a:t>
            </a:r>
            <a:r>
              <a:rPr lang="en-US" sz="3200" b="1" dirty="0">
                <a:solidFill>
                  <a:srgbClr val="FF0000"/>
                </a:solidFill>
              </a:rPr>
              <a:t>Definition Terms (DT elements),</a:t>
            </a:r>
            <a:r>
              <a:rPr lang="en-US" sz="3200" dirty="0"/>
              <a:t> followed by one or more </a:t>
            </a:r>
            <a:r>
              <a:rPr lang="en-US" sz="3200" b="1" dirty="0">
                <a:solidFill>
                  <a:srgbClr val="FF0000"/>
                </a:solidFill>
              </a:rPr>
              <a:t>Definition Description (DD elements).</a:t>
            </a:r>
          </a:p>
          <a:p>
            <a:pPr>
              <a:lnSpc>
                <a:spcPct val="80000"/>
              </a:lnSpc>
              <a:buClr>
                <a:schemeClr val="bg1"/>
              </a:buClr>
              <a:buFont typeface="Wingdings" panose="05000000000000000000" pitchFamily="2" charset="2"/>
              <a:buNone/>
            </a:pPr>
            <a:r>
              <a:rPr lang="en-US" sz="3200" dirty="0"/>
              <a:t>&lt;DL&gt;</a:t>
            </a:r>
          </a:p>
          <a:p>
            <a:pPr>
              <a:lnSpc>
                <a:spcPct val="80000"/>
              </a:lnSpc>
              <a:buClr>
                <a:schemeClr val="bg1"/>
              </a:buClr>
              <a:buFont typeface="Wingdings" panose="05000000000000000000" pitchFamily="2" charset="2"/>
              <a:buNone/>
            </a:pPr>
            <a:r>
              <a:rPr lang="en-US" sz="3200" dirty="0"/>
              <a:t>&lt;DT&gt; HTML &lt;/DT&gt;</a:t>
            </a:r>
          </a:p>
          <a:p>
            <a:pPr>
              <a:lnSpc>
                <a:spcPct val="80000"/>
              </a:lnSpc>
              <a:buClr>
                <a:schemeClr val="bg1"/>
              </a:buClr>
              <a:buFont typeface="Wingdings" panose="05000000000000000000" pitchFamily="2" charset="2"/>
              <a:buNone/>
            </a:pPr>
            <a:r>
              <a:rPr lang="en-US" sz="3200" dirty="0"/>
              <a:t>&lt;DD&gt; Hyper Text Markup Language &lt;/DD&gt;</a:t>
            </a:r>
          </a:p>
          <a:p>
            <a:pPr>
              <a:lnSpc>
                <a:spcPct val="80000"/>
              </a:lnSpc>
              <a:buClr>
                <a:schemeClr val="bg1"/>
              </a:buClr>
              <a:buFont typeface="Wingdings" panose="05000000000000000000" pitchFamily="2" charset="2"/>
              <a:buNone/>
            </a:pPr>
            <a:r>
              <a:rPr lang="en-US" sz="3200" dirty="0"/>
              <a:t>&lt;DT&gt; DOG &lt;/DT&gt;</a:t>
            </a:r>
          </a:p>
          <a:p>
            <a:pPr>
              <a:lnSpc>
                <a:spcPct val="80000"/>
              </a:lnSpc>
              <a:buClr>
                <a:schemeClr val="bg1"/>
              </a:buClr>
              <a:buFont typeface="Wingdings" panose="05000000000000000000" pitchFamily="2" charset="2"/>
              <a:buNone/>
            </a:pPr>
            <a:r>
              <a:rPr lang="en-US" sz="3200" dirty="0"/>
              <a:t>&lt;DD&gt; A human’s best friend!&lt;/DD&gt;</a:t>
            </a:r>
          </a:p>
          <a:p>
            <a:pPr>
              <a:lnSpc>
                <a:spcPct val="80000"/>
              </a:lnSpc>
              <a:buClr>
                <a:schemeClr val="bg1"/>
              </a:buClr>
              <a:buFont typeface="Wingdings" panose="05000000000000000000" pitchFamily="2" charset="2"/>
              <a:buNone/>
            </a:pPr>
            <a:r>
              <a:rPr lang="en-US" sz="3200" dirty="0"/>
              <a:t>&lt;/DL&gt;</a:t>
            </a:r>
          </a:p>
          <a:p>
            <a:pPr>
              <a:lnSpc>
                <a:spcPct val="80000"/>
              </a:lnSpc>
              <a:buClr>
                <a:schemeClr val="bg1"/>
              </a:buClr>
              <a:buFont typeface="Wingdings" panose="05000000000000000000" pitchFamily="2" charset="2"/>
              <a:buNone/>
            </a:pPr>
            <a:endParaRPr lang="en-US" sz="3200" dirty="0"/>
          </a:p>
          <a:p>
            <a:pPr>
              <a:lnSpc>
                <a:spcPct val="80000"/>
              </a:lnSpc>
              <a:buClr>
                <a:schemeClr val="bg1"/>
              </a:buClr>
              <a:buFont typeface="Wingdings" panose="05000000000000000000" pitchFamily="2" charset="2"/>
              <a:buNone/>
            </a:pPr>
            <a:r>
              <a:rPr lang="en-US" sz="3200" b="1" dirty="0">
                <a:solidFill>
                  <a:srgbClr val="FF0000"/>
                </a:solidFill>
              </a:rPr>
              <a:t>HTML</a:t>
            </a:r>
          </a:p>
          <a:p>
            <a:pPr>
              <a:lnSpc>
                <a:spcPct val="80000"/>
              </a:lnSpc>
              <a:buClr>
                <a:schemeClr val="bg1"/>
              </a:buClr>
              <a:buFont typeface="Wingdings" panose="05000000000000000000" pitchFamily="2" charset="2"/>
              <a:buNone/>
            </a:pPr>
            <a:r>
              <a:rPr lang="en-US" sz="3200" b="1" dirty="0">
                <a:solidFill>
                  <a:srgbClr val="FF0000"/>
                </a:solidFill>
              </a:rPr>
              <a:t>		 Hyper Text Markup Language </a:t>
            </a:r>
          </a:p>
          <a:p>
            <a:pPr>
              <a:lnSpc>
                <a:spcPct val="80000"/>
              </a:lnSpc>
              <a:buClr>
                <a:schemeClr val="bg1"/>
              </a:buClr>
              <a:buFont typeface="Wingdings" panose="05000000000000000000" pitchFamily="2" charset="2"/>
              <a:buNone/>
            </a:pPr>
            <a:r>
              <a:rPr lang="en-US" sz="3200" b="1" dirty="0">
                <a:solidFill>
                  <a:srgbClr val="FF0000"/>
                </a:solidFill>
              </a:rPr>
              <a:t>DOG</a:t>
            </a:r>
          </a:p>
          <a:p>
            <a:pPr>
              <a:lnSpc>
                <a:spcPct val="80000"/>
              </a:lnSpc>
              <a:buClr>
                <a:schemeClr val="bg1"/>
              </a:buClr>
              <a:buFont typeface="Wingdings" panose="05000000000000000000" pitchFamily="2" charset="2"/>
              <a:buNone/>
            </a:pPr>
            <a:r>
              <a:rPr lang="en-US" sz="3200" b="1" dirty="0">
                <a:solidFill>
                  <a:srgbClr val="FF0000"/>
                </a:solidFill>
              </a:rPr>
              <a:t>		A human’s best friend!</a:t>
            </a:r>
          </a:p>
        </p:txBody>
      </p:sp>
    </p:spTree>
    <p:extLst>
      <p:ext uri="{BB962C8B-B14F-4D97-AF65-F5344CB8AC3E}">
        <p14:creationId xmlns:p14="http://schemas.microsoft.com/office/powerpoint/2010/main" val="480673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315120"/>
            <a:ext cx="11313993" cy="6011517"/>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3200" dirty="0"/>
              <a:t>can nest lists by inserting a UL, OL, etc., inside a list item (LI).</a:t>
            </a:r>
          </a:p>
          <a:p>
            <a:pPr>
              <a:lnSpc>
                <a:spcPct val="80000"/>
              </a:lnSpc>
              <a:buClr>
                <a:schemeClr val="bg1"/>
              </a:buClr>
              <a:buFont typeface="Wingdings" panose="05000000000000000000" pitchFamily="2" charset="2"/>
              <a:buNone/>
            </a:pPr>
            <a:r>
              <a:rPr lang="en-US" sz="3200" b="1" dirty="0" err="1">
                <a:solidFill>
                  <a:srgbClr val="FF0000"/>
                </a:solidFill>
              </a:rPr>
              <a:t>EXample</a:t>
            </a:r>
            <a:endParaRPr lang="en-US" sz="3200" b="1" dirty="0">
              <a:solidFill>
                <a:srgbClr val="FF0000"/>
              </a:solidFill>
            </a:endParaRPr>
          </a:p>
          <a:p>
            <a:pPr>
              <a:lnSpc>
                <a:spcPct val="80000"/>
              </a:lnSpc>
              <a:buClr>
                <a:schemeClr val="bg1"/>
              </a:buClr>
              <a:buFont typeface="Wingdings" panose="05000000000000000000" pitchFamily="2" charset="2"/>
              <a:buNone/>
            </a:pPr>
            <a:r>
              <a:rPr lang="en-US" sz="3200" dirty="0"/>
              <a:t>&lt;UL TYPE = “square”&gt;</a:t>
            </a:r>
          </a:p>
          <a:p>
            <a:pPr>
              <a:lnSpc>
                <a:spcPct val="80000"/>
              </a:lnSpc>
              <a:buClr>
                <a:schemeClr val="bg1"/>
              </a:buClr>
              <a:buFont typeface="Wingdings" panose="05000000000000000000" pitchFamily="2" charset="2"/>
              <a:buNone/>
            </a:pPr>
            <a:r>
              <a:rPr lang="en-US" sz="3200" dirty="0"/>
              <a:t>&lt;LI&gt; List item …&lt;/LI&gt;</a:t>
            </a:r>
          </a:p>
          <a:p>
            <a:pPr>
              <a:lnSpc>
                <a:spcPct val="80000"/>
              </a:lnSpc>
              <a:buClr>
                <a:schemeClr val="bg1"/>
              </a:buClr>
              <a:buFont typeface="Wingdings" panose="05000000000000000000" pitchFamily="2" charset="2"/>
              <a:buNone/>
            </a:pPr>
            <a:r>
              <a:rPr lang="en-US" sz="3200" dirty="0"/>
              <a:t>&lt;LI&gt; List item …</a:t>
            </a:r>
          </a:p>
          <a:p>
            <a:pPr>
              <a:lnSpc>
                <a:spcPct val="80000"/>
              </a:lnSpc>
              <a:buClr>
                <a:schemeClr val="bg1"/>
              </a:buClr>
              <a:buFont typeface="Wingdings" panose="05000000000000000000" pitchFamily="2" charset="2"/>
              <a:buNone/>
            </a:pPr>
            <a:r>
              <a:rPr lang="en-US" sz="3200" b="1" dirty="0">
                <a:solidFill>
                  <a:srgbClr val="FF0000"/>
                </a:solidFill>
              </a:rPr>
              <a:t>&lt;OL TYPE=“</a:t>
            </a:r>
            <a:r>
              <a:rPr lang="en-US" sz="3200" b="1" dirty="0" err="1">
                <a:solidFill>
                  <a:srgbClr val="FF0000"/>
                </a:solidFill>
              </a:rPr>
              <a:t>i</a:t>
            </a:r>
            <a:r>
              <a:rPr lang="en-US" sz="3200" b="1" dirty="0">
                <a:solidFill>
                  <a:srgbClr val="FF0000"/>
                </a:solidFill>
              </a:rPr>
              <a:t>” START=“3”&gt;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&lt;LI&gt; List item …&lt;/LI&gt;</a:t>
            </a:r>
          </a:p>
          <a:p>
            <a:pPr>
              <a:lnSpc>
                <a:spcPct val="80000"/>
              </a:lnSpc>
              <a:buClr>
                <a:schemeClr val="bg1"/>
              </a:buClr>
              <a:buFont typeface="Wingdings" panose="05000000000000000000" pitchFamily="2" charset="2"/>
              <a:buNone/>
            </a:pPr>
            <a:r>
              <a:rPr lang="en-US" sz="3200" b="1" dirty="0">
                <a:solidFill>
                  <a:srgbClr val="FF0000"/>
                </a:solidFill>
              </a:rPr>
              <a:t>&lt;/OL&gt;</a:t>
            </a:r>
          </a:p>
          <a:p>
            <a:pPr>
              <a:lnSpc>
                <a:spcPct val="80000"/>
              </a:lnSpc>
              <a:buClr>
                <a:schemeClr val="bg1"/>
              </a:buClr>
              <a:buFont typeface="Wingdings" panose="05000000000000000000" pitchFamily="2" charset="2"/>
              <a:buNone/>
            </a:pPr>
            <a:r>
              <a:rPr lang="en-US" sz="3200" dirty="0"/>
              <a:t>&lt;/LI&gt;</a:t>
            </a:r>
          </a:p>
          <a:p>
            <a:pPr>
              <a:lnSpc>
                <a:spcPct val="80000"/>
              </a:lnSpc>
              <a:buClr>
                <a:schemeClr val="bg1"/>
              </a:buClr>
              <a:buFont typeface="Wingdings" panose="05000000000000000000" pitchFamily="2" charset="2"/>
              <a:buNone/>
            </a:pPr>
            <a:r>
              <a:rPr lang="en-US" sz="3200" dirty="0"/>
              <a:t>&lt;LI&gt; List item …&lt;/LI&gt;</a:t>
            </a:r>
          </a:p>
          <a:p>
            <a:pPr>
              <a:lnSpc>
                <a:spcPct val="80000"/>
              </a:lnSpc>
              <a:buClr>
                <a:schemeClr val="bg1"/>
              </a:buClr>
              <a:buFont typeface="Wingdings" panose="05000000000000000000" pitchFamily="2" charset="2"/>
              <a:buNone/>
            </a:pPr>
            <a:r>
              <a:rPr lang="en-US" sz="3200" dirty="0"/>
              <a:t>&lt;/UL&gt;</a:t>
            </a:r>
          </a:p>
        </p:txBody>
      </p:sp>
    </p:spTree>
    <p:extLst>
      <p:ext uri="{BB962C8B-B14F-4D97-AF65-F5344CB8AC3E}">
        <p14:creationId xmlns:p14="http://schemas.microsoft.com/office/powerpoint/2010/main" val="1892276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5" y="428179"/>
            <a:ext cx="11341288" cy="569386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&lt;H1 ALIGN="CENTER"&gt;SAFETY TIPS FOR </a:t>
            </a:r>
            <a:r>
              <a:rPr lang="en-US" sz="2800" dirty="0" smtClean="0">
                <a:latin typeface="Times New Roman" panose="02020603050405020304" pitchFamily="18" charset="0"/>
                <a:cs typeface="Times New Roman" panose="02020603050405020304" pitchFamily="18" charset="0"/>
              </a:rPr>
              <a:t>&lt;/</a:t>
            </a:r>
            <a:r>
              <a:rPr lang="en-US" sz="2800" dirty="0">
                <a:latin typeface="Times New Roman" panose="02020603050405020304" pitchFamily="18" charset="0"/>
                <a:cs typeface="Times New Roman" panose="02020603050405020304" pitchFamily="18" charset="0"/>
              </a:rPr>
              <a:t>H1&gt;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&lt;OL </a:t>
            </a:r>
            <a:r>
              <a:rPr lang="en-US" sz="2800" b="1" dirty="0">
                <a:solidFill>
                  <a:srgbClr val="FF0000"/>
                </a:solidFill>
                <a:latin typeface="Times New Roman" panose="02020603050405020304" pitchFamily="18" charset="0"/>
                <a:cs typeface="Times New Roman" panose="02020603050405020304" pitchFamily="18" charset="0"/>
              </a:rPr>
              <a:t>TYPE=“a” START=“2”&gt;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&lt;LI&gt;Be able to swim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&lt;LI&gt;Wear a life jacket at all times &lt;/LI&gt;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&lt;LI&gt;Don't stand up or move around. If canoe tips, </a:t>
            </a:r>
          </a:p>
          <a:p>
            <a:pPr lvl="1"/>
            <a:r>
              <a:rPr lang="en-US" sz="2800" dirty="0">
                <a:latin typeface="Times New Roman" panose="02020603050405020304" pitchFamily="18" charset="0"/>
                <a:cs typeface="Times New Roman" panose="02020603050405020304" pitchFamily="18" charset="0"/>
              </a:rPr>
              <a:t>&lt;UL&gt;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&lt;LI&gt;Hang on to the canoe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&lt;LI&gt;Use the canoe for support and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&lt;LI&gt;Swim to shore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&lt;/UL&gt; &lt;/LI&gt;</a:t>
            </a:r>
          </a:p>
          <a:p>
            <a:r>
              <a:rPr lang="en-US" sz="2800" dirty="0">
                <a:latin typeface="Times New Roman" panose="02020603050405020304" pitchFamily="18" charset="0"/>
                <a:cs typeface="Times New Roman" panose="02020603050405020304" pitchFamily="18" charset="0"/>
              </a:rPr>
              <a:t>&lt;LI&gt;Don't overexert yourself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&lt;LI&gt;Use a bow light at night &lt;/LI&gt;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&lt;/OL</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28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051" y="378304"/>
            <a:ext cx="3060453" cy="369332"/>
          </a:xfrm>
          <a:prstGeom prst="rect">
            <a:avLst/>
          </a:prstGeom>
        </p:spPr>
        <p:txBody>
          <a:bodyPr wrap="none">
            <a:spAutoFit/>
          </a:bodyPr>
          <a:lstStyle/>
          <a:p>
            <a:r>
              <a:rPr lang="en-US" b="1" i="0" dirty="0" smtClean="0">
                <a:solidFill>
                  <a:srgbClr val="121214"/>
                </a:solidFill>
                <a:effectLst/>
                <a:latin typeface="Verdana" panose="020B0604030504040204" pitchFamily="34" charset="0"/>
              </a:rPr>
              <a:t>Basic HTML Document</a:t>
            </a:r>
            <a:endParaRPr lang="en-US" b="1" i="0" dirty="0">
              <a:solidFill>
                <a:srgbClr val="121214"/>
              </a:solidFill>
              <a:effectLst/>
              <a:latin typeface="Verdana" panose="020B0604030504040204" pitchFamily="34" charset="0"/>
            </a:endParaRPr>
          </a:p>
        </p:txBody>
      </p:sp>
      <p:sp>
        <p:nvSpPr>
          <p:cNvPr id="5" name="Rectangle 4"/>
          <p:cNvSpPr/>
          <p:nvPr/>
        </p:nvSpPr>
        <p:spPr>
          <a:xfrm>
            <a:off x="1078173" y="982428"/>
            <a:ext cx="8911988" cy="3970318"/>
          </a:xfrm>
          <a:prstGeom prst="rect">
            <a:avLst/>
          </a:prstGeom>
        </p:spPr>
        <p:txBody>
          <a:bodyPr wrap="square">
            <a:spAutoFit/>
          </a:bodyPr>
          <a:lstStyle/>
          <a:p>
            <a:r>
              <a:rPr lang="en-US" sz="2800" dirty="0" smtClean="0"/>
              <a:t>&lt;html&gt;  </a:t>
            </a:r>
          </a:p>
          <a:p>
            <a:r>
              <a:rPr lang="en-US" sz="2800" dirty="0"/>
              <a:t>	</a:t>
            </a:r>
            <a:r>
              <a:rPr lang="en-US" sz="2800" dirty="0" smtClean="0"/>
              <a:t> &lt;head&gt;    </a:t>
            </a:r>
          </a:p>
          <a:p>
            <a:r>
              <a:rPr lang="en-US" sz="2800" dirty="0"/>
              <a:t>	</a:t>
            </a:r>
            <a:r>
              <a:rPr lang="en-US" sz="2800" dirty="0" smtClean="0"/>
              <a:t>	  &lt;title&gt;This is document title&lt;/title&gt;   </a:t>
            </a:r>
          </a:p>
          <a:p>
            <a:r>
              <a:rPr lang="en-US" sz="2800" dirty="0"/>
              <a:t>	</a:t>
            </a:r>
            <a:r>
              <a:rPr lang="en-US" sz="2800" dirty="0" smtClean="0"/>
              <a:t>&lt;/head&gt;	  </a:t>
            </a:r>
          </a:p>
          <a:p>
            <a:r>
              <a:rPr lang="en-US" sz="2800" dirty="0"/>
              <a:t>	</a:t>
            </a:r>
            <a:r>
              <a:rPr lang="en-US" sz="2800" dirty="0" smtClean="0"/>
              <a:t> &lt;body&gt;     </a:t>
            </a:r>
          </a:p>
          <a:p>
            <a:r>
              <a:rPr lang="en-US" sz="2800" dirty="0"/>
              <a:t>	</a:t>
            </a:r>
            <a:r>
              <a:rPr lang="en-US" sz="2800" dirty="0" smtClean="0"/>
              <a:t>	 &lt;h1&gt;This is a heading&lt;/h1&gt;    </a:t>
            </a:r>
          </a:p>
          <a:p>
            <a:r>
              <a:rPr lang="en-US" sz="2800" dirty="0"/>
              <a:t>	</a:t>
            </a:r>
            <a:r>
              <a:rPr lang="en-US" sz="2800" dirty="0" smtClean="0"/>
              <a:t>	  &lt;p&gt;Document content goes here.....&lt;/p&gt; </a:t>
            </a:r>
          </a:p>
          <a:p>
            <a:r>
              <a:rPr lang="en-US" sz="2800" dirty="0"/>
              <a:t>	</a:t>
            </a:r>
            <a:r>
              <a:rPr lang="en-US" sz="2800" dirty="0" smtClean="0"/>
              <a:t>  &lt;/body&gt;	</a:t>
            </a:r>
          </a:p>
          <a:p>
            <a:r>
              <a:rPr lang="en-US" sz="2800" dirty="0" smtClean="0"/>
              <a:t>&lt;/html&gt;</a:t>
            </a:r>
            <a:endParaRPr lang="en-US" sz="2800" dirty="0"/>
          </a:p>
        </p:txBody>
      </p:sp>
      <p:sp>
        <p:nvSpPr>
          <p:cNvPr id="6" name="Rectangle 5"/>
          <p:cNvSpPr/>
          <p:nvPr/>
        </p:nvSpPr>
        <p:spPr>
          <a:xfrm>
            <a:off x="1887940" y="5535136"/>
            <a:ext cx="6096000" cy="646331"/>
          </a:xfrm>
          <a:prstGeom prst="rect">
            <a:avLst/>
          </a:prstGeom>
        </p:spPr>
        <p:txBody>
          <a:bodyPr>
            <a:spAutoFit/>
          </a:bodyPr>
          <a:lstStyle/>
          <a:p>
            <a:r>
              <a:rPr lang="en-US" b="1" i="0" dirty="0" smtClean="0">
                <a:solidFill>
                  <a:srgbClr val="000000"/>
                </a:solidFill>
                <a:effectLst/>
                <a:latin typeface="Times New Roman" panose="02020603050405020304" pitchFamily="18" charset="0"/>
              </a:rPr>
              <a:t>This is a heading</a:t>
            </a:r>
          </a:p>
          <a:p>
            <a:r>
              <a:rPr lang="en-US" b="0" i="0" dirty="0" smtClean="0">
                <a:solidFill>
                  <a:srgbClr val="000000"/>
                </a:solidFill>
                <a:effectLst/>
                <a:latin typeface="Times New Roman" panose="02020603050405020304" pitchFamily="18" charset="0"/>
              </a:rPr>
              <a:t>Document content goes here.....</a:t>
            </a:r>
            <a:endParaRPr lang="en-US" b="0" i="0" dirty="0">
              <a:solidFill>
                <a:srgbClr val="000000"/>
              </a:solidFill>
              <a:effectLst/>
              <a:latin typeface="Times New Roman" panose="02020603050405020304" pitchFamily="18" charset="0"/>
            </a:endParaRPr>
          </a:p>
        </p:txBody>
      </p:sp>
      <p:sp>
        <p:nvSpPr>
          <p:cNvPr id="7" name="TextBox 6"/>
          <p:cNvSpPr txBox="1"/>
          <p:nvPr/>
        </p:nvSpPr>
        <p:spPr>
          <a:xfrm>
            <a:off x="522659" y="5187538"/>
            <a:ext cx="3548418" cy="461665"/>
          </a:xfrm>
          <a:prstGeom prst="rect">
            <a:avLst/>
          </a:prstGeom>
          <a:noFill/>
        </p:spPr>
        <p:txBody>
          <a:bodyPr wrap="square" rtlCol="0">
            <a:spAutoFit/>
          </a:bodyPr>
          <a:lstStyle/>
          <a:p>
            <a:r>
              <a:rPr lang="en-US" sz="2400" b="1" dirty="0" smtClean="0"/>
              <a:t>output</a:t>
            </a:r>
            <a:endParaRPr lang="en-US" sz="2400" b="1" dirty="0"/>
          </a:p>
        </p:txBody>
      </p:sp>
    </p:spTree>
    <p:extLst>
      <p:ext uri="{BB962C8B-B14F-4D97-AF65-F5344CB8AC3E}">
        <p14:creationId xmlns:p14="http://schemas.microsoft.com/office/powerpoint/2010/main" val="2368704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04967" y="928049"/>
            <a:ext cx="11191164" cy="5146028"/>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chemeClr val="bg1"/>
              </a:buClr>
              <a:buFont typeface="Wingdings" panose="05000000000000000000" pitchFamily="2" charset="2"/>
              <a:buChar char="§"/>
            </a:pPr>
            <a:r>
              <a:rPr lang="en-US" sz="3600" dirty="0" smtClean="0"/>
              <a:t>The &lt;TABLE&gt;&lt;/TABLE&gt; element has four sub-elements:</a:t>
            </a:r>
          </a:p>
          <a:p>
            <a:pPr marL="609600" indent="-609600">
              <a:buClr>
                <a:schemeClr val="bg1"/>
              </a:buClr>
              <a:buFont typeface="Monotype Sorts" charset="0"/>
              <a:buAutoNum type="arabicPeriod"/>
            </a:pPr>
            <a:r>
              <a:rPr lang="en-US" sz="3600" dirty="0" smtClean="0"/>
              <a:t>Table Row&lt;TR&gt;&lt;/TR&gt;.</a:t>
            </a:r>
          </a:p>
          <a:p>
            <a:pPr marL="609600" indent="-609600">
              <a:buClr>
                <a:schemeClr val="bg1"/>
              </a:buClr>
              <a:buFont typeface="Monotype Sorts" charset="0"/>
              <a:buAutoNum type="arabicPeriod"/>
            </a:pPr>
            <a:r>
              <a:rPr lang="en-US" sz="3600" dirty="0" smtClean="0"/>
              <a:t>Table Header &lt;TH&gt;&lt;/TH&gt;.</a:t>
            </a:r>
          </a:p>
          <a:p>
            <a:pPr marL="609600" indent="-609600">
              <a:buClr>
                <a:schemeClr val="bg1"/>
              </a:buClr>
              <a:buFont typeface="Monotype Sorts" charset="0"/>
              <a:buAutoNum type="arabicPeriod"/>
            </a:pPr>
            <a:r>
              <a:rPr lang="en-US" sz="3600" dirty="0" smtClean="0"/>
              <a:t>Table Data &lt;TD&gt;&lt;/TD&gt;.</a:t>
            </a:r>
          </a:p>
          <a:p>
            <a:pPr marL="609600" indent="-609600">
              <a:buClr>
                <a:schemeClr val="bg1"/>
              </a:buClr>
              <a:buFont typeface="Monotype Sorts" charset="0"/>
              <a:buAutoNum type="arabicPeriod"/>
            </a:pPr>
            <a:r>
              <a:rPr lang="en-US" sz="3600" dirty="0" smtClean="0"/>
              <a:t>Caption &lt;CAPTION&gt;&lt;/CAPTION&gt;.</a:t>
            </a:r>
          </a:p>
          <a:p>
            <a:pPr marL="609600" indent="-609600">
              <a:buClr>
                <a:schemeClr val="bg1"/>
              </a:buClr>
              <a:buFont typeface="Wingdings" panose="05000000000000000000" pitchFamily="2" charset="2"/>
              <a:buChar char="§"/>
            </a:pPr>
            <a:r>
              <a:rPr lang="en-US" sz="3600" dirty="0" smtClean="0"/>
              <a:t>The table row elements usually contain table header elements or table data elements.</a:t>
            </a:r>
            <a:endParaRPr lang="en-US" sz="3600" dirty="0"/>
          </a:p>
        </p:txBody>
      </p:sp>
    </p:spTree>
    <p:extLst>
      <p:ext uri="{BB962C8B-B14F-4D97-AF65-F5344CB8AC3E}">
        <p14:creationId xmlns:p14="http://schemas.microsoft.com/office/powerpoint/2010/main" val="814216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5800" y="382137"/>
            <a:ext cx="7772400" cy="5866263"/>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None/>
            </a:pPr>
            <a:r>
              <a:rPr lang="en-US" sz="2400" dirty="0" smtClean="0"/>
              <a:t>&lt;table border=“1”&gt;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th</a:t>
            </a:r>
            <a:r>
              <a:rPr lang="en-US" sz="2400" dirty="0" smtClean="0"/>
              <a:t>&gt; Column 1 header &lt;/</a:t>
            </a:r>
            <a:r>
              <a:rPr lang="en-US" sz="2400" dirty="0" err="1" smtClean="0"/>
              <a:t>th</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th</a:t>
            </a:r>
            <a:r>
              <a:rPr lang="en-US" sz="2400" dirty="0" smtClean="0"/>
              <a:t>&gt; Column 2 header &lt;/</a:t>
            </a:r>
            <a:r>
              <a:rPr lang="en-US" sz="2400" dirty="0" err="1" smtClean="0"/>
              <a:t>th</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&lt;td&gt; Row1, Col1 &lt;/td&gt;</a:t>
            </a:r>
          </a:p>
          <a:p>
            <a:pPr>
              <a:buClr>
                <a:schemeClr val="bg1"/>
              </a:buClr>
              <a:buFont typeface="Wingdings" panose="05000000000000000000" pitchFamily="2" charset="2"/>
              <a:buNone/>
            </a:pPr>
            <a:r>
              <a:rPr lang="en-US" sz="2400" dirty="0" smtClean="0"/>
              <a:t>&lt;td&gt; Row1, Col2 &lt;/td&gt;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&lt;td&gt; Row2, Col1 &lt;/td&gt;</a:t>
            </a:r>
          </a:p>
          <a:p>
            <a:pPr>
              <a:buClr>
                <a:schemeClr val="bg1"/>
              </a:buClr>
              <a:buFont typeface="Wingdings" panose="05000000000000000000" pitchFamily="2" charset="2"/>
              <a:buNone/>
            </a:pPr>
            <a:r>
              <a:rPr lang="en-US" sz="2400" dirty="0" smtClean="0"/>
              <a:t>&lt;td&gt; Row2, Col2 &lt;/td&gt;</a:t>
            </a:r>
          </a:p>
          <a:p>
            <a:pPr>
              <a:buClr>
                <a:schemeClr val="bg1"/>
              </a:buClr>
              <a:buFont typeface="Wingdings" panose="05000000000000000000" pitchFamily="2" charset="2"/>
              <a:buNone/>
            </a:pPr>
            <a:r>
              <a:rPr lang="en-US" sz="2400" dirty="0" smtClean="0"/>
              <a:t>&lt;/</a:t>
            </a:r>
            <a:r>
              <a:rPr lang="en-US" sz="2400" dirty="0" err="1" smtClean="0"/>
              <a:t>tr</a:t>
            </a:r>
            <a:r>
              <a:rPr lang="en-US" sz="2400" dirty="0" smtClean="0"/>
              <a:t>&gt;</a:t>
            </a:r>
          </a:p>
          <a:p>
            <a:pPr>
              <a:buClr>
                <a:schemeClr val="bg1"/>
              </a:buClr>
              <a:buFont typeface="Wingdings" panose="05000000000000000000" pitchFamily="2" charset="2"/>
              <a:buNone/>
            </a:pPr>
            <a:r>
              <a:rPr lang="en-US" sz="2400" dirty="0" smtClean="0"/>
              <a:t>&lt;/table&gt;</a:t>
            </a:r>
            <a:endParaRPr lang="en-US" sz="2400" dirty="0"/>
          </a:p>
        </p:txBody>
      </p:sp>
    </p:spTree>
    <p:extLst>
      <p:ext uri="{BB962C8B-B14F-4D97-AF65-F5344CB8AC3E}">
        <p14:creationId xmlns:p14="http://schemas.microsoft.com/office/powerpoint/2010/main" val="1776917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8"/>
          <p:cNvGraphicFramePr>
            <a:graphicFrameLocks/>
          </p:cNvGraphicFramePr>
          <p:nvPr/>
        </p:nvGraphicFramePr>
        <p:xfrm>
          <a:off x="1182688" y="2438400"/>
          <a:ext cx="6778625" cy="2333626"/>
        </p:xfrm>
        <a:graphic>
          <a:graphicData uri="http://schemas.openxmlformats.org/drawingml/2006/table">
            <a:tbl>
              <a:tblPr/>
              <a:tblGrid>
                <a:gridCol w="3429000"/>
                <a:gridCol w="3349625"/>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4141611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0554" y="1299949"/>
            <a:ext cx="11780294" cy="49530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b="1" dirty="0" err="1" smtClean="0">
                <a:solidFill>
                  <a:srgbClr val="FF0000"/>
                </a:solidFill>
              </a:rPr>
              <a:t>BGColor</a:t>
            </a:r>
            <a:r>
              <a:rPr lang="en-US" sz="3600" b="1" dirty="0" smtClean="0"/>
              <a:t>:</a:t>
            </a:r>
            <a:r>
              <a:rPr lang="en-US" sz="3600" dirty="0" smtClean="0"/>
              <a:t> Some browsers support background colors in a table.</a:t>
            </a:r>
          </a:p>
          <a:p>
            <a:pPr>
              <a:buClr>
                <a:schemeClr val="bg1"/>
              </a:buClr>
              <a:buFont typeface="Wingdings" panose="05000000000000000000" pitchFamily="2" charset="2"/>
              <a:buChar char="§"/>
            </a:pPr>
            <a:r>
              <a:rPr lang="en-US" sz="3600" b="1" dirty="0" smtClean="0">
                <a:solidFill>
                  <a:srgbClr val="FF0000"/>
                </a:solidFill>
              </a:rPr>
              <a:t>Width</a:t>
            </a:r>
            <a:r>
              <a:rPr lang="en-US" sz="3600" b="1" dirty="0" smtClean="0"/>
              <a:t>:</a:t>
            </a:r>
            <a:r>
              <a:rPr lang="en-US" sz="3600" dirty="0" smtClean="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sz="3600" b="1" dirty="0" smtClean="0">
                <a:solidFill>
                  <a:srgbClr val="FF0000"/>
                </a:solidFill>
              </a:rPr>
              <a:t>Border</a:t>
            </a:r>
            <a:r>
              <a:rPr lang="en-US" sz="3600" b="1" dirty="0" smtClean="0"/>
              <a:t>:</a:t>
            </a:r>
            <a:r>
              <a:rPr lang="en-US" sz="3600" dirty="0" smtClean="0"/>
              <a:t> You can choose a </a:t>
            </a:r>
            <a:r>
              <a:rPr lang="en-US" sz="4000" dirty="0" smtClean="0"/>
              <a:t>numerical</a:t>
            </a:r>
            <a:r>
              <a:rPr lang="en-US" sz="3600" dirty="0" smtClean="0"/>
              <a:t> value for the border width, which specifies the border in pixels.</a:t>
            </a:r>
          </a:p>
          <a:p>
            <a:pPr>
              <a:buClr>
                <a:schemeClr val="bg1"/>
              </a:buClr>
              <a:buFont typeface="Wingdings" panose="05000000000000000000" pitchFamily="2" charset="2"/>
              <a:buChar char="§"/>
            </a:pPr>
            <a:r>
              <a:rPr lang="en-US" sz="3600" b="1" dirty="0" err="1" smtClean="0">
                <a:solidFill>
                  <a:srgbClr val="FF0000"/>
                </a:solidFill>
              </a:rPr>
              <a:t>CellSpacing</a:t>
            </a:r>
            <a:r>
              <a:rPr lang="en-US" sz="3600" b="1" dirty="0" smtClean="0"/>
              <a:t>:</a:t>
            </a:r>
            <a:r>
              <a:rPr lang="en-US" sz="3600" dirty="0" smtClean="0"/>
              <a:t> Cell Spacing represents the space between cells and is specified in pixels.</a:t>
            </a:r>
            <a:endParaRPr lang="en-US" sz="3600" dirty="0"/>
          </a:p>
        </p:txBody>
      </p:sp>
      <p:sp>
        <p:nvSpPr>
          <p:cNvPr id="4" name="TextBox 3"/>
          <p:cNvSpPr txBox="1"/>
          <p:nvPr/>
        </p:nvSpPr>
        <p:spPr>
          <a:xfrm>
            <a:off x="1433015" y="504967"/>
            <a:ext cx="9089409" cy="584775"/>
          </a:xfrm>
          <a:prstGeom prst="rect">
            <a:avLst/>
          </a:prstGeom>
          <a:noFill/>
        </p:spPr>
        <p:txBody>
          <a:bodyPr wrap="square" rtlCol="0">
            <a:spAutoFit/>
          </a:bodyPr>
          <a:lstStyle/>
          <a:p>
            <a:pPr algn="ctr"/>
            <a:r>
              <a:rPr lang="en-US" sz="3200" b="1" dirty="0" smtClean="0"/>
              <a:t>TABLE ATTRIBUTES</a:t>
            </a:r>
            <a:endParaRPr lang="en-US" sz="3200" b="1" dirty="0"/>
          </a:p>
        </p:txBody>
      </p:sp>
    </p:spTree>
    <p:extLst>
      <p:ext uri="{BB962C8B-B14F-4D97-AF65-F5344CB8AC3E}">
        <p14:creationId xmlns:p14="http://schemas.microsoft.com/office/powerpoint/2010/main" val="1987060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21057" y="1600200"/>
            <a:ext cx="8229600" cy="49530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endParaRPr lang="en-US" dirty="0"/>
          </a:p>
        </p:txBody>
      </p:sp>
      <p:sp>
        <p:nvSpPr>
          <p:cNvPr id="4" name="TextBox 3"/>
          <p:cNvSpPr txBox="1"/>
          <p:nvPr/>
        </p:nvSpPr>
        <p:spPr>
          <a:xfrm>
            <a:off x="1433015" y="504967"/>
            <a:ext cx="9089409" cy="584775"/>
          </a:xfrm>
          <a:prstGeom prst="rect">
            <a:avLst/>
          </a:prstGeom>
          <a:noFill/>
        </p:spPr>
        <p:txBody>
          <a:bodyPr wrap="square" rtlCol="0">
            <a:spAutoFit/>
          </a:bodyPr>
          <a:lstStyle/>
          <a:p>
            <a:pPr algn="ctr"/>
            <a:r>
              <a:rPr lang="en-US" sz="3200" b="1" dirty="0" smtClean="0"/>
              <a:t>TABLE ATTRIBUTES</a:t>
            </a:r>
            <a:endParaRPr lang="en-US" sz="3200" b="1" dirty="0"/>
          </a:p>
        </p:txBody>
      </p:sp>
      <p:sp>
        <p:nvSpPr>
          <p:cNvPr id="6" name="Rectangle 3"/>
          <p:cNvSpPr txBox="1">
            <a:spLocks noChangeArrowheads="1"/>
          </p:cNvSpPr>
          <p:nvPr/>
        </p:nvSpPr>
        <p:spPr>
          <a:xfrm>
            <a:off x="685799" y="1371600"/>
            <a:ext cx="11351526" cy="50292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b="1" dirty="0" err="1" smtClean="0">
                <a:solidFill>
                  <a:srgbClr val="FF0000"/>
                </a:solidFill>
              </a:rPr>
              <a:t>CellPadding</a:t>
            </a:r>
            <a:r>
              <a:rPr lang="en-US" sz="3600" b="1" dirty="0" smtClean="0"/>
              <a:t>:</a:t>
            </a:r>
            <a:r>
              <a:rPr lang="en-US" sz="3600" dirty="0" smtClean="0"/>
              <a:t> Cell Padding is the space between the cell border and the cell contents and is specified in pixels.</a:t>
            </a:r>
          </a:p>
          <a:p>
            <a:pPr>
              <a:buClr>
                <a:schemeClr val="bg1"/>
              </a:buClr>
              <a:buFont typeface="Wingdings" panose="05000000000000000000" pitchFamily="2" charset="2"/>
              <a:buChar char="§"/>
            </a:pPr>
            <a:endParaRPr lang="en-US" sz="3600" dirty="0" smtClean="0"/>
          </a:p>
          <a:p>
            <a:pPr>
              <a:buClr>
                <a:schemeClr val="bg1"/>
              </a:buClr>
              <a:buFont typeface="Wingdings" panose="05000000000000000000" pitchFamily="2" charset="2"/>
              <a:buChar char="§"/>
            </a:pPr>
            <a:r>
              <a:rPr lang="en-US" sz="3600" b="1" dirty="0" smtClean="0">
                <a:solidFill>
                  <a:srgbClr val="FF0000"/>
                </a:solidFill>
              </a:rPr>
              <a:t>Align</a:t>
            </a:r>
            <a:r>
              <a:rPr lang="en-US" sz="3600" b="1" dirty="0" smtClean="0"/>
              <a:t>:</a:t>
            </a:r>
            <a:r>
              <a:rPr lang="en-US" sz="3600" dirty="0" smtClean="0"/>
              <a:t> tables can have left, right, or center alignment.</a:t>
            </a:r>
          </a:p>
          <a:p>
            <a:pPr>
              <a:buClr>
                <a:schemeClr val="bg1"/>
              </a:buClr>
              <a:buFont typeface="Wingdings" panose="05000000000000000000" pitchFamily="2" charset="2"/>
              <a:buChar char="§"/>
            </a:pPr>
            <a:r>
              <a:rPr lang="en-US" sz="3600" dirty="0" smtClean="0"/>
              <a:t> </a:t>
            </a:r>
          </a:p>
          <a:p>
            <a:pPr>
              <a:buClr>
                <a:schemeClr val="bg1"/>
              </a:buClr>
              <a:buFont typeface="Wingdings" panose="05000000000000000000" pitchFamily="2" charset="2"/>
              <a:buChar char="§"/>
            </a:pPr>
            <a:r>
              <a:rPr lang="en-US" sz="3600" b="1" dirty="0" smtClean="0">
                <a:solidFill>
                  <a:srgbClr val="FF0000"/>
                </a:solidFill>
              </a:rPr>
              <a:t>Background</a:t>
            </a:r>
            <a:r>
              <a:rPr lang="en-US" sz="3600" b="1" dirty="0" smtClean="0"/>
              <a:t>:</a:t>
            </a:r>
            <a:r>
              <a:rPr lang="en-US" sz="3600" dirty="0" smtClean="0"/>
              <a:t> Background Image, will be titled in IE3.0 and above.</a:t>
            </a:r>
          </a:p>
          <a:p>
            <a:pPr>
              <a:buClr>
                <a:schemeClr val="bg1"/>
              </a:buClr>
              <a:buFont typeface="Wingdings" panose="05000000000000000000" pitchFamily="2" charset="2"/>
              <a:buChar char="§"/>
            </a:pPr>
            <a:r>
              <a:rPr lang="en-US" sz="3600" dirty="0" err="1" smtClean="0">
                <a:solidFill>
                  <a:srgbClr val="FF0000"/>
                </a:solidFill>
              </a:rPr>
              <a:t>BorderColor</a:t>
            </a:r>
            <a:r>
              <a:rPr lang="en-US" sz="3600" dirty="0" smtClean="0">
                <a:solidFill>
                  <a:srgbClr val="FF0000"/>
                </a:solidFill>
              </a:rPr>
              <a:t>, </a:t>
            </a:r>
            <a:r>
              <a:rPr lang="en-US" sz="3600" dirty="0" err="1" smtClean="0">
                <a:solidFill>
                  <a:srgbClr val="FF0000"/>
                </a:solidFill>
              </a:rPr>
              <a:t>BorderColorDark</a:t>
            </a:r>
            <a:r>
              <a:rPr lang="en-US" sz="3600" dirty="0" smtClean="0"/>
              <a:t>. </a:t>
            </a:r>
            <a:endParaRPr lang="en-US" sz="3600" dirty="0"/>
          </a:p>
        </p:txBody>
      </p:sp>
    </p:spTree>
    <p:extLst>
      <p:ext uri="{BB962C8B-B14F-4D97-AF65-F5344CB8AC3E}">
        <p14:creationId xmlns:p14="http://schemas.microsoft.com/office/powerpoint/2010/main" val="3872745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68990" y="920087"/>
            <a:ext cx="10672549" cy="482562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3600" dirty="0" smtClean="0"/>
              <a:t>A table caption allows you to specify a line of text that will appear centered above or bellow the table.</a:t>
            </a:r>
          </a:p>
          <a:p>
            <a:pPr>
              <a:buClr>
                <a:schemeClr val="bg1"/>
              </a:buClr>
              <a:buFont typeface="Wingdings" panose="05000000000000000000" pitchFamily="2" charset="2"/>
              <a:buNone/>
            </a:pPr>
            <a:r>
              <a:rPr lang="en-US" sz="3200" b="1" dirty="0" smtClean="0">
                <a:solidFill>
                  <a:srgbClr val="FF0000"/>
                </a:solidFill>
              </a:rPr>
              <a:t>&lt;TABLE BORDER=1 CELLPADDING=2&gt;</a:t>
            </a:r>
          </a:p>
          <a:p>
            <a:pPr>
              <a:buClr>
                <a:schemeClr val="bg1"/>
              </a:buClr>
              <a:buFont typeface="Wingdings" panose="05000000000000000000" pitchFamily="2" charset="2"/>
              <a:buNone/>
            </a:pPr>
            <a:r>
              <a:rPr lang="en-US" sz="3200" b="1" dirty="0" smtClean="0">
                <a:solidFill>
                  <a:srgbClr val="FF0000"/>
                </a:solidFill>
              </a:rPr>
              <a:t>&lt;CAPTION ALIGN=“BOTTOM”&gt; Label For My Table &lt;/CAPTION&gt;</a:t>
            </a:r>
          </a:p>
          <a:p>
            <a:pPr marL="0" indent="0">
              <a:buClr>
                <a:schemeClr val="bg1"/>
              </a:buClr>
              <a:buNone/>
            </a:pPr>
            <a:endParaRPr lang="en-US" sz="3600" dirty="0" smtClean="0"/>
          </a:p>
          <a:p>
            <a:pPr>
              <a:buClr>
                <a:schemeClr val="bg1"/>
              </a:buClr>
              <a:buFont typeface="Wingdings" panose="05000000000000000000" pitchFamily="2" charset="2"/>
              <a:buChar char="§"/>
            </a:pPr>
            <a:r>
              <a:rPr lang="en-US" sz="3600" dirty="0" smtClean="0"/>
              <a:t>The Caption element has one attribute ALIGN that can be either TOP (Above the table) or BOTTOM (below the table).</a:t>
            </a:r>
            <a:endParaRPr lang="en-US" sz="3600" dirty="0"/>
          </a:p>
        </p:txBody>
      </p:sp>
    </p:spTree>
    <p:extLst>
      <p:ext uri="{BB962C8B-B14F-4D97-AF65-F5344CB8AC3E}">
        <p14:creationId xmlns:p14="http://schemas.microsoft.com/office/powerpoint/2010/main" val="2299215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&lt;html&gt;</a:t>
            </a:r>
          </a:p>
          <a:p>
            <a:endParaRPr lang="en-US" dirty="0"/>
          </a:p>
          <a:p>
            <a:r>
              <a:rPr lang="en-US" dirty="0"/>
              <a:t>   &lt;head&gt;</a:t>
            </a:r>
          </a:p>
          <a:p>
            <a:r>
              <a:rPr lang="en-US" dirty="0"/>
              <a:t>      &lt;title&gt;HTML Table </a:t>
            </a:r>
            <a:r>
              <a:rPr lang="en-US" dirty="0" err="1"/>
              <a:t>Cellpadding</a:t>
            </a:r>
            <a:r>
              <a:rPr lang="en-US" dirty="0"/>
              <a:t>&lt;/title&gt;</a:t>
            </a:r>
          </a:p>
          <a:p>
            <a:r>
              <a:rPr lang="en-US" dirty="0"/>
              <a:t>   &lt;/head&gt;</a:t>
            </a:r>
          </a:p>
          <a:p>
            <a:r>
              <a:rPr lang="en-US" dirty="0"/>
              <a:t>	</a:t>
            </a:r>
          </a:p>
          <a:p>
            <a:r>
              <a:rPr lang="en-US" dirty="0"/>
              <a:t>   &lt;body&gt;</a:t>
            </a:r>
          </a:p>
          <a:p>
            <a:r>
              <a:rPr lang="en-US" dirty="0"/>
              <a:t>      &lt;table border = "1" </a:t>
            </a:r>
            <a:r>
              <a:rPr lang="en-US" dirty="0" err="1"/>
              <a:t>cellpadding</a:t>
            </a:r>
            <a:r>
              <a:rPr lang="en-US" dirty="0"/>
              <a:t> = "5" </a:t>
            </a:r>
            <a:r>
              <a:rPr lang="en-US" dirty="0" err="1"/>
              <a:t>cellspacing</a:t>
            </a:r>
            <a:r>
              <a:rPr lang="en-US" dirty="0"/>
              <a:t> = "5"&gt;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&gt;Salary&lt;/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&lt;td&gt;Ramesh Raman&lt;/td&gt;</a:t>
            </a:r>
          </a:p>
          <a:p>
            <a:r>
              <a:rPr lang="en-US" dirty="0"/>
              <a:t>            &lt;td&gt;5000&lt;/td&gt;</a:t>
            </a:r>
          </a:p>
          <a:p>
            <a:r>
              <a:rPr lang="en-US" dirty="0"/>
              <a:t>         &lt;/</a:t>
            </a:r>
            <a:r>
              <a:rPr lang="en-US" dirty="0" err="1"/>
              <a:t>tr</a:t>
            </a:r>
            <a:r>
              <a:rPr lang="en-US" dirty="0"/>
              <a:t>&gt;</a:t>
            </a:r>
          </a:p>
          <a:p>
            <a:r>
              <a:rPr lang="en-US" dirty="0"/>
              <a:t>         &lt;</a:t>
            </a:r>
            <a:r>
              <a:rPr lang="en-US" dirty="0" err="1"/>
              <a:t>tr</a:t>
            </a:r>
            <a:r>
              <a:rPr lang="en-US" dirty="0"/>
              <a:t>&gt;</a:t>
            </a:r>
          </a:p>
          <a:p>
            <a:r>
              <a:rPr lang="en-US" dirty="0"/>
              <a:t>            &lt;td&gt;</a:t>
            </a:r>
            <a:r>
              <a:rPr lang="en-US" dirty="0" err="1"/>
              <a:t>Shabbir</a:t>
            </a:r>
            <a:r>
              <a:rPr lang="en-US" dirty="0"/>
              <a:t> Hussein&lt;/td&gt;</a:t>
            </a:r>
          </a:p>
          <a:p>
            <a:r>
              <a:rPr lang="en-US" dirty="0"/>
              <a:t>            &lt;td&gt;7000&lt;/td&gt;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Tree>
    <p:extLst>
      <p:ext uri="{BB962C8B-B14F-4D97-AF65-F5344CB8AC3E}">
        <p14:creationId xmlns:p14="http://schemas.microsoft.com/office/powerpoint/2010/main" val="1574319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1790" y="136478"/>
            <a:ext cx="11279876" cy="5720687"/>
          </a:xfrm>
          <a:prstGeom prst="rect">
            <a:avLst/>
          </a:prstGeom>
          <a:solidFill>
            <a:schemeClr val="bg1"/>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dirty="0" smtClean="0">
                <a:cs typeface="Times New Roman" panose="02020603050405020304" pitchFamily="18" charset="0"/>
              </a:rPr>
              <a:t>Reference tag/anchor tag</a:t>
            </a:r>
          </a:p>
          <a:p>
            <a:pPr marL="0" indent="0">
              <a:lnSpc>
                <a:spcPct val="80000"/>
              </a:lnSpc>
              <a:buNone/>
            </a:pPr>
            <a:endParaRPr lang="en-US" dirty="0">
              <a:cs typeface="Times New Roman" panose="02020603050405020304" pitchFamily="18" charset="0"/>
            </a:endParaRPr>
          </a:p>
          <a:p>
            <a:pPr marL="0" indent="0">
              <a:lnSpc>
                <a:spcPct val="80000"/>
              </a:lnSpc>
              <a:buNone/>
            </a:pPr>
            <a:r>
              <a:rPr lang="en-US" dirty="0" smtClean="0">
                <a:cs typeface="Times New Roman" panose="02020603050405020304" pitchFamily="18" charset="0"/>
              </a:rPr>
              <a:t>The tags used to produce links are the </a:t>
            </a:r>
            <a:r>
              <a:rPr lang="en-US" dirty="0" smtClean="0">
                <a:solidFill>
                  <a:srgbClr val="990000"/>
                </a:solidFill>
                <a:cs typeface="Times New Roman" panose="02020603050405020304" pitchFamily="18" charset="0"/>
              </a:rPr>
              <a:t>&lt;A&gt; </a:t>
            </a:r>
            <a:r>
              <a:rPr lang="en-US" dirty="0" smtClean="0">
                <a:cs typeface="Times New Roman" panose="02020603050405020304" pitchFamily="18" charset="0"/>
              </a:rPr>
              <a:t>and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a:t>
            </a:r>
          </a:p>
          <a:p>
            <a:pPr marL="0" indent="0">
              <a:lnSpc>
                <a:spcPct val="80000"/>
              </a:lnSpc>
              <a:buNone/>
            </a:pPr>
            <a:r>
              <a:rPr lang="en-US" dirty="0" smtClean="0">
                <a:cs typeface="Times New Roman" panose="02020603050405020304" pitchFamily="18" charset="0"/>
              </a:rPr>
              <a:t>The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tells where the link should start and</a:t>
            </a:r>
          </a:p>
          <a:p>
            <a:pPr>
              <a:lnSpc>
                <a:spcPct val="80000"/>
              </a:lnSpc>
              <a:buFontTx/>
              <a:buNone/>
            </a:pPr>
            <a:r>
              <a:rPr lang="en-US" dirty="0" smtClean="0">
                <a:cs typeface="Times New Roman" panose="02020603050405020304" pitchFamily="18" charset="0"/>
              </a:rPr>
              <a:t>the </a:t>
            </a:r>
            <a:r>
              <a:rPr lang="en-US" dirty="0" smtClean="0">
                <a:solidFill>
                  <a:srgbClr val="990000"/>
                </a:solidFill>
                <a:cs typeface="Times New Roman" panose="02020603050405020304" pitchFamily="18" charset="0"/>
              </a:rPr>
              <a:t>&lt;/A&gt;</a:t>
            </a:r>
            <a:r>
              <a:rPr lang="en-US" dirty="0" smtClean="0">
                <a:cs typeface="Times New Roman" panose="02020603050405020304" pitchFamily="18" charset="0"/>
              </a:rPr>
              <a:t> indicates where the link ends. </a:t>
            </a:r>
          </a:p>
          <a:p>
            <a:pPr>
              <a:lnSpc>
                <a:spcPct val="80000"/>
              </a:lnSpc>
              <a:buFontTx/>
              <a:buNone/>
            </a:pPr>
            <a:r>
              <a:rPr lang="en-US" dirty="0" smtClean="0">
                <a:cs typeface="Times New Roman" panose="02020603050405020304" pitchFamily="18" charset="0"/>
              </a:rPr>
              <a:t>Everything between these two will work as a link.</a:t>
            </a:r>
            <a:br>
              <a:rPr lang="en-US" dirty="0" smtClean="0">
                <a:cs typeface="Times New Roman" panose="02020603050405020304" pitchFamily="18" charset="0"/>
              </a:rPr>
            </a:br>
            <a:endParaRPr lang="en-US" dirty="0" smtClean="0">
              <a:cs typeface="Times New Roman" panose="02020603050405020304" pitchFamily="18" charset="0"/>
            </a:endParaRPr>
          </a:p>
          <a:p>
            <a:pPr>
              <a:lnSpc>
                <a:spcPct val="80000"/>
              </a:lnSpc>
              <a:buFontTx/>
              <a:buNone/>
            </a:pPr>
            <a:r>
              <a:rPr lang="en-US" dirty="0" smtClean="0"/>
              <a:t>The example below shows how to make the word </a:t>
            </a:r>
            <a:r>
              <a:rPr lang="en-US" dirty="0" smtClean="0">
                <a:solidFill>
                  <a:srgbClr val="FF0000"/>
                </a:solidFill>
              </a:rPr>
              <a:t>Here </a:t>
            </a:r>
            <a:r>
              <a:rPr lang="en-US" dirty="0" smtClean="0"/>
              <a:t>work as a link to yahoo.</a:t>
            </a:r>
            <a:br>
              <a:rPr lang="en-US" dirty="0" smtClean="0"/>
            </a:br>
            <a:endParaRPr lang="en-US" dirty="0" smtClean="0"/>
          </a:p>
          <a:p>
            <a:pPr>
              <a:lnSpc>
                <a:spcPct val="80000"/>
              </a:lnSpc>
              <a:buFontTx/>
              <a:buNone/>
            </a:pPr>
            <a:r>
              <a:rPr lang="en-US" dirty="0" smtClean="0"/>
              <a:t>Click &lt;</a:t>
            </a:r>
            <a:r>
              <a:rPr lang="en-US" dirty="0" smtClean="0">
                <a:solidFill>
                  <a:srgbClr val="990000"/>
                </a:solidFill>
              </a:rPr>
              <a:t>A</a:t>
            </a:r>
            <a:r>
              <a:rPr lang="en-US" dirty="0" smtClean="0"/>
              <a:t> </a:t>
            </a:r>
            <a:r>
              <a:rPr lang="en-US" dirty="0" smtClean="0">
                <a:solidFill>
                  <a:srgbClr val="990000"/>
                </a:solidFill>
              </a:rPr>
              <a:t>HREF</a:t>
            </a:r>
            <a:r>
              <a:rPr lang="en-US" dirty="0" smtClean="0"/>
              <a:t>="</a:t>
            </a:r>
            <a:r>
              <a:rPr lang="en-US" dirty="0" smtClean="0">
                <a:solidFill>
                  <a:srgbClr val="0000CC"/>
                </a:solidFill>
              </a:rPr>
              <a:t>http://www.yahoo.com</a:t>
            </a:r>
            <a:r>
              <a:rPr lang="en-US" dirty="0" smtClean="0"/>
              <a:t>"&gt;</a:t>
            </a:r>
            <a:r>
              <a:rPr lang="en-US" dirty="0" smtClean="0">
                <a:solidFill>
                  <a:srgbClr val="FF0000"/>
                </a:solidFill>
              </a:rPr>
              <a:t>here</a:t>
            </a:r>
            <a:r>
              <a:rPr lang="en-US" dirty="0" smtClean="0"/>
              <a:t>&lt;/A&gt; </a:t>
            </a:r>
            <a:r>
              <a:rPr lang="en-US" sz="2400" dirty="0" smtClean="0"/>
              <a:t/>
            </a:r>
            <a:br>
              <a:rPr lang="en-US" sz="2400" dirty="0" smtClean="0"/>
            </a:br>
            <a:endParaRPr lang="en-US" sz="2400" dirty="0" smtClean="0"/>
          </a:p>
          <a:p>
            <a:pPr>
              <a:lnSpc>
                <a:spcPct val="80000"/>
              </a:lnSpc>
              <a:buFontTx/>
              <a:buNone/>
            </a:pP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1444539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324724"/>
            <a:ext cx="11518710" cy="4832092"/>
          </a:xfrm>
          <a:prstGeom prst="rect">
            <a:avLst/>
          </a:prstGeom>
        </p:spPr>
        <p:txBody>
          <a:bodyPr wrap="square">
            <a:spAutoFit/>
          </a:bodyPr>
          <a:lstStyle/>
          <a:p>
            <a:pPr algn="just">
              <a:buClr>
                <a:schemeClr val="bg1"/>
              </a:buClr>
            </a:pPr>
            <a:r>
              <a:rPr lang="en-US" sz="2800" dirty="0"/>
              <a:t>Internal Links : Links can also be created inside large documents to simplify navigation. </a:t>
            </a:r>
            <a:endParaRPr lang="en-US" sz="2800" dirty="0" smtClean="0"/>
          </a:p>
          <a:p>
            <a:pPr algn="just">
              <a:buClr>
                <a:schemeClr val="bg1"/>
              </a:buClr>
            </a:pPr>
            <a:r>
              <a:rPr lang="en-US" sz="2800" dirty="0" smtClean="0"/>
              <a:t>Select </a:t>
            </a:r>
            <a:r>
              <a:rPr lang="en-US" sz="2800" dirty="0"/>
              <a:t>some text at a place in the document that you would like to create a link to, then add an anchor to link to like this:</a:t>
            </a:r>
          </a:p>
          <a:p>
            <a:pPr marL="609600" indent="-609600" algn="just">
              <a:buClr>
                <a:schemeClr val="bg1"/>
              </a:buClr>
              <a:buFont typeface="Wingdings" panose="05000000000000000000" pitchFamily="2" charset="2"/>
              <a:buNone/>
            </a:pPr>
            <a:r>
              <a:rPr lang="en-US" sz="2800" dirty="0" smtClean="0">
                <a:solidFill>
                  <a:srgbClr val="FF0000"/>
                </a:solidFill>
              </a:rPr>
              <a:t>&lt;</a:t>
            </a:r>
            <a:r>
              <a:rPr lang="en-US" sz="2800" dirty="0">
                <a:solidFill>
                  <a:srgbClr val="FF0000"/>
                </a:solidFill>
              </a:rPr>
              <a:t>A NAME=“</a:t>
            </a:r>
            <a:r>
              <a:rPr lang="en-US" sz="2800" dirty="0" err="1">
                <a:solidFill>
                  <a:srgbClr val="FF0000"/>
                </a:solidFill>
              </a:rPr>
              <a:t>bookmark_name</a:t>
            </a:r>
            <a:r>
              <a:rPr lang="en-US" sz="2800" dirty="0">
                <a:solidFill>
                  <a:srgbClr val="FF0000"/>
                </a:solidFill>
              </a:rPr>
              <a:t>”&gt;&lt;/A&gt;</a:t>
            </a:r>
          </a:p>
          <a:p>
            <a:pPr marL="609600" indent="-609600" algn="just">
              <a:buClr>
                <a:schemeClr val="bg1"/>
              </a:buClr>
              <a:buFont typeface="Wingdings" panose="05000000000000000000" pitchFamily="2" charset="2"/>
              <a:buNone/>
            </a:pPr>
            <a:r>
              <a:rPr lang="en-US" sz="2800" dirty="0" smtClean="0"/>
              <a:t>The </a:t>
            </a:r>
            <a:r>
              <a:rPr lang="en-US" sz="2800" dirty="0"/>
              <a:t>Name attribute of an anchor element specifies a location in the document that </a:t>
            </a:r>
            <a:r>
              <a:rPr lang="en-US" sz="2800" dirty="0" smtClean="0"/>
              <a:t>we link </a:t>
            </a:r>
            <a:r>
              <a:rPr lang="en-US" sz="2800" dirty="0"/>
              <a:t>to shortly. All NAME attributes in a document must be unique.</a:t>
            </a:r>
          </a:p>
          <a:p>
            <a:pPr marL="609600" indent="-609600" algn="just">
              <a:buClr>
                <a:schemeClr val="bg1"/>
              </a:buClr>
              <a:buFont typeface="Wingdings" panose="05000000000000000000" pitchFamily="2" charset="2"/>
              <a:buAutoNum type="arabicPeriod" startAt="2"/>
            </a:pPr>
            <a:r>
              <a:rPr lang="en-US" sz="2800" dirty="0"/>
              <a:t>Next select the text that you would like to create as a link to the location created above.</a:t>
            </a:r>
          </a:p>
          <a:p>
            <a:pPr marL="609600" indent="-609600" algn="just">
              <a:buClr>
                <a:schemeClr val="bg1"/>
              </a:buClr>
              <a:buFont typeface="Wingdings" panose="05000000000000000000" pitchFamily="2" charset="2"/>
              <a:buNone/>
            </a:pPr>
            <a:r>
              <a:rPr lang="en-US" sz="2800" dirty="0"/>
              <a:t>	</a:t>
            </a:r>
            <a:r>
              <a:rPr lang="en-US" sz="2800" dirty="0">
                <a:solidFill>
                  <a:srgbClr val="FF0000"/>
                </a:solidFill>
              </a:rPr>
              <a:t>&lt;A HREF=“</a:t>
            </a:r>
            <a:r>
              <a:rPr lang="en-US" sz="2800" dirty="0"/>
              <a:t>#</a:t>
            </a:r>
            <a:r>
              <a:rPr lang="en-US" sz="2800" dirty="0" err="1">
                <a:solidFill>
                  <a:srgbClr val="FF0000"/>
                </a:solidFill>
              </a:rPr>
              <a:t>bookmark_name</a:t>
            </a:r>
            <a:r>
              <a:rPr lang="en-US" sz="2800" dirty="0">
                <a:solidFill>
                  <a:srgbClr val="FF0000"/>
                </a:solidFill>
              </a:rPr>
              <a:t>”&gt;Go To  Book Mark&lt;/A&gt;</a:t>
            </a:r>
          </a:p>
        </p:txBody>
      </p:sp>
    </p:spTree>
    <p:extLst>
      <p:ext uri="{BB962C8B-B14F-4D97-AF65-F5344CB8AC3E}">
        <p14:creationId xmlns:p14="http://schemas.microsoft.com/office/powerpoint/2010/main" val="36102575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504968"/>
            <a:ext cx="11163869" cy="1200329"/>
          </a:xfrm>
          <a:prstGeom prst="rect">
            <a:avLst/>
          </a:prstGeom>
        </p:spPr>
        <p:txBody>
          <a:bodyPr wrap="square">
            <a:spAutoFit/>
          </a:bodyPr>
          <a:lstStyle/>
          <a:p>
            <a:r>
              <a:rPr lang="en-US" sz="2400" b="1" dirty="0">
                <a:solidFill>
                  <a:srgbClr val="000000"/>
                </a:solidFill>
                <a:latin typeface="Verdana" panose="020B0604030504040204" pitchFamily="34" charset="0"/>
              </a:rPr>
              <a:t>HTML comments </a:t>
            </a:r>
            <a:r>
              <a:rPr lang="en-US" sz="2400" dirty="0">
                <a:solidFill>
                  <a:srgbClr val="000000"/>
                </a:solidFill>
                <a:latin typeface="Verdana" panose="020B0604030504040204" pitchFamily="34" charset="0"/>
              </a:rPr>
              <a:t>are placed in between </a:t>
            </a:r>
            <a:r>
              <a:rPr lang="en-US" sz="2400" b="1" dirty="0">
                <a:solidFill>
                  <a:srgbClr val="000000"/>
                </a:solidFill>
                <a:latin typeface="Verdana" panose="020B0604030504040204" pitchFamily="34" charset="0"/>
              </a:rPr>
              <a:t>&lt;!-- ... --&gt;</a:t>
            </a:r>
            <a:r>
              <a:rPr lang="en-US" sz="2400" dirty="0">
                <a:solidFill>
                  <a:srgbClr val="000000"/>
                </a:solidFill>
                <a:latin typeface="Verdana" panose="020B0604030504040204" pitchFamily="34" charset="0"/>
              </a:rPr>
              <a:t> tags. So, any content placed with-in &lt;!-- ... --&gt; tags will be treated as comment and will be completely ignored by the browser.</a:t>
            </a:r>
            <a:endParaRPr lang="en-US" sz="2400" dirty="0"/>
          </a:p>
        </p:txBody>
      </p:sp>
      <p:sp>
        <p:nvSpPr>
          <p:cNvPr id="3" name="Rectangle 2"/>
          <p:cNvSpPr/>
          <p:nvPr/>
        </p:nvSpPr>
        <p:spPr>
          <a:xfrm>
            <a:off x="482221" y="1705297"/>
            <a:ext cx="6096000" cy="4154984"/>
          </a:xfrm>
          <a:prstGeom prst="rect">
            <a:avLst/>
          </a:prstGeom>
        </p:spPr>
        <p:txBody>
          <a:bodyPr>
            <a:spAutoFit/>
          </a:bodyPr>
          <a:lstStyle/>
          <a:p>
            <a:r>
              <a:rPr lang="en-US" sz="2400" dirty="0"/>
              <a:t>&lt;html&gt;</a:t>
            </a:r>
          </a:p>
          <a:p>
            <a:endParaRPr lang="en-US" sz="2400" dirty="0"/>
          </a:p>
          <a:p>
            <a:r>
              <a:rPr lang="en-US" sz="2400" dirty="0"/>
              <a:t>   &lt;head&gt;  </a:t>
            </a:r>
            <a:r>
              <a:rPr lang="en-US" sz="2400" dirty="0">
                <a:solidFill>
                  <a:srgbClr val="FF0000"/>
                </a:solidFill>
              </a:rPr>
              <a:t>&lt;!-- Document Header Starts --&gt;</a:t>
            </a:r>
          </a:p>
          <a:p>
            <a:r>
              <a:rPr lang="en-US" sz="2400" dirty="0"/>
              <a:t>      &lt;title&gt;This is document title&lt;/title&gt;</a:t>
            </a:r>
          </a:p>
          <a:p>
            <a:r>
              <a:rPr lang="en-US" sz="2400" dirty="0"/>
              <a:t>   &lt;/head&gt; </a:t>
            </a:r>
            <a:r>
              <a:rPr lang="en-US" sz="2400" dirty="0">
                <a:solidFill>
                  <a:srgbClr val="FF0000"/>
                </a:solidFill>
              </a:rPr>
              <a:t>&lt;!-- Document Header Ends --&gt;</a:t>
            </a:r>
          </a:p>
          <a:p>
            <a:r>
              <a:rPr lang="en-US" sz="2400" dirty="0"/>
              <a:t>	</a:t>
            </a:r>
          </a:p>
          <a:p>
            <a:r>
              <a:rPr lang="en-US" sz="2400" dirty="0"/>
              <a:t>   &lt;body&gt;</a:t>
            </a:r>
          </a:p>
          <a:p>
            <a:r>
              <a:rPr lang="en-US" sz="2400" dirty="0"/>
              <a:t>      &lt;p&gt;Document content goes here.....&lt;/p&gt;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1740382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444016"/>
            <a:ext cx="10845421" cy="5693866"/>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HTML Tags</a:t>
            </a:r>
          </a:p>
          <a:p>
            <a:pPr algn="just"/>
            <a:endParaRPr lang="en-US" sz="2800" dirty="0">
              <a:solidFill>
                <a:srgbClr val="121214"/>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HTML is a markup language and makes use of various tags to format the content.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These tags are enclosed within angle braces </a:t>
            </a:r>
            <a:r>
              <a:rPr lang="en-US" sz="2800" b="1" i="0" dirty="0" smtClean="0">
                <a:solidFill>
                  <a:srgbClr val="000000"/>
                </a:solidFill>
                <a:effectLst/>
                <a:latin typeface="Verdana" panose="020B0604030504040204" pitchFamily="34" charset="0"/>
              </a:rPr>
              <a:t>&lt;Tag Name&gt;</a:t>
            </a:r>
            <a:r>
              <a:rPr lang="en-US" sz="2800" b="0" i="0" dirty="0" smtClean="0">
                <a:solidFill>
                  <a:srgbClr val="000000"/>
                </a:solidFill>
                <a:effectLst/>
                <a:latin typeface="Verdana" panose="020B0604030504040204" pitchFamily="34" charset="0"/>
              </a:rPr>
              <a:t>.</a:t>
            </a:r>
          </a:p>
          <a:p>
            <a:pPr algn="just"/>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Tags have their corresponding closing tags.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For example, </a:t>
            </a:r>
            <a:r>
              <a:rPr lang="en-US" sz="2800" b="1" i="0" dirty="0" smtClean="0">
                <a:solidFill>
                  <a:srgbClr val="000000"/>
                </a:solidFill>
                <a:effectLst/>
                <a:latin typeface="Verdana" panose="020B0604030504040204" pitchFamily="34" charset="0"/>
              </a:rPr>
              <a:t>&lt;html&gt;</a:t>
            </a:r>
            <a:r>
              <a:rPr lang="en-US" sz="2800" b="0" i="0" dirty="0" smtClean="0">
                <a:solidFill>
                  <a:srgbClr val="000000"/>
                </a:solidFill>
                <a:effectLst/>
                <a:latin typeface="Verdana" panose="020B0604030504040204" pitchFamily="34" charset="0"/>
              </a:rPr>
              <a:t> has its closing tag </a:t>
            </a:r>
            <a:r>
              <a:rPr lang="en-US" sz="2800" b="1" i="0" dirty="0" smtClean="0">
                <a:solidFill>
                  <a:srgbClr val="000000"/>
                </a:solidFill>
                <a:effectLst/>
                <a:latin typeface="Verdana" panose="020B0604030504040204" pitchFamily="34" charset="0"/>
              </a:rPr>
              <a:t>&lt;/html&gt;</a:t>
            </a:r>
            <a:r>
              <a:rPr lang="en-US" sz="2800" b="0" i="0" dirty="0" smtClean="0">
                <a:solidFill>
                  <a:srgbClr val="000000"/>
                </a:solidFill>
                <a:effectLst/>
                <a:latin typeface="Verdana" panose="020B0604030504040204" pitchFamily="34" charset="0"/>
              </a:rPr>
              <a:t> and </a:t>
            </a:r>
            <a:r>
              <a:rPr lang="en-US" sz="2800" b="1" i="0" dirty="0" smtClean="0">
                <a:solidFill>
                  <a:srgbClr val="000000"/>
                </a:solidFill>
                <a:effectLst/>
                <a:latin typeface="Verdana" panose="020B0604030504040204" pitchFamily="34" charset="0"/>
              </a:rPr>
              <a:t>&lt;body&gt;</a:t>
            </a:r>
            <a:r>
              <a:rPr lang="en-US" sz="2800" b="0" i="0" dirty="0" smtClean="0">
                <a:solidFill>
                  <a:srgbClr val="000000"/>
                </a:solidFill>
                <a:effectLst/>
                <a:latin typeface="Verdana" panose="020B0604030504040204" pitchFamily="34" charset="0"/>
              </a:rPr>
              <a:t> tag has its closing tag </a:t>
            </a:r>
            <a:r>
              <a:rPr lang="en-US" sz="2800" b="1" i="0" dirty="0" smtClean="0">
                <a:solidFill>
                  <a:srgbClr val="000000"/>
                </a:solidFill>
                <a:effectLst/>
                <a:latin typeface="Verdana" panose="020B0604030504040204" pitchFamily="34" charset="0"/>
              </a:rPr>
              <a:t>&lt;/body&gt;</a:t>
            </a:r>
            <a:r>
              <a:rPr lang="en-US" sz="2800" b="0" i="0" dirty="0" smtClean="0">
                <a:solidFill>
                  <a:srgbClr val="000000"/>
                </a:solidFill>
                <a:effectLst/>
                <a:latin typeface="Verdana" panose="020B0604030504040204" pitchFamily="34" charset="0"/>
              </a:rPr>
              <a:t> tag etc.</a:t>
            </a:r>
          </a:p>
        </p:txBody>
      </p:sp>
    </p:spTree>
    <p:extLst>
      <p:ext uri="{BB962C8B-B14F-4D97-AF65-F5344CB8AC3E}">
        <p14:creationId xmlns:p14="http://schemas.microsoft.com/office/powerpoint/2010/main" val="1474240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300251"/>
            <a:ext cx="11764370" cy="1231106"/>
          </a:xfrm>
          <a:prstGeom prst="rect">
            <a:avLst/>
          </a:prstGeom>
        </p:spPr>
        <p:txBody>
          <a:bodyPr wrap="square">
            <a:spAutoFit/>
          </a:bodyPr>
          <a:lstStyle/>
          <a:p>
            <a:r>
              <a:rPr lang="en-US" sz="2800" b="1" dirty="0">
                <a:solidFill>
                  <a:srgbClr val="121214"/>
                </a:solidFill>
                <a:latin typeface="Verdana" panose="020B0604030504040204" pitchFamily="34" charset="0"/>
              </a:rPr>
              <a:t>Insert </a:t>
            </a:r>
            <a:r>
              <a:rPr lang="en-US" sz="2800" b="1" dirty="0" smtClean="0">
                <a:solidFill>
                  <a:srgbClr val="121214"/>
                </a:solidFill>
                <a:latin typeface="Verdana" panose="020B0604030504040204" pitchFamily="34" charset="0"/>
              </a:rPr>
              <a:t>Image</a:t>
            </a:r>
          </a:p>
          <a:p>
            <a:endParaRPr lang="en-US" sz="2800" b="1"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You can insert any image in your web page by using </a:t>
            </a: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img</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tag.</a:t>
            </a:r>
            <a:endParaRPr lang="en-US" b="0" i="0" dirty="0">
              <a:solidFill>
                <a:srgbClr val="000000"/>
              </a:solidFill>
              <a:effectLst/>
              <a:latin typeface="Verdana" panose="020B0604030504040204" pitchFamily="34" charset="0"/>
            </a:endParaRPr>
          </a:p>
        </p:txBody>
      </p:sp>
      <p:sp>
        <p:nvSpPr>
          <p:cNvPr id="3" name="Rectangle 2"/>
          <p:cNvSpPr/>
          <p:nvPr/>
        </p:nvSpPr>
        <p:spPr>
          <a:xfrm>
            <a:off x="441277" y="1816374"/>
            <a:ext cx="6096000" cy="4524315"/>
          </a:xfrm>
          <a:prstGeom prst="rect">
            <a:avLst/>
          </a:prstGeom>
        </p:spPr>
        <p:txBody>
          <a:bodyPr>
            <a:spAutoFit/>
          </a:bodyPr>
          <a:lstStyle/>
          <a:p>
            <a:r>
              <a:rPr lang="en-US" sz="2400" dirty="0"/>
              <a:t>&lt;html&gt;</a:t>
            </a:r>
          </a:p>
          <a:p>
            <a:endParaRPr lang="en-US" sz="2400" dirty="0"/>
          </a:p>
          <a:p>
            <a:r>
              <a:rPr lang="en-US" sz="2400" dirty="0"/>
              <a:t>   &lt;head&gt;</a:t>
            </a:r>
          </a:p>
          <a:p>
            <a:r>
              <a:rPr lang="en-US" sz="2400" dirty="0"/>
              <a:t>      &lt;title&gt;Using Image in Webpage&lt;/title&gt;</a:t>
            </a:r>
          </a:p>
          <a:p>
            <a:r>
              <a:rPr lang="en-US" sz="2400" dirty="0"/>
              <a:t>   &lt;/head&gt;</a:t>
            </a:r>
          </a:p>
          <a:p>
            <a:r>
              <a:rPr lang="en-US" sz="2400" dirty="0"/>
              <a:t>	</a:t>
            </a:r>
          </a:p>
          <a:p>
            <a:r>
              <a:rPr lang="en-US" sz="2400" dirty="0"/>
              <a:t>   &lt;body&gt;</a:t>
            </a:r>
          </a:p>
          <a:p>
            <a:r>
              <a:rPr lang="en-US" sz="2400" dirty="0"/>
              <a:t>      &lt;p&gt;Simple Image Insert&lt;/p&gt;</a:t>
            </a:r>
          </a:p>
          <a:p>
            <a:r>
              <a:rPr lang="en-US" sz="2400" dirty="0"/>
              <a:t>      &lt;</a:t>
            </a:r>
            <a:r>
              <a:rPr lang="en-US" sz="2400" dirty="0" err="1">
                <a:solidFill>
                  <a:srgbClr val="FF0000"/>
                </a:solidFill>
              </a:rPr>
              <a:t>img</a:t>
            </a:r>
            <a:r>
              <a:rPr lang="en-US" sz="2400" dirty="0">
                <a:solidFill>
                  <a:srgbClr val="FF0000"/>
                </a:solidFill>
              </a:rPr>
              <a:t> </a:t>
            </a:r>
            <a:r>
              <a:rPr lang="en-US" sz="2400" dirty="0" err="1">
                <a:solidFill>
                  <a:srgbClr val="FF0000"/>
                </a:solidFill>
              </a:rPr>
              <a:t>src</a:t>
            </a:r>
            <a:r>
              <a:rPr lang="en-US" sz="2400" dirty="0">
                <a:solidFill>
                  <a:srgbClr val="FF0000"/>
                </a:solidFill>
              </a:rPr>
              <a:t> = "/html/images/test.png" </a:t>
            </a:r>
            <a:r>
              <a:rPr lang="en-US" sz="2400" dirty="0" smtClean="0">
                <a:solidFill>
                  <a:srgbClr val="FF0000"/>
                </a:solidFill>
              </a:rPr>
              <a:t> </a:t>
            </a:r>
            <a:r>
              <a:rPr lang="en-US" sz="2400" dirty="0"/>
              <a:t>/&gt;</a:t>
            </a:r>
          </a:p>
          <a:p>
            <a:r>
              <a:rPr lang="en-US" sz="2400" dirty="0"/>
              <a:t>   &lt;/body&gt;</a:t>
            </a:r>
          </a:p>
          <a:p>
            <a:r>
              <a:rPr lang="en-US" sz="2400" dirty="0"/>
              <a:t>	</a:t>
            </a:r>
          </a:p>
          <a:p>
            <a:r>
              <a:rPr lang="en-US" sz="2400" dirty="0"/>
              <a:t>&lt;/html&gt;</a:t>
            </a:r>
          </a:p>
        </p:txBody>
      </p:sp>
      <p:sp>
        <p:nvSpPr>
          <p:cNvPr id="4" name="Rectangle 3"/>
          <p:cNvSpPr/>
          <p:nvPr/>
        </p:nvSpPr>
        <p:spPr>
          <a:xfrm>
            <a:off x="6883021" y="2080230"/>
            <a:ext cx="4908645" cy="3046988"/>
          </a:xfrm>
          <a:prstGeom prst="rect">
            <a:avLst/>
          </a:prstGeom>
        </p:spPr>
        <p:txBody>
          <a:bodyPr wrap="square">
            <a:spAutoFit/>
          </a:bodyPr>
          <a:lstStyle/>
          <a:p>
            <a:r>
              <a:rPr lang="en-US" sz="3200" b="1" dirty="0"/>
              <a:t>Set Image </a:t>
            </a:r>
            <a:r>
              <a:rPr lang="en-US" sz="3200" b="1" dirty="0" smtClean="0"/>
              <a:t>Width/Height</a:t>
            </a:r>
          </a:p>
          <a:p>
            <a:endParaRPr lang="en-US" sz="3200" dirty="0"/>
          </a:p>
          <a:p>
            <a:r>
              <a:rPr lang="en-US" sz="3200" dirty="0"/>
              <a:t>You can set image width and height based on your requirement using width and height attributes.</a:t>
            </a:r>
          </a:p>
        </p:txBody>
      </p:sp>
    </p:spTree>
    <p:extLst>
      <p:ext uri="{BB962C8B-B14F-4D97-AF65-F5344CB8AC3E}">
        <p14:creationId xmlns:p14="http://schemas.microsoft.com/office/powerpoint/2010/main" val="215283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300251"/>
            <a:ext cx="5172501" cy="6124754"/>
          </a:xfrm>
          <a:prstGeom prst="rect">
            <a:avLst/>
          </a:prstGeom>
        </p:spPr>
        <p:txBody>
          <a:bodyPr wrap="square">
            <a:spAutoFit/>
          </a:bodyPr>
          <a:lstStyle/>
          <a:p>
            <a:r>
              <a:rPr lang="en-US" sz="2800" b="1" dirty="0"/>
              <a:t>Set Image </a:t>
            </a:r>
            <a:r>
              <a:rPr lang="en-US" sz="2800" b="1" dirty="0" smtClean="0"/>
              <a:t>Border</a:t>
            </a:r>
          </a:p>
          <a:p>
            <a:endParaRPr lang="en-US" sz="2800" b="1" dirty="0"/>
          </a:p>
          <a:p>
            <a:r>
              <a:rPr lang="en-US" sz="2800" dirty="0"/>
              <a:t>By default, image will have a border around it, you can specify border thickness in terms of pixels using border attribute</a:t>
            </a:r>
            <a:r>
              <a:rPr lang="en-US" sz="2800" dirty="0" smtClean="0"/>
              <a:t>.</a:t>
            </a:r>
          </a:p>
          <a:p>
            <a:endParaRPr lang="en-US" sz="2800" dirty="0"/>
          </a:p>
          <a:p>
            <a:r>
              <a:rPr lang="en-US" sz="2800" b="1" dirty="0"/>
              <a:t>Set Image </a:t>
            </a:r>
            <a:r>
              <a:rPr lang="en-US" sz="2800" b="1" dirty="0" smtClean="0"/>
              <a:t>Alignment</a:t>
            </a:r>
          </a:p>
          <a:p>
            <a:endParaRPr lang="en-US" sz="2800" b="1" dirty="0"/>
          </a:p>
          <a:p>
            <a:r>
              <a:rPr lang="en-US" sz="2800" dirty="0"/>
              <a:t>By default, image will align at the left side of the page, but you can use </a:t>
            </a:r>
            <a:r>
              <a:rPr lang="en-US" sz="2800" b="1" dirty="0" smtClean="0"/>
              <a:t>align </a:t>
            </a:r>
            <a:r>
              <a:rPr lang="en-US" sz="2800" dirty="0" smtClean="0"/>
              <a:t>attribute </a:t>
            </a:r>
            <a:r>
              <a:rPr lang="en-US" sz="2800" dirty="0"/>
              <a:t>to set it in the center or right.</a:t>
            </a:r>
          </a:p>
          <a:p>
            <a:endParaRPr lang="en-US" sz="2800" dirty="0"/>
          </a:p>
        </p:txBody>
      </p:sp>
      <p:sp>
        <p:nvSpPr>
          <p:cNvPr id="3" name="Rectangle 2"/>
          <p:cNvSpPr/>
          <p:nvPr/>
        </p:nvSpPr>
        <p:spPr>
          <a:xfrm>
            <a:off x="5581934" y="300251"/>
            <a:ext cx="6096000" cy="6124754"/>
          </a:xfrm>
          <a:prstGeom prst="rect">
            <a:avLst/>
          </a:prstGeom>
        </p:spPr>
        <p:txBody>
          <a:bodyPr>
            <a:spAutoFit/>
          </a:bodyPr>
          <a:lstStyle/>
          <a:p>
            <a:r>
              <a:rPr lang="en-US" sz="2800" dirty="0"/>
              <a:t>&lt;html&gt;</a:t>
            </a:r>
          </a:p>
          <a:p>
            <a:endParaRPr lang="en-US" sz="2800" dirty="0"/>
          </a:p>
          <a:p>
            <a:r>
              <a:rPr lang="en-US" sz="2800" dirty="0"/>
              <a:t>   &lt;head&gt;</a:t>
            </a:r>
          </a:p>
          <a:p>
            <a:r>
              <a:rPr lang="en-US" sz="2800" dirty="0"/>
              <a:t>      &lt;title&gt;Set Image Alignment&lt;/title&gt;</a:t>
            </a:r>
          </a:p>
          <a:p>
            <a:r>
              <a:rPr lang="en-US" sz="2800" dirty="0"/>
              <a:t>   &lt;/head&gt;</a:t>
            </a:r>
          </a:p>
          <a:p>
            <a:r>
              <a:rPr lang="en-US" sz="2800" dirty="0"/>
              <a:t>	</a:t>
            </a:r>
          </a:p>
          <a:p>
            <a:r>
              <a:rPr lang="en-US" sz="2800" dirty="0"/>
              <a:t>   &lt;body&gt;</a:t>
            </a:r>
          </a:p>
          <a:p>
            <a:r>
              <a:rPr lang="en-US" sz="2800" dirty="0"/>
              <a:t>      &lt;p&gt;Setting image Alignment&lt;/p&gt;</a:t>
            </a:r>
          </a:p>
          <a:p>
            <a:r>
              <a:rPr lang="en-US" sz="2800" dirty="0"/>
              <a:t>      &lt;</a:t>
            </a:r>
            <a:r>
              <a:rPr lang="en-US" sz="2800" dirty="0" err="1"/>
              <a:t>img</a:t>
            </a:r>
            <a:r>
              <a:rPr lang="en-US" sz="2800" dirty="0"/>
              <a:t> </a:t>
            </a:r>
            <a:r>
              <a:rPr lang="en-US" sz="2800" dirty="0" err="1"/>
              <a:t>src</a:t>
            </a:r>
            <a:r>
              <a:rPr lang="en-US" sz="2800" dirty="0"/>
              <a:t> = "/html/images/test.png" alt = "Test Image" border = "3" align = "right"/&gt;</a:t>
            </a:r>
          </a:p>
          <a:p>
            <a:r>
              <a:rPr lang="en-US" sz="2800" dirty="0"/>
              <a:t>   &lt;/body&gt;</a:t>
            </a:r>
          </a:p>
          <a:p>
            <a:r>
              <a:rPr lang="en-US" sz="2800" dirty="0"/>
              <a:t>	</a:t>
            </a:r>
          </a:p>
          <a:p>
            <a:r>
              <a:rPr lang="en-US" sz="2800" dirty="0"/>
              <a:t>&lt;/html&gt;</a:t>
            </a:r>
          </a:p>
        </p:txBody>
      </p:sp>
    </p:spTree>
    <p:extLst>
      <p:ext uri="{BB962C8B-B14F-4D97-AF65-F5344CB8AC3E}">
        <p14:creationId xmlns:p14="http://schemas.microsoft.com/office/powerpoint/2010/main" val="1967149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069" y="163773"/>
            <a:ext cx="11518710" cy="1200329"/>
          </a:xfrm>
          <a:prstGeom prst="rect">
            <a:avLst/>
          </a:prstGeom>
        </p:spPr>
        <p:txBody>
          <a:bodyPr wrap="square">
            <a:spAutoFit/>
          </a:bodyPr>
          <a:lstStyle/>
          <a:p>
            <a:r>
              <a:rPr lang="en-US" b="1" dirty="0" err="1">
                <a:solidFill>
                  <a:srgbClr val="121214"/>
                </a:solidFill>
                <a:latin typeface="Verdana" panose="020B0604030504040204" pitchFamily="34" charset="0"/>
              </a:rPr>
              <a:t>Colspan</a:t>
            </a:r>
            <a:r>
              <a:rPr lang="en-US" b="1" dirty="0">
                <a:solidFill>
                  <a:srgbClr val="121214"/>
                </a:solidFill>
                <a:latin typeface="Verdana" panose="020B0604030504040204" pitchFamily="34" charset="0"/>
              </a:rPr>
              <a:t> and </a:t>
            </a:r>
            <a:r>
              <a:rPr lang="en-US" b="1" dirty="0" err="1">
                <a:solidFill>
                  <a:srgbClr val="121214"/>
                </a:solidFill>
                <a:latin typeface="Verdana" panose="020B0604030504040204" pitchFamily="34" charset="0"/>
              </a:rPr>
              <a:t>Rowspan</a:t>
            </a:r>
            <a:r>
              <a:rPr lang="en-US" b="1" dirty="0">
                <a:solidFill>
                  <a:srgbClr val="121214"/>
                </a:solidFill>
                <a:latin typeface="Verdana" panose="020B0604030504040204" pitchFamily="34" charset="0"/>
              </a:rPr>
              <a:t> </a:t>
            </a:r>
            <a:r>
              <a:rPr lang="en-US" b="1" dirty="0" smtClean="0">
                <a:solidFill>
                  <a:srgbClr val="121214"/>
                </a:solidFill>
                <a:latin typeface="Verdana" panose="020B0604030504040204" pitchFamily="34" charset="0"/>
              </a:rPr>
              <a:t>Attributes</a:t>
            </a:r>
          </a:p>
          <a:p>
            <a:endParaRPr lang="en-US" dirty="0">
              <a:solidFill>
                <a:srgbClr val="121214"/>
              </a:solidFill>
              <a:latin typeface="Verdana" panose="020B0604030504040204" pitchFamily="34" charset="0"/>
            </a:endParaRPr>
          </a:p>
          <a:p>
            <a:pPr algn="just"/>
            <a:r>
              <a:rPr lang="en-US" dirty="0" smtClean="0">
                <a:solidFill>
                  <a:srgbClr val="000000"/>
                </a:solidFill>
                <a:latin typeface="Verdana" panose="020B0604030504040204" pitchFamily="34" charset="0"/>
              </a:rPr>
              <a:t>We </a:t>
            </a:r>
            <a:r>
              <a:rPr lang="en-US" dirty="0">
                <a:solidFill>
                  <a:srgbClr val="000000"/>
                </a:solidFill>
                <a:latin typeface="Verdana" panose="020B0604030504040204" pitchFamily="34" charset="0"/>
              </a:rPr>
              <a:t>will use </a:t>
            </a:r>
            <a:r>
              <a:rPr lang="en-US" b="1" dirty="0" err="1">
                <a:solidFill>
                  <a:srgbClr val="000000"/>
                </a:solidFill>
                <a:latin typeface="Verdana" panose="020B0604030504040204" pitchFamily="34" charset="0"/>
              </a:rPr>
              <a:t>colspan</a:t>
            </a:r>
            <a:r>
              <a:rPr lang="en-US" dirty="0">
                <a:solidFill>
                  <a:srgbClr val="000000"/>
                </a:solidFill>
                <a:latin typeface="Verdana" panose="020B0604030504040204" pitchFamily="34" charset="0"/>
              </a:rPr>
              <a:t> attribute if you want to merge two or more columns into a single column. Similar way </a:t>
            </a:r>
            <a:r>
              <a:rPr lang="en-US" dirty="0" smtClean="0">
                <a:solidFill>
                  <a:srgbClr val="000000"/>
                </a:solidFill>
                <a:latin typeface="Verdana" panose="020B0604030504040204" pitchFamily="34" charset="0"/>
              </a:rPr>
              <a:t>use</a:t>
            </a:r>
            <a:r>
              <a:rPr lang="en-US"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rowspan</a:t>
            </a:r>
            <a:r>
              <a:rPr lang="en-US" dirty="0">
                <a:solidFill>
                  <a:srgbClr val="000000"/>
                </a:solidFill>
                <a:latin typeface="Verdana" panose="020B0604030504040204" pitchFamily="34" charset="0"/>
              </a:rPr>
              <a:t> if </a:t>
            </a:r>
            <a:r>
              <a:rPr lang="en-US" dirty="0" smtClean="0">
                <a:solidFill>
                  <a:srgbClr val="000000"/>
                </a:solidFill>
                <a:latin typeface="Verdana" panose="020B0604030504040204" pitchFamily="34" charset="0"/>
              </a:rPr>
              <a:t>we want </a:t>
            </a:r>
            <a:r>
              <a:rPr lang="en-US" dirty="0">
                <a:solidFill>
                  <a:srgbClr val="000000"/>
                </a:solidFill>
                <a:latin typeface="Verdana" panose="020B0604030504040204" pitchFamily="34" charset="0"/>
              </a:rPr>
              <a:t>to merge two or more rows.</a:t>
            </a:r>
            <a:endParaRPr lang="en-US" b="0" i="0" dirty="0">
              <a:solidFill>
                <a:srgbClr val="000000"/>
              </a:solidFill>
              <a:effectLst/>
              <a:latin typeface="Verdana" panose="020B0604030504040204" pitchFamily="34" charset="0"/>
            </a:endParaRPr>
          </a:p>
        </p:txBody>
      </p:sp>
      <p:sp>
        <p:nvSpPr>
          <p:cNvPr id="3" name="Rectangle 2"/>
          <p:cNvSpPr/>
          <p:nvPr/>
        </p:nvSpPr>
        <p:spPr>
          <a:xfrm>
            <a:off x="577755" y="1364102"/>
            <a:ext cx="6096000" cy="5386090"/>
          </a:xfrm>
          <a:prstGeom prst="rect">
            <a:avLst/>
          </a:prstGeom>
        </p:spPr>
        <p:txBody>
          <a:bodyPr>
            <a:spAutoFit/>
          </a:bodyPr>
          <a:lstStyle/>
          <a:p>
            <a:r>
              <a:rPr lang="en-US" sz="2000" dirty="0"/>
              <a:t>&lt;html</a:t>
            </a:r>
            <a:r>
              <a:rPr lang="en-US" sz="2000" dirty="0" smtClean="0"/>
              <a:t>&gt;</a:t>
            </a:r>
            <a:endParaRPr lang="en-US" sz="2000" dirty="0"/>
          </a:p>
          <a:p>
            <a:r>
              <a:rPr lang="en-US" sz="2000" dirty="0"/>
              <a:t>   &lt;head&gt;</a:t>
            </a:r>
          </a:p>
          <a:p>
            <a:r>
              <a:rPr lang="en-US" sz="2000" dirty="0"/>
              <a:t>      &lt;title&gt;HTML Table </a:t>
            </a:r>
            <a:r>
              <a:rPr lang="en-US" sz="2000" dirty="0" err="1"/>
              <a:t>Colspan</a:t>
            </a:r>
            <a:r>
              <a:rPr lang="en-US" sz="2000" dirty="0"/>
              <a:t>/</a:t>
            </a:r>
            <a:r>
              <a:rPr lang="en-US" sz="2000" dirty="0" err="1"/>
              <a:t>Rowspan</a:t>
            </a:r>
            <a:r>
              <a:rPr lang="en-US" sz="2000" dirty="0"/>
              <a:t>&lt;/title&gt;</a:t>
            </a:r>
          </a:p>
          <a:p>
            <a:r>
              <a:rPr lang="en-US" sz="2000" dirty="0"/>
              <a:t>   &lt;/head&gt;</a:t>
            </a:r>
          </a:p>
          <a:p>
            <a:r>
              <a:rPr lang="en-US" sz="2000" dirty="0"/>
              <a:t>	</a:t>
            </a:r>
          </a:p>
          <a:p>
            <a:r>
              <a:rPr lang="en-US" sz="2000" dirty="0"/>
              <a:t>   &lt;body&gt;</a:t>
            </a:r>
          </a:p>
          <a:p>
            <a:r>
              <a:rPr lang="en-US" sz="2000" dirty="0"/>
              <a:t>      &lt;table </a:t>
            </a:r>
            <a:r>
              <a:rPr lang="en-US" sz="2400" dirty="0"/>
              <a:t>border</a:t>
            </a:r>
            <a:r>
              <a:rPr lang="en-US" sz="2000" dirty="0"/>
              <a:t> = "1"&gt;</a:t>
            </a:r>
          </a:p>
          <a:p>
            <a:r>
              <a:rPr lang="en-US" sz="2000" dirty="0"/>
              <a:t>         &lt;</a:t>
            </a:r>
            <a:r>
              <a:rPr lang="en-US" sz="2000" dirty="0" err="1"/>
              <a:t>tr</a:t>
            </a:r>
            <a:r>
              <a:rPr lang="en-US" sz="2000" dirty="0"/>
              <a:t>&gt;</a:t>
            </a:r>
          </a:p>
          <a:p>
            <a:r>
              <a:rPr lang="en-US" sz="2000" dirty="0"/>
              <a:t>            &lt;</a:t>
            </a:r>
            <a:r>
              <a:rPr lang="en-US" sz="2000" dirty="0" err="1"/>
              <a:t>th</a:t>
            </a:r>
            <a:r>
              <a:rPr lang="en-US" sz="2000" dirty="0"/>
              <a:t>&gt;Column 1&lt;/</a:t>
            </a:r>
            <a:r>
              <a:rPr lang="en-US" sz="2000" dirty="0" err="1"/>
              <a:t>th</a:t>
            </a:r>
            <a:r>
              <a:rPr lang="en-US" sz="2000" dirty="0"/>
              <a:t>&gt;</a:t>
            </a:r>
          </a:p>
          <a:p>
            <a:r>
              <a:rPr lang="en-US" sz="2000" dirty="0"/>
              <a:t>            &lt;</a:t>
            </a:r>
            <a:r>
              <a:rPr lang="en-US" sz="2000" dirty="0" err="1"/>
              <a:t>th</a:t>
            </a:r>
            <a:r>
              <a:rPr lang="en-US" sz="2000" dirty="0"/>
              <a:t>&gt;Column 2&lt;/</a:t>
            </a:r>
            <a:r>
              <a:rPr lang="en-US" sz="2000" dirty="0" err="1"/>
              <a:t>th</a:t>
            </a:r>
            <a:r>
              <a:rPr lang="en-US" sz="2000" dirty="0"/>
              <a:t>&gt;</a:t>
            </a:r>
          </a:p>
          <a:p>
            <a:r>
              <a:rPr lang="en-US" sz="2000" dirty="0"/>
              <a:t>            &lt;</a:t>
            </a:r>
            <a:r>
              <a:rPr lang="en-US" sz="2000" dirty="0" err="1"/>
              <a:t>th</a:t>
            </a:r>
            <a:r>
              <a:rPr lang="en-US" sz="2000" dirty="0"/>
              <a:t>&gt;Column 3&lt;/</a:t>
            </a:r>
            <a:r>
              <a:rPr lang="en-US" sz="2000" dirty="0" err="1"/>
              <a:t>th</a:t>
            </a:r>
            <a:r>
              <a:rPr lang="en-US" sz="2000" dirty="0"/>
              <a:t>&gt;</a:t>
            </a:r>
          </a:p>
          <a:p>
            <a:r>
              <a:rPr lang="en-US" sz="2000" dirty="0"/>
              <a:t>         &lt;/</a:t>
            </a:r>
            <a:r>
              <a:rPr lang="en-US" sz="2000" dirty="0" err="1"/>
              <a:t>tr</a:t>
            </a:r>
            <a:r>
              <a:rPr lang="en-US" sz="2000" dirty="0"/>
              <a:t>&gt;</a:t>
            </a:r>
          </a:p>
          <a:p>
            <a:r>
              <a:rPr lang="en-US" sz="2000" dirty="0"/>
              <a:t>         &lt;</a:t>
            </a:r>
            <a:r>
              <a:rPr lang="en-US" sz="2000" dirty="0" err="1"/>
              <a:t>tr</a:t>
            </a:r>
            <a:r>
              <a:rPr lang="en-US" sz="2000" dirty="0"/>
              <a:t>&gt;</a:t>
            </a:r>
          </a:p>
          <a:p>
            <a:r>
              <a:rPr lang="en-US" sz="2000" dirty="0"/>
              <a:t>            &lt;td </a:t>
            </a:r>
            <a:r>
              <a:rPr lang="en-US" sz="2000" dirty="0" err="1"/>
              <a:t>rowspan</a:t>
            </a:r>
            <a:r>
              <a:rPr lang="en-US" sz="2000" dirty="0"/>
              <a:t> = "2"&gt;Row 1 Cell 1&lt;/td&gt;</a:t>
            </a:r>
          </a:p>
          <a:p>
            <a:r>
              <a:rPr lang="en-US" sz="2000" dirty="0"/>
              <a:t>            &lt;td&gt;Row 1 Cell 2&lt;/td&gt;</a:t>
            </a:r>
          </a:p>
          <a:p>
            <a:r>
              <a:rPr lang="en-US" sz="2000" dirty="0"/>
              <a:t>            &lt;td&gt;Row 1 Cell 3&lt;/td&gt;</a:t>
            </a:r>
          </a:p>
          <a:p>
            <a:r>
              <a:rPr lang="en-US" sz="2000" dirty="0"/>
              <a:t>         &lt;/</a:t>
            </a:r>
            <a:r>
              <a:rPr lang="en-US" sz="2000" dirty="0" err="1"/>
              <a:t>tr</a:t>
            </a:r>
            <a:r>
              <a:rPr lang="en-US" sz="2000" dirty="0" smtClean="0"/>
              <a:t>&gt;</a:t>
            </a:r>
            <a:endParaRPr lang="en-US" sz="2000" dirty="0"/>
          </a:p>
        </p:txBody>
      </p:sp>
      <p:sp>
        <p:nvSpPr>
          <p:cNvPr id="4" name="Rectangle 3"/>
          <p:cNvSpPr/>
          <p:nvPr/>
        </p:nvSpPr>
        <p:spPr>
          <a:xfrm>
            <a:off x="5950424" y="2104999"/>
            <a:ext cx="6096000" cy="4154984"/>
          </a:xfrm>
          <a:prstGeom prst="rect">
            <a:avLst/>
          </a:prstGeom>
        </p:spPr>
        <p:txBody>
          <a:bodyPr>
            <a:spAutoFit/>
          </a:bodyPr>
          <a:lstStyle/>
          <a:p>
            <a:r>
              <a:rPr lang="en-US" sz="2400" dirty="0"/>
              <a:t> &lt;</a:t>
            </a:r>
            <a:r>
              <a:rPr lang="en-US" sz="2400" dirty="0" err="1"/>
              <a:t>tr</a:t>
            </a:r>
            <a:r>
              <a:rPr lang="en-US" sz="2400" dirty="0"/>
              <a:t>&gt;</a:t>
            </a:r>
          </a:p>
          <a:p>
            <a:r>
              <a:rPr lang="en-US" sz="2400" dirty="0"/>
              <a:t>            &lt;td&gt;Row 2 Cell 2&lt;/td&gt;</a:t>
            </a:r>
          </a:p>
          <a:p>
            <a:r>
              <a:rPr lang="en-US" sz="2400" dirty="0"/>
              <a:t>            &lt;td&gt;Row 2 Cell 3&lt;/td&gt;</a:t>
            </a:r>
          </a:p>
          <a:p>
            <a:r>
              <a:rPr lang="en-US" sz="2400" dirty="0"/>
              <a:t>         &lt;/</a:t>
            </a:r>
            <a:r>
              <a:rPr lang="en-US" sz="2400" dirty="0" err="1"/>
              <a:t>tr</a:t>
            </a:r>
            <a:r>
              <a:rPr lang="en-US" sz="2400" dirty="0"/>
              <a:t>&gt;</a:t>
            </a:r>
          </a:p>
          <a:p>
            <a:r>
              <a:rPr lang="en-US" sz="2400" dirty="0"/>
              <a:t>         &lt;</a:t>
            </a:r>
            <a:r>
              <a:rPr lang="en-US" sz="2400" dirty="0" err="1"/>
              <a:t>tr</a:t>
            </a:r>
            <a:r>
              <a:rPr lang="en-US" sz="2400" dirty="0"/>
              <a:t>&gt;</a:t>
            </a:r>
          </a:p>
          <a:p>
            <a:r>
              <a:rPr lang="en-US" sz="2400" dirty="0"/>
              <a:t>            &lt;td </a:t>
            </a:r>
            <a:r>
              <a:rPr lang="en-US" sz="2400" dirty="0" err="1"/>
              <a:t>colspan</a:t>
            </a:r>
            <a:r>
              <a:rPr lang="en-US" sz="2400" dirty="0"/>
              <a:t> = "3"&gt;Row 3 Cell 1&lt;/td&gt;</a:t>
            </a:r>
          </a:p>
          <a:p>
            <a:r>
              <a:rPr lang="en-US" sz="2400" dirty="0"/>
              <a:t>         &lt;/</a:t>
            </a:r>
            <a:r>
              <a:rPr lang="en-US" sz="2400" dirty="0" err="1"/>
              <a:t>tr</a:t>
            </a:r>
            <a:r>
              <a:rPr lang="en-US" sz="2400" dirty="0"/>
              <a:t>&gt;</a:t>
            </a:r>
          </a:p>
          <a:p>
            <a:r>
              <a:rPr lang="en-US" sz="2400" dirty="0"/>
              <a:t>      &lt;/table&gt;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944304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169544"/>
            <a:ext cx="10749887" cy="1200329"/>
          </a:xfrm>
          <a:prstGeom prst="rect">
            <a:avLst/>
          </a:prstGeom>
        </p:spPr>
        <p:txBody>
          <a:bodyPr wrap="square">
            <a:spAutoFit/>
          </a:bodyPr>
          <a:lstStyle/>
          <a:p>
            <a:r>
              <a:rPr lang="en-US" sz="2400" b="1" dirty="0"/>
              <a:t>Table Height and </a:t>
            </a:r>
            <a:r>
              <a:rPr lang="en-US" sz="2400" b="1" dirty="0" smtClean="0"/>
              <a:t>Width</a:t>
            </a:r>
          </a:p>
          <a:p>
            <a:endParaRPr lang="en-US" sz="2400" dirty="0"/>
          </a:p>
          <a:p>
            <a:r>
              <a:rPr lang="en-US" sz="2400" dirty="0"/>
              <a:t>You can set a table width and height using width and height attributes. </a:t>
            </a:r>
          </a:p>
        </p:txBody>
      </p:sp>
      <p:sp>
        <p:nvSpPr>
          <p:cNvPr id="3" name="Rectangle 2"/>
          <p:cNvSpPr/>
          <p:nvPr/>
        </p:nvSpPr>
        <p:spPr>
          <a:xfrm>
            <a:off x="386686" y="1538871"/>
            <a:ext cx="6096000" cy="5632311"/>
          </a:xfrm>
          <a:prstGeom prst="rect">
            <a:avLst/>
          </a:prstGeom>
        </p:spPr>
        <p:txBody>
          <a:bodyPr>
            <a:spAutoFit/>
          </a:bodyPr>
          <a:lstStyle/>
          <a:p>
            <a:r>
              <a:rPr lang="en-US" sz="2400" dirty="0"/>
              <a:t>&lt;html&gt;</a:t>
            </a:r>
          </a:p>
          <a:p>
            <a:endParaRPr lang="en-US" sz="2400" dirty="0"/>
          </a:p>
          <a:p>
            <a:r>
              <a:rPr lang="en-US" sz="2400" dirty="0"/>
              <a:t>   &lt;head&gt;</a:t>
            </a:r>
          </a:p>
          <a:p>
            <a:r>
              <a:rPr lang="en-US" sz="2400" dirty="0"/>
              <a:t>      &lt;title&gt;HTML Table Width/Height&lt;/title&gt;</a:t>
            </a:r>
          </a:p>
          <a:p>
            <a:r>
              <a:rPr lang="en-US" sz="2400" dirty="0"/>
              <a:t>   &lt;/head&gt;</a:t>
            </a:r>
          </a:p>
          <a:p>
            <a:r>
              <a:rPr lang="en-US" sz="2400" dirty="0"/>
              <a:t>	</a:t>
            </a:r>
          </a:p>
          <a:p>
            <a:r>
              <a:rPr lang="en-US" sz="2400" dirty="0"/>
              <a:t>   &lt;body&gt;</a:t>
            </a:r>
          </a:p>
          <a:p>
            <a:r>
              <a:rPr lang="en-US" sz="2400" dirty="0"/>
              <a:t>      &lt;table border = "1" width = "400" height = "150"&gt;</a:t>
            </a:r>
          </a:p>
          <a:p>
            <a:r>
              <a:rPr lang="en-US" sz="2400" dirty="0"/>
              <a:t>         &lt;</a:t>
            </a:r>
            <a:r>
              <a:rPr lang="en-US" sz="2400" dirty="0" err="1"/>
              <a:t>tr</a:t>
            </a:r>
            <a:r>
              <a:rPr lang="en-US" sz="2400" dirty="0"/>
              <a:t>&gt;</a:t>
            </a:r>
          </a:p>
          <a:p>
            <a:r>
              <a:rPr lang="en-US" sz="2400" dirty="0"/>
              <a:t>            &lt;td&gt;Row 1, Column 1&lt;/td&gt;</a:t>
            </a:r>
          </a:p>
          <a:p>
            <a:r>
              <a:rPr lang="en-US" sz="2400" dirty="0"/>
              <a:t>            &lt;td&gt;Row 1, Column 2&lt;/td&gt;</a:t>
            </a:r>
          </a:p>
          <a:p>
            <a:r>
              <a:rPr lang="en-US" sz="2400" dirty="0"/>
              <a:t>         &lt;/</a:t>
            </a:r>
            <a:r>
              <a:rPr lang="en-US" sz="2400" dirty="0" err="1"/>
              <a:t>tr</a:t>
            </a:r>
            <a:r>
              <a:rPr lang="en-US" sz="2400" dirty="0"/>
              <a:t>&gt;</a:t>
            </a:r>
          </a:p>
          <a:p>
            <a:r>
              <a:rPr lang="en-US" sz="2400" dirty="0"/>
              <a:t>         </a:t>
            </a:r>
          </a:p>
          <a:p>
            <a:r>
              <a:rPr lang="en-US" sz="2400" dirty="0"/>
              <a:t>         </a:t>
            </a:r>
          </a:p>
        </p:txBody>
      </p:sp>
      <p:sp>
        <p:nvSpPr>
          <p:cNvPr id="4" name="Rectangle 3"/>
          <p:cNvSpPr/>
          <p:nvPr/>
        </p:nvSpPr>
        <p:spPr>
          <a:xfrm>
            <a:off x="6792036" y="1634405"/>
            <a:ext cx="5217993" cy="3046988"/>
          </a:xfrm>
          <a:prstGeom prst="rect">
            <a:avLst/>
          </a:prstGeom>
        </p:spPr>
        <p:txBody>
          <a:bodyPr wrap="square">
            <a:spAutoFit/>
          </a:bodyPr>
          <a:lstStyle/>
          <a:p>
            <a:r>
              <a:rPr lang="en-US" sz="2400" dirty="0"/>
              <a:t>&lt;</a:t>
            </a:r>
            <a:r>
              <a:rPr lang="en-US" sz="2400" dirty="0" err="1"/>
              <a:t>tr</a:t>
            </a:r>
            <a:r>
              <a:rPr lang="en-US" sz="2400" dirty="0"/>
              <a:t>&gt;</a:t>
            </a:r>
          </a:p>
          <a:p>
            <a:r>
              <a:rPr lang="en-US" sz="2400" dirty="0"/>
              <a:t>            &lt;td&gt;Row 2, Column 1&lt;/td&gt;</a:t>
            </a:r>
          </a:p>
          <a:p>
            <a:r>
              <a:rPr lang="en-US" sz="2400" dirty="0"/>
              <a:t>            &lt;td&gt;Row 2, Column 2&lt;/td&gt;</a:t>
            </a:r>
          </a:p>
          <a:p>
            <a:r>
              <a:rPr lang="en-US" sz="2400" dirty="0"/>
              <a:t>         &lt;/</a:t>
            </a:r>
            <a:r>
              <a:rPr lang="en-US" sz="2400" dirty="0" err="1"/>
              <a:t>tr</a:t>
            </a:r>
            <a:r>
              <a:rPr lang="en-US" sz="2400" dirty="0"/>
              <a:t>&gt;</a:t>
            </a:r>
          </a:p>
          <a:p>
            <a:r>
              <a:rPr lang="en-US" sz="2400" dirty="0"/>
              <a:t>      &lt;/table&gt;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071274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3" y="183192"/>
            <a:ext cx="11364035" cy="923330"/>
          </a:xfrm>
          <a:prstGeom prst="rect">
            <a:avLst/>
          </a:prstGeom>
        </p:spPr>
        <p:txBody>
          <a:bodyPr wrap="square">
            <a:spAutoFit/>
          </a:bodyPr>
          <a:lstStyle/>
          <a:p>
            <a:r>
              <a:rPr lang="en-US" b="1" dirty="0">
                <a:solidFill>
                  <a:srgbClr val="121214"/>
                </a:solidFill>
                <a:latin typeface="Verdana" panose="020B0604030504040204" pitchFamily="34" charset="0"/>
              </a:rPr>
              <a:t>Table Header, Body, and </a:t>
            </a:r>
            <a:r>
              <a:rPr lang="en-US" b="1" dirty="0" smtClean="0">
                <a:solidFill>
                  <a:srgbClr val="121214"/>
                </a:solidFill>
                <a:latin typeface="Verdana" panose="020B0604030504040204" pitchFamily="34" charset="0"/>
              </a:rPr>
              <a:t>Footer</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Tables can be divided into three portions − a header, a body, and a foot.</a:t>
            </a:r>
            <a:endParaRPr lang="en-US" b="0" i="0" dirty="0">
              <a:solidFill>
                <a:srgbClr val="000000"/>
              </a:solidFill>
              <a:effectLst/>
              <a:latin typeface="Verdana" panose="020B0604030504040204" pitchFamily="34" charset="0"/>
            </a:endParaRPr>
          </a:p>
        </p:txBody>
      </p:sp>
      <p:sp>
        <p:nvSpPr>
          <p:cNvPr id="3" name="Rectangle 2"/>
          <p:cNvSpPr/>
          <p:nvPr/>
        </p:nvSpPr>
        <p:spPr>
          <a:xfrm>
            <a:off x="345742" y="1368526"/>
            <a:ext cx="8252347"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thead</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create a separate table header.</a:t>
            </a:r>
          </a:p>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tbody</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indicate the main body of the table.</a:t>
            </a:r>
          </a:p>
          <a:p>
            <a:pPr algn="just">
              <a:buFont typeface="Arial" panose="020B0604020202020204" pitchFamily="34" charset="0"/>
              <a:buChar char="•"/>
            </a:pP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tfoot</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 to create a separate table footer.</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24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9277" y="655231"/>
            <a:ext cx="11333446" cy="3090940"/>
          </a:xfrm>
          <a:prstGeom prst="rect">
            <a:avLst/>
          </a:prstGeom>
        </p:spPr>
      </p:pic>
    </p:spTree>
    <p:extLst>
      <p:ext uri="{BB962C8B-B14F-4D97-AF65-F5344CB8AC3E}">
        <p14:creationId xmlns:p14="http://schemas.microsoft.com/office/powerpoint/2010/main" val="2579146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9460" y="187704"/>
            <a:ext cx="10515600" cy="549275"/>
          </a:xfrm>
        </p:spPr>
        <p:txBody>
          <a:bodyPr>
            <a:normAutofit fontScale="90000"/>
          </a:bodyPr>
          <a:lstStyle/>
          <a:p>
            <a:pPr>
              <a:spcBef>
                <a:spcPct val="20000"/>
              </a:spcBef>
            </a:pPr>
            <a:r>
              <a:rPr lang="en-US" dirty="0" smtClean="0"/>
              <a:t> </a:t>
            </a:r>
            <a:r>
              <a:rPr lang="en-US" dirty="0"/>
              <a:t>Frames</a:t>
            </a:r>
          </a:p>
        </p:txBody>
      </p:sp>
      <p:sp>
        <p:nvSpPr>
          <p:cNvPr id="140291" name="Rectangle 3"/>
          <p:cNvSpPr>
            <a:spLocks noGrp="1" noChangeArrowheads="1"/>
          </p:cNvSpPr>
          <p:nvPr>
            <p:ph type="body" idx="1"/>
          </p:nvPr>
        </p:nvSpPr>
        <p:spPr>
          <a:xfrm>
            <a:off x="286602" y="1091820"/>
            <a:ext cx="11723427" cy="4643414"/>
          </a:xfrm>
        </p:spPr>
        <p:txBody>
          <a:bodyPr>
            <a:noAutofit/>
          </a:bodyPr>
          <a:lstStyle/>
          <a:p>
            <a:pPr marL="0">
              <a:lnSpc>
                <a:spcPct val="100000"/>
              </a:lnSpc>
              <a:spcBef>
                <a:spcPct val="20000"/>
              </a:spcBef>
              <a:buSzTx/>
              <a:buFont typeface="Times" panose="02020603050405020304" pitchFamily="18" charset="0"/>
              <a:buChar char="•"/>
            </a:pPr>
            <a:r>
              <a:rPr lang="en-US" sz="2400" dirty="0"/>
              <a:t>Frames are rectangular sections of the display window, each of which can display a different document</a:t>
            </a:r>
          </a:p>
          <a:p>
            <a:pPr marL="0">
              <a:lnSpc>
                <a:spcPct val="100000"/>
              </a:lnSpc>
              <a:spcBef>
                <a:spcPct val="20000"/>
              </a:spcBef>
              <a:buSzTx/>
              <a:buFont typeface="Times" panose="02020603050405020304" pitchFamily="18" charset="0"/>
              <a:buChar char="•"/>
            </a:pPr>
            <a:r>
              <a:rPr lang="en-US" sz="2400" dirty="0"/>
              <a:t>The &lt;frameset&gt; tag specifies the number of frames and their layout in the window</a:t>
            </a:r>
          </a:p>
          <a:p>
            <a:pPr marL="0" lvl="1">
              <a:lnSpc>
                <a:spcPct val="100000"/>
              </a:lnSpc>
              <a:spcBef>
                <a:spcPct val="20000"/>
              </a:spcBef>
              <a:buSzTx/>
              <a:buFont typeface="Times" panose="02020603050405020304" pitchFamily="18" charset="0"/>
              <a:buChar char="•"/>
            </a:pPr>
            <a:r>
              <a:rPr lang="en-US" dirty="0"/>
              <a:t>&lt;frameset&gt; takes the place of &lt;body&gt;</a:t>
            </a:r>
          </a:p>
          <a:p>
            <a:pPr marL="0" lvl="1">
              <a:lnSpc>
                <a:spcPct val="100000"/>
              </a:lnSpc>
              <a:spcBef>
                <a:spcPct val="20000"/>
              </a:spcBef>
              <a:buSzTx/>
              <a:buFont typeface="Times" panose="02020603050405020304" pitchFamily="18" charset="0"/>
              <a:buChar char="•"/>
            </a:pPr>
            <a:r>
              <a:rPr lang="en-US" dirty="0"/>
              <a:t>Cannot have both!</a:t>
            </a:r>
          </a:p>
          <a:p>
            <a:pPr marL="0" lvl="1">
              <a:lnSpc>
                <a:spcPct val="100000"/>
              </a:lnSpc>
              <a:spcBef>
                <a:spcPct val="20000"/>
              </a:spcBef>
              <a:buSzTx/>
              <a:buFont typeface="Times" panose="02020603050405020304" pitchFamily="18" charset="0"/>
              <a:buChar char="•"/>
            </a:pPr>
            <a:r>
              <a:rPr lang="en-US" dirty="0"/>
              <a:t>&lt;frameset&gt; must have either a rows attribute or a cols attribute, or both (usually the case)</a:t>
            </a:r>
          </a:p>
          <a:p>
            <a:pPr marL="0" lvl="1">
              <a:lnSpc>
                <a:spcPct val="100000"/>
              </a:lnSpc>
              <a:spcBef>
                <a:spcPct val="20000"/>
              </a:spcBef>
              <a:buSzTx/>
              <a:buFont typeface="Times" panose="02020603050405020304" pitchFamily="18" charset="0"/>
              <a:buChar char="•"/>
            </a:pPr>
            <a:r>
              <a:rPr lang="en-US" dirty="0"/>
              <a:t>Default is 1</a:t>
            </a:r>
          </a:p>
          <a:p>
            <a:pPr marL="0" lvl="1">
              <a:lnSpc>
                <a:spcPct val="100000"/>
              </a:lnSpc>
              <a:spcBef>
                <a:spcPct val="20000"/>
              </a:spcBef>
              <a:buSzTx/>
              <a:buFont typeface="Times" panose="02020603050405020304" pitchFamily="18" charset="0"/>
              <a:buChar char="•"/>
            </a:pPr>
            <a:r>
              <a:rPr lang="en-US" dirty="0"/>
              <a:t>The possible values for rows and cols are numbers, percentages, and asterisks</a:t>
            </a:r>
          </a:p>
          <a:p>
            <a:pPr marL="0" lvl="2">
              <a:lnSpc>
                <a:spcPct val="100000"/>
              </a:lnSpc>
              <a:spcBef>
                <a:spcPct val="20000"/>
              </a:spcBef>
              <a:buSzTx/>
              <a:buFont typeface="Times" panose="02020603050405020304" pitchFamily="18" charset="0"/>
              <a:buChar char="•"/>
            </a:pPr>
            <a:r>
              <a:rPr lang="en-US" sz="2400" dirty="0"/>
              <a:t>A number value specifies the row height in pixels - Not terribly useful!</a:t>
            </a:r>
          </a:p>
          <a:p>
            <a:pPr marL="0" lvl="2">
              <a:lnSpc>
                <a:spcPct val="100000"/>
              </a:lnSpc>
              <a:spcBef>
                <a:spcPct val="20000"/>
              </a:spcBef>
              <a:buSzTx/>
              <a:buFont typeface="Times" panose="02020603050405020304" pitchFamily="18" charset="0"/>
              <a:buChar char="•"/>
            </a:pPr>
            <a:r>
              <a:rPr lang="en-US" sz="2400" dirty="0"/>
              <a:t>A percentage specifies the percentage of total window height for the row - Very useful!</a:t>
            </a:r>
          </a:p>
        </p:txBody>
      </p:sp>
    </p:spTree>
    <p:extLst>
      <p:ext uri="{BB962C8B-B14F-4D97-AF65-F5344CB8AC3E}">
        <p14:creationId xmlns:p14="http://schemas.microsoft.com/office/powerpoint/2010/main" val="2098557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4868" y="-235376"/>
            <a:ext cx="10515600" cy="1325563"/>
          </a:xfrm>
        </p:spPr>
        <p:txBody>
          <a:bodyPr/>
          <a:lstStyle/>
          <a:p>
            <a:pPr>
              <a:spcBef>
                <a:spcPct val="20000"/>
              </a:spcBef>
            </a:pPr>
            <a:r>
              <a:rPr lang="en-US" dirty="0" smtClean="0"/>
              <a:t>Frames </a:t>
            </a:r>
            <a:r>
              <a:rPr lang="en-US" sz="2800" dirty="0"/>
              <a:t>(continued)</a:t>
            </a:r>
          </a:p>
        </p:txBody>
      </p:sp>
      <p:sp>
        <p:nvSpPr>
          <p:cNvPr id="141315" name="Rectangle 3"/>
          <p:cNvSpPr>
            <a:spLocks noGrp="1" noChangeArrowheads="1"/>
          </p:cNvSpPr>
          <p:nvPr>
            <p:ph type="body" idx="1"/>
          </p:nvPr>
        </p:nvSpPr>
        <p:spPr>
          <a:xfrm>
            <a:off x="428766" y="844527"/>
            <a:ext cx="10898875" cy="4351338"/>
          </a:xfrm>
        </p:spPr>
        <p:txBody>
          <a:bodyPr>
            <a:noAutofit/>
          </a:bodyPr>
          <a:lstStyle/>
          <a:p>
            <a:pPr lvl="1">
              <a:lnSpc>
                <a:spcPct val="80000"/>
              </a:lnSpc>
              <a:spcBef>
                <a:spcPct val="20000"/>
              </a:spcBef>
              <a:buSzTx/>
            </a:pPr>
            <a:r>
              <a:rPr lang="en-US" sz="2800" b="0" dirty="0">
                <a:latin typeface="Arial" panose="020B0604020202020204" pitchFamily="34" charset="0"/>
              </a:rPr>
              <a:t>An asterisk after some other specification gives the remainder of the height of the window</a:t>
            </a:r>
          </a:p>
          <a:p>
            <a:pPr lvl="1">
              <a:lnSpc>
                <a:spcPct val="80000"/>
              </a:lnSpc>
              <a:spcBef>
                <a:spcPct val="20000"/>
              </a:spcBef>
              <a:buSzTx/>
            </a:pPr>
            <a:r>
              <a:rPr lang="en-US" sz="2800" b="0" dirty="0">
                <a:latin typeface="Arial" panose="020B0604020202020204" pitchFamily="34" charset="0"/>
              </a:rPr>
              <a:t>Examples:</a:t>
            </a:r>
          </a:p>
          <a:p>
            <a:pPr lvl="1">
              <a:lnSpc>
                <a:spcPct val="80000"/>
              </a:lnSpc>
              <a:spcBef>
                <a:spcPct val="20000"/>
              </a:spcBef>
              <a:buSzTx/>
              <a:buFontTx/>
              <a:buNone/>
            </a:pPr>
            <a:endParaRPr lang="en-US" sz="2800" b="0" dirty="0">
              <a:latin typeface="Arial" panose="020B0604020202020204" pitchFamily="34" charset="0"/>
            </a:endParaRPr>
          </a:p>
          <a:p>
            <a:pPr lvl="1">
              <a:lnSpc>
                <a:spcPct val="80000"/>
              </a:lnSpc>
              <a:spcBef>
                <a:spcPct val="20000"/>
              </a:spcBef>
              <a:buSzTx/>
              <a:buFontTx/>
              <a:buNone/>
            </a:pPr>
            <a:r>
              <a:rPr lang="en-US" dirty="0">
                <a:latin typeface="Courier New" panose="02070309020205020404" pitchFamily="49" charset="0"/>
              </a:rPr>
              <a:t>&lt;frameset rows = "150, 200, 300"&gt;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"25%, 50%, 25%"&gt;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"50%, 20%, *" &gt;</a:t>
            </a:r>
          </a:p>
          <a:p>
            <a:pPr lvl="1">
              <a:lnSpc>
                <a:spcPct val="80000"/>
              </a:lnSpc>
              <a:spcBef>
                <a:spcPct val="20000"/>
              </a:spcBef>
              <a:buSzTx/>
              <a:buFontTx/>
              <a:buNone/>
            </a:pPr>
            <a:endParaRPr lang="en-US" dirty="0">
              <a:latin typeface="Courier New" panose="02070309020205020404" pitchFamily="49" charset="0"/>
            </a:endParaRPr>
          </a:p>
          <a:p>
            <a:pPr lvl="1">
              <a:lnSpc>
                <a:spcPct val="80000"/>
              </a:lnSpc>
              <a:spcBef>
                <a:spcPct val="20000"/>
              </a:spcBef>
              <a:buSzTx/>
              <a:buFontTx/>
              <a:buNone/>
            </a:pPr>
            <a:r>
              <a:rPr lang="en-US" dirty="0">
                <a:latin typeface="Courier New" panose="02070309020205020404" pitchFamily="49" charset="0"/>
              </a:rPr>
              <a:t>&lt;frameset rows = "50%, 25%, 25%"</a:t>
            </a:r>
          </a:p>
          <a:p>
            <a:pPr lvl="1">
              <a:lnSpc>
                <a:spcPct val="80000"/>
              </a:lnSpc>
              <a:spcBef>
                <a:spcPct val="20000"/>
              </a:spcBef>
              <a:buSzTx/>
              <a:buFontTx/>
              <a:buNone/>
            </a:pPr>
            <a:r>
              <a:rPr lang="en-US" dirty="0">
                <a:latin typeface="Courier New" panose="02070309020205020404" pitchFamily="49" charset="0"/>
              </a:rPr>
              <a:t>          cols = "40%, </a:t>
            </a:r>
            <a:r>
              <a:rPr lang="en-US" dirty="0" smtClean="0">
                <a:latin typeface="Courier New" panose="02070309020205020404" pitchFamily="49" charset="0"/>
              </a:rPr>
              <a:t>*"&gt;</a:t>
            </a:r>
          </a:p>
        </p:txBody>
      </p:sp>
    </p:spTree>
    <p:extLst>
      <p:ext uri="{BB962C8B-B14F-4D97-AF65-F5344CB8AC3E}">
        <p14:creationId xmlns:p14="http://schemas.microsoft.com/office/powerpoint/2010/main" val="475977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558" y="777922"/>
            <a:ext cx="11300346" cy="3416320"/>
          </a:xfrm>
          <a:prstGeom prst="rect">
            <a:avLst/>
          </a:prstGeom>
        </p:spPr>
        <p:txBody>
          <a:bodyPr wrap="square">
            <a:spAutoFit/>
          </a:bodyPr>
          <a:lstStyle/>
          <a:p>
            <a:endParaRPr lang="en-US" sz="2400" dirty="0"/>
          </a:p>
          <a:p>
            <a:r>
              <a:rPr lang="en-US" sz="2400" dirty="0"/>
              <a:t>The &lt;frame&gt; tag specifies the content of a frame</a:t>
            </a:r>
          </a:p>
          <a:p>
            <a:endParaRPr lang="en-US" sz="2400" dirty="0"/>
          </a:p>
          <a:p>
            <a:r>
              <a:rPr lang="en-US" sz="2400" dirty="0"/>
              <a:t>The first &lt;frame&gt; tag in a &lt;frameset&gt; specifies the content of the first frame, etc.</a:t>
            </a:r>
          </a:p>
          <a:p>
            <a:r>
              <a:rPr lang="en-US" sz="2400" dirty="0"/>
              <a:t>Row-major order is used</a:t>
            </a:r>
          </a:p>
          <a:p>
            <a:r>
              <a:rPr lang="en-US" sz="2400" dirty="0"/>
              <a:t>Frame content is specified with the </a:t>
            </a:r>
            <a:r>
              <a:rPr lang="en-US" sz="2400" dirty="0" err="1"/>
              <a:t>src</a:t>
            </a:r>
            <a:r>
              <a:rPr lang="en-US" sz="2400" dirty="0"/>
              <a:t> attribute   </a:t>
            </a:r>
          </a:p>
          <a:p>
            <a:r>
              <a:rPr lang="en-US" sz="2400" dirty="0"/>
              <a:t>Without a </a:t>
            </a:r>
            <a:r>
              <a:rPr lang="en-US" sz="2400" dirty="0" err="1"/>
              <a:t>src</a:t>
            </a:r>
            <a:r>
              <a:rPr lang="en-US" sz="2400" dirty="0"/>
              <a:t> attribute, the frame will be empty (such a frame CANNOT be filled later)</a:t>
            </a:r>
          </a:p>
          <a:p>
            <a:endParaRPr lang="en-US" sz="2400" dirty="0"/>
          </a:p>
          <a:p>
            <a:r>
              <a:rPr lang="en-US" sz="2400" dirty="0"/>
              <a:t>If &lt;frameset&gt; has fewer &lt;frame&gt; tags than frames, the extra frames are empty</a:t>
            </a:r>
          </a:p>
        </p:txBody>
      </p:sp>
    </p:spTree>
    <p:extLst>
      <p:ext uri="{BB962C8B-B14F-4D97-AF65-F5344CB8AC3E}">
        <p14:creationId xmlns:p14="http://schemas.microsoft.com/office/powerpoint/2010/main" val="2179393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694" y="432896"/>
            <a:ext cx="10749324" cy="3539430"/>
          </a:xfrm>
          <a:prstGeom prst="rect">
            <a:avLst/>
          </a:prstGeom>
        </p:spPr>
        <p:txBody>
          <a:bodyPr wrap="square">
            <a:spAutoFit/>
          </a:bodyPr>
          <a:lstStyle/>
          <a:p>
            <a:r>
              <a:rPr lang="en-US" sz="2800" dirty="0">
                <a:solidFill>
                  <a:srgbClr val="121214"/>
                </a:solidFill>
                <a:latin typeface="Verdana" panose="020B0604030504040204" pitchFamily="34" charset="0"/>
              </a:rPr>
              <a:t>Creating </a:t>
            </a:r>
            <a:r>
              <a:rPr lang="en-US" sz="2800" dirty="0" smtClean="0">
                <a:solidFill>
                  <a:srgbClr val="121214"/>
                </a:solidFill>
                <a:latin typeface="Verdana" panose="020B0604030504040204" pitchFamily="34" charset="0"/>
              </a:rPr>
              <a:t>Frames</a:t>
            </a:r>
          </a:p>
          <a:p>
            <a:endParaRPr lang="en-US" sz="2800" dirty="0" smtClean="0">
              <a:solidFill>
                <a:srgbClr val="121214"/>
              </a:solidFill>
              <a:latin typeface="Verdana" panose="020B0604030504040204" pitchFamily="34" charset="0"/>
            </a:endParaRPr>
          </a:p>
          <a:p>
            <a:r>
              <a:rPr lang="en-US" sz="2800" dirty="0"/>
              <a:t>To use frames on a page we use &lt;frameset&gt; tag instead of &lt;body&gt; tag. </a:t>
            </a:r>
            <a:endParaRPr lang="en-US" sz="2800" dirty="0" smtClean="0"/>
          </a:p>
          <a:p>
            <a:endParaRPr lang="en-US" sz="2800" dirty="0"/>
          </a:p>
          <a:p>
            <a:r>
              <a:rPr lang="en-US" sz="2800" dirty="0" smtClean="0"/>
              <a:t>The </a:t>
            </a:r>
            <a:r>
              <a:rPr lang="en-US" sz="2800" dirty="0"/>
              <a:t>&lt;frameset&gt; tag defines, how to divide the window into frames. </a:t>
            </a:r>
            <a:endParaRPr lang="en-US" sz="2800" dirty="0" smtClean="0"/>
          </a:p>
          <a:p>
            <a:endParaRPr lang="en-US" sz="2800" dirty="0"/>
          </a:p>
          <a:p>
            <a:r>
              <a:rPr lang="en-US" sz="2800" dirty="0" smtClean="0"/>
              <a:t>The</a:t>
            </a:r>
            <a:r>
              <a:rPr lang="en-US" sz="2800" dirty="0"/>
              <a:t> </a:t>
            </a:r>
            <a:r>
              <a:rPr lang="en-US" sz="2800" b="1" dirty="0" smtClean="0"/>
              <a:t>rows </a:t>
            </a:r>
            <a:r>
              <a:rPr lang="en-US" sz="2800" dirty="0" smtClean="0"/>
              <a:t>attribute </a:t>
            </a:r>
            <a:r>
              <a:rPr lang="en-US" sz="2800" dirty="0"/>
              <a:t>of &lt;frameset&gt; tag defines horizontal frames and </a:t>
            </a:r>
            <a:r>
              <a:rPr lang="en-US" sz="2800" b="1" dirty="0"/>
              <a:t>cols</a:t>
            </a:r>
            <a:r>
              <a:rPr lang="en-US" sz="2800" dirty="0"/>
              <a:t> attribute defines vertical frames.</a:t>
            </a:r>
            <a:endParaRPr lang="en-US" sz="2800" b="0" i="0" dirty="0">
              <a:solidFill>
                <a:srgbClr val="121214"/>
              </a:solidFill>
              <a:effectLst/>
              <a:latin typeface="Verdana" panose="020B0604030504040204" pitchFamily="34" charset="0"/>
            </a:endParaRPr>
          </a:p>
        </p:txBody>
      </p:sp>
      <p:sp>
        <p:nvSpPr>
          <p:cNvPr id="3" name="TextBox 2"/>
          <p:cNvSpPr txBox="1"/>
          <p:nvPr/>
        </p:nvSpPr>
        <p:spPr>
          <a:xfrm>
            <a:off x="341194" y="4872251"/>
            <a:ext cx="8011236" cy="369332"/>
          </a:xfrm>
          <a:prstGeom prst="rect">
            <a:avLst/>
          </a:prstGeom>
          <a:noFill/>
        </p:spPr>
        <p:txBody>
          <a:bodyPr wrap="square" rtlCol="0">
            <a:spAutoFit/>
          </a:bodyPr>
          <a:lstStyle/>
          <a:p>
            <a:r>
              <a:rPr lang="en-US" b="1" dirty="0" smtClean="0"/>
              <a:t>Note: HTML 5 is not supporting frame tag</a:t>
            </a:r>
            <a:endParaRPr lang="en-US" b="1" dirty="0"/>
          </a:p>
        </p:txBody>
      </p:sp>
    </p:spTree>
    <p:extLst>
      <p:ext uri="{BB962C8B-B14F-4D97-AF65-F5344CB8AC3E}">
        <p14:creationId xmlns:p14="http://schemas.microsoft.com/office/powerpoint/2010/main" val="111537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8" y="432391"/>
            <a:ext cx="10695295" cy="5262979"/>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Heading Tags</a:t>
            </a:r>
          </a:p>
          <a:p>
            <a:endParaRPr lang="en-US" sz="2800" b="0" i="0" dirty="0" smtClean="0">
              <a:solidFill>
                <a:srgbClr val="121214"/>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Any document starts with a heading.</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We can use different sizes for your headings.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HTML also has six levels of headings, which use the elements </a:t>
            </a:r>
            <a:r>
              <a:rPr lang="en-US" sz="2800" b="1" i="0" dirty="0" smtClean="0">
                <a:solidFill>
                  <a:srgbClr val="000000"/>
                </a:solidFill>
                <a:effectLst/>
                <a:latin typeface="Verdana" panose="020B0604030504040204" pitchFamily="34" charset="0"/>
              </a:rPr>
              <a:t>&lt;h1&gt;, &lt;h2&gt;, &lt;h3&gt;, &lt;h4&gt;, &lt;h5&gt;,</a:t>
            </a:r>
            <a:r>
              <a:rPr lang="en-US" sz="2800" b="0" i="0" dirty="0" smtClean="0">
                <a:solidFill>
                  <a:srgbClr val="000000"/>
                </a:solidFill>
                <a:effectLst/>
                <a:latin typeface="Verdana" panose="020B0604030504040204" pitchFamily="34" charset="0"/>
              </a:rPr>
              <a:t> and </a:t>
            </a:r>
            <a:r>
              <a:rPr lang="en-US" sz="2800" b="1" i="0" dirty="0" smtClean="0">
                <a:solidFill>
                  <a:srgbClr val="000000"/>
                </a:solidFill>
                <a:effectLst/>
                <a:latin typeface="Verdana" panose="020B0604030504040204" pitchFamily="34" charset="0"/>
              </a:rPr>
              <a:t>&lt;h6&gt;</a:t>
            </a:r>
            <a:r>
              <a:rPr lang="en-US" sz="2800" b="0" i="0" dirty="0" smtClean="0">
                <a:solidFill>
                  <a:srgbClr val="000000"/>
                </a:solidFill>
                <a:effectLst/>
                <a:latin typeface="Verdana" panose="020B0604030504040204" pitchFamily="34" charset="0"/>
              </a:rPr>
              <a:t>.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While displaying any heading, browser adds one line before and one line after that heading.</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95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2" y="0"/>
            <a:ext cx="7897505" cy="5632311"/>
          </a:xfrm>
          <a:prstGeom prst="rect">
            <a:avLst/>
          </a:prstGeom>
        </p:spPr>
        <p:txBody>
          <a:bodyPr wrap="square">
            <a:spAutoFit/>
          </a:bodyPr>
          <a:lstStyle/>
          <a:p>
            <a:r>
              <a:rPr lang="en-US" sz="2000" dirty="0"/>
              <a:t>&lt;html&gt;</a:t>
            </a:r>
          </a:p>
          <a:p>
            <a:endParaRPr lang="en-US" sz="2000" dirty="0"/>
          </a:p>
          <a:p>
            <a:r>
              <a:rPr lang="en-US" sz="2000" dirty="0"/>
              <a:t>   &lt;head&gt;</a:t>
            </a:r>
          </a:p>
          <a:p>
            <a:r>
              <a:rPr lang="en-US" sz="2000" dirty="0"/>
              <a:t>      &lt;title&gt;HTML Frames&lt;/title&gt;</a:t>
            </a:r>
          </a:p>
          <a:p>
            <a:r>
              <a:rPr lang="en-US" sz="2000" dirty="0"/>
              <a:t>   &lt;/head&gt;</a:t>
            </a:r>
          </a:p>
          <a:p>
            <a:r>
              <a:rPr lang="en-US" sz="2000" dirty="0"/>
              <a:t>	</a:t>
            </a:r>
          </a:p>
          <a:p>
            <a:r>
              <a:rPr lang="en-US" sz="2000" dirty="0"/>
              <a:t>   &lt;frameset rows = "10%,80%,10%"&gt;</a:t>
            </a:r>
          </a:p>
          <a:p>
            <a:r>
              <a:rPr lang="en-US" sz="2000" dirty="0"/>
              <a:t>      &lt;frame name = "top" </a:t>
            </a:r>
            <a:r>
              <a:rPr lang="en-US" sz="2000" dirty="0" err="1"/>
              <a:t>src</a:t>
            </a:r>
            <a:r>
              <a:rPr lang="en-US" sz="2000" dirty="0"/>
              <a:t> = "/html/top_frame.htm" /&gt;</a:t>
            </a:r>
          </a:p>
          <a:p>
            <a:r>
              <a:rPr lang="en-US" sz="2000" dirty="0"/>
              <a:t>      &lt;frame name = "main" </a:t>
            </a:r>
            <a:r>
              <a:rPr lang="en-US" sz="2000" dirty="0" err="1"/>
              <a:t>src</a:t>
            </a:r>
            <a:r>
              <a:rPr lang="en-US" sz="2000" dirty="0"/>
              <a:t> = "/html/main_frame.htm" /&gt;</a:t>
            </a:r>
          </a:p>
          <a:p>
            <a:r>
              <a:rPr lang="en-US" sz="2000" dirty="0"/>
              <a:t>      &lt;frame name = "bottom" </a:t>
            </a:r>
            <a:r>
              <a:rPr lang="en-US" sz="2000" dirty="0" err="1"/>
              <a:t>src</a:t>
            </a:r>
            <a:r>
              <a:rPr lang="en-US" sz="2000" dirty="0"/>
              <a:t> = "/html/bottom_frame.htm" /&gt;</a:t>
            </a:r>
          </a:p>
          <a:p>
            <a:r>
              <a:rPr lang="en-US" sz="2000" dirty="0"/>
              <a:t>   </a:t>
            </a:r>
          </a:p>
          <a:p>
            <a:r>
              <a:rPr lang="en-US" sz="2000" dirty="0"/>
              <a:t>      &lt;</a:t>
            </a:r>
            <a:r>
              <a:rPr lang="en-US" sz="2000" dirty="0" err="1"/>
              <a:t>noframes</a:t>
            </a:r>
            <a:r>
              <a:rPr lang="en-US" sz="2000" dirty="0"/>
              <a:t>&gt;</a:t>
            </a:r>
          </a:p>
          <a:p>
            <a:r>
              <a:rPr lang="en-US" sz="2000" dirty="0"/>
              <a:t>         &lt;body&gt;Your browser does not support frames.&lt;/body&gt;</a:t>
            </a:r>
          </a:p>
          <a:p>
            <a:r>
              <a:rPr lang="en-US" sz="2000" dirty="0"/>
              <a:t>      &lt;/</a:t>
            </a:r>
            <a:r>
              <a:rPr lang="en-US" sz="2000" dirty="0" err="1"/>
              <a:t>noframes</a:t>
            </a:r>
            <a:r>
              <a:rPr lang="en-US" sz="2000" dirty="0"/>
              <a:t>&gt;</a:t>
            </a:r>
          </a:p>
          <a:p>
            <a:r>
              <a:rPr lang="en-US" sz="2000" dirty="0"/>
              <a:t>      </a:t>
            </a:r>
          </a:p>
          <a:p>
            <a:r>
              <a:rPr lang="en-US" sz="2000" dirty="0"/>
              <a:t>   &lt;/frameset&gt;</a:t>
            </a:r>
          </a:p>
          <a:p>
            <a:r>
              <a:rPr lang="en-US" sz="2000" dirty="0"/>
              <a:t>   </a:t>
            </a:r>
          </a:p>
          <a:p>
            <a:r>
              <a:rPr lang="en-US" sz="2000" dirty="0"/>
              <a:t>&lt;/html&gt;</a:t>
            </a:r>
          </a:p>
        </p:txBody>
      </p:sp>
    </p:spTree>
    <p:extLst>
      <p:ext uri="{BB962C8B-B14F-4D97-AF65-F5344CB8AC3E}">
        <p14:creationId xmlns:p14="http://schemas.microsoft.com/office/powerpoint/2010/main" val="3015798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341195"/>
            <a:ext cx="11409528" cy="4154984"/>
          </a:xfrm>
          <a:prstGeom prst="rect">
            <a:avLst/>
          </a:prstGeom>
        </p:spPr>
        <p:txBody>
          <a:bodyPr wrap="square">
            <a:spAutoFit/>
          </a:bodyPr>
          <a:lstStyle/>
          <a:p>
            <a:r>
              <a:rPr lang="en-US" sz="2400" dirty="0" smtClean="0">
                <a:solidFill>
                  <a:srgbClr val="000000"/>
                </a:solidFill>
                <a:latin typeface="Verdana" panose="020B0604030504040204" pitchFamily="34" charset="0"/>
              </a:rPr>
              <a:t>We </a:t>
            </a:r>
            <a:r>
              <a:rPr lang="en-US" sz="2400" dirty="0">
                <a:solidFill>
                  <a:srgbClr val="000000"/>
                </a:solidFill>
                <a:latin typeface="Verdana" panose="020B0604030504040204" pitchFamily="34" charset="0"/>
              </a:rPr>
              <a:t>can define an inline frame with HTML tag </a:t>
            </a:r>
            <a:r>
              <a:rPr lang="en-US" sz="2400" b="1" dirty="0">
                <a:solidFill>
                  <a:srgbClr val="000000"/>
                </a:solidFill>
                <a:latin typeface="Verdana" panose="020B0604030504040204" pitchFamily="34" charset="0"/>
              </a:rPr>
              <a:t>&lt;</a:t>
            </a:r>
            <a:r>
              <a:rPr lang="en-US" sz="2400" b="1" dirty="0" err="1">
                <a:solidFill>
                  <a:srgbClr val="000000"/>
                </a:solidFill>
                <a:latin typeface="Verdana" panose="020B0604030504040204" pitchFamily="34" charset="0"/>
              </a:rPr>
              <a:t>iframe</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&lt;</a:t>
            </a:r>
            <a:r>
              <a:rPr lang="en-US" sz="2400" dirty="0" err="1">
                <a:solidFill>
                  <a:srgbClr val="000000"/>
                </a:solidFill>
                <a:latin typeface="Verdana" panose="020B0604030504040204" pitchFamily="34" charset="0"/>
              </a:rPr>
              <a:t>iframe</a:t>
            </a:r>
            <a:r>
              <a:rPr lang="en-US" sz="2400" dirty="0">
                <a:solidFill>
                  <a:srgbClr val="000000"/>
                </a:solidFill>
                <a:latin typeface="Verdana" panose="020B0604030504040204" pitchFamily="34" charset="0"/>
              </a:rPr>
              <a:t>&gt; tag is not somehow related to &lt;frameset&gt; tag, instead, it can appear anywhere in your document.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&lt;</a:t>
            </a:r>
            <a:r>
              <a:rPr lang="en-US" sz="2400" dirty="0" err="1">
                <a:solidFill>
                  <a:srgbClr val="000000"/>
                </a:solidFill>
                <a:latin typeface="Verdana" panose="020B0604030504040204" pitchFamily="34" charset="0"/>
              </a:rPr>
              <a:t>iframe</a:t>
            </a:r>
            <a:r>
              <a:rPr lang="en-US" sz="2400" dirty="0">
                <a:solidFill>
                  <a:srgbClr val="000000"/>
                </a:solidFill>
                <a:latin typeface="Verdana" panose="020B0604030504040204" pitchFamily="34" charset="0"/>
              </a:rPr>
              <a:t>&gt; tag defines a rectangular region within the document in which the browser can display a separate document, including scrollbars and borders.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An </a:t>
            </a:r>
            <a:r>
              <a:rPr lang="en-US" sz="2400" dirty="0">
                <a:solidFill>
                  <a:srgbClr val="000000"/>
                </a:solidFill>
                <a:latin typeface="Verdana" panose="020B0604030504040204" pitchFamily="34" charset="0"/>
              </a:rPr>
              <a:t>inline frame is used to embed another document within the current HTML document.</a:t>
            </a:r>
            <a:endParaRPr lang="en-US" sz="2400" dirty="0"/>
          </a:p>
        </p:txBody>
      </p:sp>
    </p:spTree>
    <p:extLst>
      <p:ext uri="{BB962C8B-B14F-4D97-AF65-F5344CB8AC3E}">
        <p14:creationId xmlns:p14="http://schemas.microsoft.com/office/powerpoint/2010/main" val="4179947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257" y="371229"/>
            <a:ext cx="8061278" cy="5324535"/>
          </a:xfrm>
          <a:prstGeom prst="rect">
            <a:avLst/>
          </a:prstGeom>
        </p:spPr>
        <p:txBody>
          <a:bodyPr wrap="square">
            <a:spAutoFit/>
          </a:bodyPr>
          <a:lstStyle/>
          <a:p>
            <a:r>
              <a:rPr lang="en-US" sz="2000" dirty="0"/>
              <a:t>&lt;html&gt;</a:t>
            </a:r>
          </a:p>
          <a:p>
            <a:endParaRPr lang="en-US" sz="2000" dirty="0"/>
          </a:p>
          <a:p>
            <a:r>
              <a:rPr lang="en-US" sz="2000" dirty="0"/>
              <a:t>   &lt;head&gt;</a:t>
            </a:r>
          </a:p>
          <a:p>
            <a:r>
              <a:rPr lang="en-US" sz="2000" dirty="0"/>
              <a:t>      &lt;title&gt;HTML </a:t>
            </a:r>
            <a:r>
              <a:rPr lang="en-US" sz="2000" dirty="0" err="1"/>
              <a:t>Iframes</a:t>
            </a:r>
            <a:r>
              <a:rPr lang="en-US" sz="2000" dirty="0"/>
              <a:t>&lt;/title&gt;</a:t>
            </a:r>
          </a:p>
          <a:p>
            <a:r>
              <a:rPr lang="en-US" sz="2000" dirty="0"/>
              <a:t>   &lt;/head&gt;</a:t>
            </a:r>
          </a:p>
          <a:p>
            <a:r>
              <a:rPr lang="en-US" sz="2000" dirty="0"/>
              <a:t>	</a:t>
            </a:r>
          </a:p>
          <a:p>
            <a:r>
              <a:rPr lang="en-US" sz="2000" dirty="0"/>
              <a:t>   &lt;body&gt;</a:t>
            </a:r>
          </a:p>
          <a:p>
            <a:r>
              <a:rPr lang="en-US" sz="2000" dirty="0"/>
              <a:t>      &lt;p&gt;Document content goes here...&lt;/p&gt;</a:t>
            </a:r>
          </a:p>
          <a:p>
            <a:r>
              <a:rPr lang="en-US" sz="2000" dirty="0"/>
              <a:t>      </a:t>
            </a:r>
          </a:p>
          <a:p>
            <a:r>
              <a:rPr lang="en-US" sz="2000" dirty="0"/>
              <a:t>      &lt;</a:t>
            </a:r>
            <a:r>
              <a:rPr lang="en-US" sz="2000" dirty="0" err="1"/>
              <a:t>iframe</a:t>
            </a:r>
            <a:r>
              <a:rPr lang="en-US" sz="2000" dirty="0"/>
              <a:t> </a:t>
            </a:r>
            <a:r>
              <a:rPr lang="en-US" sz="2000" dirty="0" err="1"/>
              <a:t>src</a:t>
            </a:r>
            <a:r>
              <a:rPr lang="en-US" sz="2000" dirty="0"/>
              <a:t> = "/html/menu.htm" width = "555" height = "200"&gt;</a:t>
            </a:r>
          </a:p>
          <a:p>
            <a:r>
              <a:rPr lang="en-US" sz="2000" dirty="0"/>
              <a:t>         Sorry your browser does not support inline frames.</a:t>
            </a:r>
          </a:p>
          <a:p>
            <a:r>
              <a:rPr lang="en-US" sz="2000" dirty="0"/>
              <a:t>      &lt;/</a:t>
            </a:r>
            <a:r>
              <a:rPr lang="en-US" sz="2000" dirty="0" err="1"/>
              <a:t>iframe</a:t>
            </a:r>
            <a:r>
              <a:rPr lang="en-US" sz="2000" dirty="0"/>
              <a:t>&gt;</a:t>
            </a:r>
          </a:p>
          <a:p>
            <a:r>
              <a:rPr lang="en-US" sz="2000" dirty="0"/>
              <a:t>      </a:t>
            </a:r>
          </a:p>
          <a:p>
            <a:r>
              <a:rPr lang="en-US" sz="2000" dirty="0"/>
              <a:t>      &lt;p&gt;Document content also go here...&lt;/p&gt;</a:t>
            </a:r>
          </a:p>
          <a:p>
            <a:r>
              <a:rPr lang="en-US" sz="2000" dirty="0"/>
              <a:t>   &lt;/body&gt;</a:t>
            </a:r>
          </a:p>
          <a:p>
            <a:r>
              <a:rPr lang="en-US" sz="2000" dirty="0"/>
              <a:t>	</a:t>
            </a:r>
          </a:p>
          <a:p>
            <a:r>
              <a:rPr lang="en-US" sz="2000" dirty="0"/>
              <a:t>&lt;/html&gt;</a:t>
            </a:r>
          </a:p>
        </p:txBody>
      </p:sp>
    </p:spTree>
    <p:extLst>
      <p:ext uri="{BB962C8B-B14F-4D97-AF65-F5344CB8AC3E}">
        <p14:creationId xmlns:p14="http://schemas.microsoft.com/office/powerpoint/2010/main" val="15484413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327546"/>
            <a:ext cx="11559654" cy="1569660"/>
          </a:xfrm>
          <a:prstGeom prst="rect">
            <a:avLst/>
          </a:prstGeom>
        </p:spPr>
        <p:txBody>
          <a:bodyPr wrap="square">
            <a:spAutoFit/>
          </a:bodyPr>
          <a:lstStyle/>
          <a:p>
            <a:r>
              <a:rPr lang="en-US" sz="2400" dirty="0">
                <a:solidFill>
                  <a:srgbClr val="121214"/>
                </a:solidFill>
                <a:latin typeface="Verdana" panose="020B0604030504040204" pitchFamily="34" charset="0"/>
              </a:rPr>
              <a:t>Set Font </a:t>
            </a:r>
            <a:r>
              <a:rPr lang="en-US" sz="2400" dirty="0" smtClean="0">
                <a:solidFill>
                  <a:srgbClr val="121214"/>
                </a:solidFill>
                <a:latin typeface="Verdana" panose="020B0604030504040204" pitchFamily="34" charset="0"/>
              </a:rPr>
              <a:t>Size</a:t>
            </a:r>
          </a:p>
          <a:p>
            <a:endParaRPr lang="en-US" sz="2400" dirty="0">
              <a:solidFill>
                <a:srgbClr val="121214"/>
              </a:solidFill>
              <a:latin typeface="Verdana" panose="020B0604030504040204" pitchFamily="34" charset="0"/>
            </a:endParaRPr>
          </a:p>
          <a:p>
            <a:pPr algn="just"/>
            <a:r>
              <a:rPr lang="en-US" sz="2400" dirty="0">
                <a:solidFill>
                  <a:srgbClr val="000000"/>
                </a:solidFill>
                <a:latin typeface="Verdana" panose="020B0604030504040204" pitchFamily="34" charset="0"/>
              </a:rPr>
              <a:t>You can set content font size using </a:t>
            </a:r>
            <a:r>
              <a:rPr lang="en-US" sz="2400" b="1" dirty="0">
                <a:solidFill>
                  <a:srgbClr val="000000"/>
                </a:solidFill>
                <a:latin typeface="Verdana" panose="020B0604030504040204" pitchFamily="34" charset="0"/>
              </a:rPr>
              <a:t>size</a:t>
            </a:r>
            <a:r>
              <a:rPr lang="en-US" sz="2400" dirty="0">
                <a:solidFill>
                  <a:srgbClr val="000000"/>
                </a:solidFill>
                <a:latin typeface="Verdana" panose="020B0604030504040204" pitchFamily="34" charset="0"/>
              </a:rPr>
              <a:t> attribute. The range of accepted values is from 1(smallest) to 7(largest). The default size of a font is 3.</a:t>
            </a:r>
            <a:endParaRPr lang="en-US" sz="2400" b="0" i="0" dirty="0">
              <a:solidFill>
                <a:srgbClr val="000000"/>
              </a:solidFill>
              <a:effectLst/>
              <a:latin typeface="Verdana" panose="020B0604030504040204" pitchFamily="34" charset="0"/>
            </a:endParaRPr>
          </a:p>
        </p:txBody>
      </p:sp>
      <p:sp>
        <p:nvSpPr>
          <p:cNvPr id="3" name="Rectangle 2"/>
          <p:cNvSpPr/>
          <p:nvPr/>
        </p:nvSpPr>
        <p:spPr>
          <a:xfrm>
            <a:off x="796119" y="2056686"/>
            <a:ext cx="6096000" cy="4801314"/>
          </a:xfrm>
          <a:prstGeom prst="rect">
            <a:avLst/>
          </a:prstGeom>
        </p:spPr>
        <p:txBody>
          <a:bodyPr>
            <a:spAutoFit/>
          </a:bodyPr>
          <a:lstStyle/>
          <a:p>
            <a:r>
              <a:rPr lang="en-US" dirty="0"/>
              <a:t>&lt;html&gt;</a:t>
            </a:r>
          </a:p>
          <a:p>
            <a:endParaRPr lang="en-US" dirty="0"/>
          </a:p>
          <a:p>
            <a:r>
              <a:rPr lang="en-US" dirty="0"/>
              <a:t>   &lt;head&gt;</a:t>
            </a:r>
          </a:p>
          <a:p>
            <a:r>
              <a:rPr lang="en-US" dirty="0"/>
              <a:t>      &lt;title&gt;Setting Font Size&lt;/title&gt;</a:t>
            </a:r>
          </a:p>
          <a:p>
            <a:r>
              <a:rPr lang="en-US" dirty="0"/>
              <a:t>   &lt;/head&gt;</a:t>
            </a:r>
          </a:p>
          <a:p>
            <a:endParaRPr lang="en-US" dirty="0"/>
          </a:p>
          <a:p>
            <a:r>
              <a:rPr lang="en-US" dirty="0"/>
              <a:t>   &lt;body&gt;</a:t>
            </a:r>
          </a:p>
          <a:p>
            <a:r>
              <a:rPr lang="en-US" dirty="0"/>
              <a:t>      &lt;font size = "1"&gt;Font size = "1"&lt;/font&gt;&lt;</a:t>
            </a:r>
            <a:r>
              <a:rPr lang="en-US" dirty="0" err="1"/>
              <a:t>br</a:t>
            </a:r>
            <a:r>
              <a:rPr lang="en-US" dirty="0"/>
              <a:t> /&gt;</a:t>
            </a:r>
          </a:p>
          <a:p>
            <a:r>
              <a:rPr lang="en-US" dirty="0"/>
              <a:t>      &lt;font size = "2"&gt;Font size = "2"&lt;/font&gt;&lt;</a:t>
            </a:r>
            <a:r>
              <a:rPr lang="en-US" dirty="0" err="1"/>
              <a:t>br</a:t>
            </a:r>
            <a:r>
              <a:rPr lang="en-US" dirty="0"/>
              <a:t> /&gt;</a:t>
            </a:r>
          </a:p>
          <a:p>
            <a:r>
              <a:rPr lang="en-US" dirty="0"/>
              <a:t>      &lt;font size = "3"&gt;Font size = "3"&lt;/font&gt;&lt;</a:t>
            </a:r>
            <a:r>
              <a:rPr lang="en-US" dirty="0" err="1"/>
              <a:t>br</a:t>
            </a:r>
            <a:r>
              <a:rPr lang="en-US" dirty="0"/>
              <a:t> /&gt;</a:t>
            </a:r>
          </a:p>
          <a:p>
            <a:r>
              <a:rPr lang="en-US" dirty="0"/>
              <a:t>      &lt;font size = "4"&gt;Font size = "4"&lt;/font&gt;&lt;</a:t>
            </a:r>
            <a:r>
              <a:rPr lang="en-US" dirty="0" err="1"/>
              <a:t>br</a:t>
            </a:r>
            <a:r>
              <a:rPr lang="en-US" dirty="0"/>
              <a:t> /&gt;</a:t>
            </a:r>
          </a:p>
          <a:p>
            <a:r>
              <a:rPr lang="en-US" dirty="0"/>
              <a:t>      &lt;font size = "5"&gt;Font size = "5"&lt;/font&gt;&lt;</a:t>
            </a:r>
            <a:r>
              <a:rPr lang="en-US" dirty="0" err="1"/>
              <a:t>br</a:t>
            </a:r>
            <a:r>
              <a:rPr lang="en-US" dirty="0"/>
              <a:t> /&gt;</a:t>
            </a:r>
          </a:p>
          <a:p>
            <a:r>
              <a:rPr lang="en-US" dirty="0"/>
              <a:t>      &lt;font size = "6"&gt;Font size = "6"&lt;/font&gt;&lt;</a:t>
            </a:r>
            <a:r>
              <a:rPr lang="en-US" dirty="0" err="1"/>
              <a:t>br</a:t>
            </a:r>
            <a:r>
              <a:rPr lang="en-US" dirty="0"/>
              <a:t> /&gt;</a:t>
            </a:r>
          </a:p>
          <a:p>
            <a:r>
              <a:rPr lang="en-US" dirty="0"/>
              <a:t>      &lt;font size = "7"&gt;Font size = "7"&lt;/font&gt;</a:t>
            </a:r>
          </a:p>
          <a:p>
            <a:r>
              <a:rPr lang="en-US" dirty="0"/>
              <a:t>   &lt;/body&gt;</a:t>
            </a:r>
          </a:p>
          <a:p>
            <a:endParaRPr lang="en-US" dirty="0"/>
          </a:p>
          <a:p>
            <a:r>
              <a:rPr lang="en-US" dirty="0"/>
              <a:t>&lt;/html&gt;</a:t>
            </a:r>
          </a:p>
        </p:txBody>
      </p:sp>
    </p:spTree>
    <p:extLst>
      <p:ext uri="{BB962C8B-B14F-4D97-AF65-F5344CB8AC3E}">
        <p14:creationId xmlns:p14="http://schemas.microsoft.com/office/powerpoint/2010/main" val="4252769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3" y="341194"/>
            <a:ext cx="11245755" cy="2062103"/>
          </a:xfrm>
          <a:prstGeom prst="rect">
            <a:avLst/>
          </a:prstGeom>
        </p:spPr>
        <p:txBody>
          <a:bodyPr wrap="square">
            <a:spAutoFit/>
          </a:bodyPr>
          <a:lstStyle/>
          <a:p>
            <a:r>
              <a:rPr lang="en-US" sz="3200" b="1" dirty="0"/>
              <a:t>The &lt;marquee&gt; Tag</a:t>
            </a:r>
          </a:p>
          <a:p>
            <a:endParaRPr lang="en-US" sz="2400" dirty="0" smtClean="0">
              <a:solidFill>
                <a:srgbClr val="000000"/>
              </a:solidFill>
              <a:latin typeface="Verdana" panose="020B0604030504040204" pitchFamily="34" charset="0"/>
            </a:endParaRPr>
          </a:p>
          <a:p>
            <a:r>
              <a:rPr lang="en-US" sz="2400" dirty="0" smtClean="0">
                <a:solidFill>
                  <a:srgbClr val="000000"/>
                </a:solidFill>
                <a:latin typeface="Verdana" panose="020B0604030504040204" pitchFamily="34" charset="0"/>
              </a:rPr>
              <a:t>An </a:t>
            </a:r>
            <a:r>
              <a:rPr lang="en-US" sz="2400" dirty="0">
                <a:solidFill>
                  <a:srgbClr val="000000"/>
                </a:solidFill>
                <a:latin typeface="Verdana" panose="020B0604030504040204" pitchFamily="34" charset="0"/>
              </a:rPr>
              <a:t>HTML marquee is a scrolling piece of text displayed either horizontally across or vertically down your webpage depending on the settings. </a:t>
            </a:r>
            <a:endParaRPr lang="en-US" sz="2400" dirty="0"/>
          </a:p>
        </p:txBody>
      </p:sp>
      <p:sp>
        <p:nvSpPr>
          <p:cNvPr id="3" name="Rectangle 2"/>
          <p:cNvSpPr/>
          <p:nvPr/>
        </p:nvSpPr>
        <p:spPr>
          <a:xfrm>
            <a:off x="2311021" y="2333685"/>
            <a:ext cx="7897504" cy="4154984"/>
          </a:xfrm>
          <a:prstGeom prst="rect">
            <a:avLst/>
          </a:prstGeom>
        </p:spPr>
        <p:txBody>
          <a:bodyPr wrap="square">
            <a:spAutoFit/>
          </a:bodyPr>
          <a:lstStyle/>
          <a:p>
            <a:r>
              <a:rPr lang="en-US" sz="2400" dirty="0"/>
              <a:t>&lt;html&gt;</a:t>
            </a:r>
          </a:p>
          <a:p>
            <a:endParaRPr lang="en-US" sz="2400" dirty="0"/>
          </a:p>
          <a:p>
            <a:r>
              <a:rPr lang="en-US" sz="2400" dirty="0"/>
              <a:t>   &lt;head&gt;</a:t>
            </a:r>
          </a:p>
          <a:p>
            <a:r>
              <a:rPr lang="en-US" sz="2400" dirty="0"/>
              <a:t>      &lt;title&gt;HTML marquee Tag&lt;/title&gt;</a:t>
            </a:r>
          </a:p>
          <a:p>
            <a:r>
              <a:rPr lang="en-US" sz="2400" dirty="0"/>
              <a:t>   &lt;/head&gt;</a:t>
            </a:r>
          </a:p>
          <a:p>
            <a:r>
              <a:rPr lang="en-US" sz="2400" dirty="0"/>
              <a:t>	</a:t>
            </a:r>
          </a:p>
          <a:p>
            <a:r>
              <a:rPr lang="en-US" sz="2400" dirty="0"/>
              <a:t>   &lt;body&gt;</a:t>
            </a:r>
          </a:p>
          <a:p>
            <a:r>
              <a:rPr lang="en-US" sz="2400" dirty="0"/>
              <a:t>      &lt;marquee&gt;This is basic example of marquee&lt;/marquee&gt;</a:t>
            </a:r>
          </a:p>
          <a:p>
            <a:r>
              <a:rPr lang="en-US" sz="2400" dirty="0"/>
              <a:t>   &lt;/body&gt;</a:t>
            </a:r>
          </a:p>
          <a:p>
            <a:r>
              <a:rPr lang="en-US" sz="2400" dirty="0"/>
              <a:t>	</a:t>
            </a:r>
          </a:p>
          <a:p>
            <a:r>
              <a:rPr lang="en-US" sz="2400" dirty="0"/>
              <a:t>&lt;/html&gt;</a:t>
            </a:r>
          </a:p>
        </p:txBody>
      </p:sp>
    </p:spTree>
    <p:extLst>
      <p:ext uri="{BB962C8B-B14F-4D97-AF65-F5344CB8AC3E}">
        <p14:creationId xmlns:p14="http://schemas.microsoft.com/office/powerpoint/2010/main" val="2939704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6" y="219586"/>
            <a:ext cx="10886365" cy="1938992"/>
          </a:xfrm>
          <a:prstGeom prst="rect">
            <a:avLst/>
          </a:prstGeom>
        </p:spPr>
        <p:txBody>
          <a:bodyPr wrap="square">
            <a:spAutoFit/>
          </a:bodyPr>
          <a:lstStyle/>
          <a:p>
            <a:endParaRPr lang="en-US" sz="2400" dirty="0"/>
          </a:p>
          <a:p>
            <a:r>
              <a:rPr lang="en-US" sz="2400" dirty="0"/>
              <a:t>   &lt;body&gt;</a:t>
            </a:r>
          </a:p>
          <a:p>
            <a:r>
              <a:rPr lang="en-US" sz="2400" dirty="0"/>
              <a:t>      &lt;marquee direction = "right"&gt;This text will scroll from left to right&lt;/marquee&gt;</a:t>
            </a:r>
          </a:p>
          <a:p>
            <a:r>
              <a:rPr lang="en-US" sz="2400" dirty="0"/>
              <a:t>   &lt;/body&gt;</a:t>
            </a:r>
          </a:p>
          <a:p>
            <a:r>
              <a:rPr lang="en-US" sz="2400" dirty="0"/>
              <a:t>	</a:t>
            </a:r>
          </a:p>
        </p:txBody>
      </p:sp>
      <p:sp>
        <p:nvSpPr>
          <p:cNvPr id="3" name="Rectangle 2"/>
          <p:cNvSpPr/>
          <p:nvPr/>
        </p:nvSpPr>
        <p:spPr>
          <a:xfrm>
            <a:off x="618699" y="2296574"/>
            <a:ext cx="10654352" cy="1200329"/>
          </a:xfrm>
          <a:prstGeom prst="rect">
            <a:avLst/>
          </a:prstGeom>
        </p:spPr>
        <p:txBody>
          <a:bodyPr wrap="square">
            <a:spAutoFit/>
          </a:bodyPr>
          <a:lstStyle/>
          <a:p>
            <a:r>
              <a:rPr lang="en-US" sz="2400" dirty="0"/>
              <a:t>&lt;body&gt;</a:t>
            </a:r>
          </a:p>
          <a:p>
            <a:r>
              <a:rPr lang="en-US" sz="2400" dirty="0"/>
              <a:t>      &lt;marquee direction = "up"&gt;This text will scroll from bottom to up&lt;/marquee&gt;</a:t>
            </a:r>
          </a:p>
          <a:p>
            <a:r>
              <a:rPr lang="en-US" sz="2400" dirty="0"/>
              <a:t>   &lt;/body&gt;</a:t>
            </a:r>
          </a:p>
        </p:txBody>
      </p:sp>
    </p:spTree>
    <p:extLst>
      <p:ext uri="{BB962C8B-B14F-4D97-AF65-F5344CB8AC3E}">
        <p14:creationId xmlns:p14="http://schemas.microsoft.com/office/powerpoint/2010/main" val="41155146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5308" y="200883"/>
            <a:ext cx="3941720" cy="523220"/>
          </a:xfrm>
          <a:prstGeom prst="rect">
            <a:avLst/>
          </a:prstGeom>
        </p:spPr>
        <p:txBody>
          <a:bodyPr wrap="none">
            <a:spAutoFit/>
          </a:bodyPr>
          <a:lstStyle/>
          <a:p>
            <a:r>
              <a:rPr lang="en-US" sz="2800" b="1" dirty="0" smtClean="0"/>
              <a:t>The HTML Style Attribute</a:t>
            </a:r>
            <a:endParaRPr lang="en-US" sz="2800" b="1" dirty="0"/>
          </a:p>
        </p:txBody>
      </p:sp>
      <p:sp>
        <p:nvSpPr>
          <p:cNvPr id="5" name="Rectangle 4"/>
          <p:cNvSpPr/>
          <p:nvPr/>
        </p:nvSpPr>
        <p:spPr>
          <a:xfrm>
            <a:off x="677753" y="855976"/>
            <a:ext cx="6039026" cy="584775"/>
          </a:xfrm>
          <a:prstGeom prst="rect">
            <a:avLst/>
          </a:prstGeom>
        </p:spPr>
        <p:txBody>
          <a:bodyPr wrap="none">
            <a:spAutoFit/>
          </a:bodyPr>
          <a:lstStyle/>
          <a:p>
            <a:r>
              <a:rPr lang="en-US" sz="3200" dirty="0" smtClean="0"/>
              <a:t>&lt;</a:t>
            </a:r>
            <a:r>
              <a:rPr lang="en-US" sz="3200" dirty="0" err="1" smtClean="0"/>
              <a:t>tagname</a:t>
            </a:r>
            <a:r>
              <a:rPr lang="en-US" sz="3200" dirty="0" smtClean="0"/>
              <a:t> style="</a:t>
            </a:r>
            <a:r>
              <a:rPr lang="en-US" sz="3200" dirty="0" err="1" smtClean="0"/>
              <a:t>property:value</a:t>
            </a:r>
            <a:r>
              <a:rPr lang="en-US" sz="3200" dirty="0" smtClean="0"/>
              <a:t>;"&gt;</a:t>
            </a:r>
            <a:endParaRPr lang="en-US" sz="3200" dirty="0"/>
          </a:p>
        </p:txBody>
      </p:sp>
      <p:sp>
        <p:nvSpPr>
          <p:cNvPr id="6" name="Rectangle 5"/>
          <p:cNvSpPr/>
          <p:nvPr/>
        </p:nvSpPr>
        <p:spPr>
          <a:xfrm>
            <a:off x="1575753" y="1797672"/>
            <a:ext cx="9558001" cy="4524315"/>
          </a:xfrm>
          <a:prstGeom prst="rect">
            <a:avLst/>
          </a:prstGeom>
        </p:spPr>
        <p:txBody>
          <a:bodyPr wrap="none">
            <a:spAutoFit/>
          </a:bodyPr>
          <a:lstStyle/>
          <a:p>
            <a:r>
              <a:rPr lang="en-US" sz="3200" dirty="0" smtClean="0"/>
              <a:t>&lt;body style="</a:t>
            </a:r>
            <a:r>
              <a:rPr lang="en-US" sz="3200" dirty="0" err="1" smtClean="0"/>
              <a:t>background-color:powderblue</a:t>
            </a:r>
            <a:r>
              <a:rPr lang="en-US" sz="3200" dirty="0" smtClean="0"/>
              <a:t>;"&gt;</a:t>
            </a:r>
          </a:p>
          <a:p>
            <a:r>
              <a:rPr lang="en-US" sz="3200" dirty="0"/>
              <a:t>&lt;h1 style="</a:t>
            </a:r>
            <a:r>
              <a:rPr lang="en-US" sz="3200" dirty="0" err="1"/>
              <a:t>color:blue</a:t>
            </a:r>
            <a:r>
              <a:rPr lang="en-US" sz="3200" dirty="0"/>
              <a:t>;"&gt;This is a heading&lt;/h1&gt;</a:t>
            </a:r>
            <a:r>
              <a:rPr lang="en-US" sz="3200" dirty="0" smtClean="0"/>
              <a:t/>
            </a:r>
            <a:br>
              <a:rPr lang="en-US" sz="3200" dirty="0" smtClean="0"/>
            </a:br>
            <a:r>
              <a:rPr lang="en-US" sz="3200" dirty="0"/>
              <a:t>&lt;p style="</a:t>
            </a:r>
            <a:r>
              <a:rPr lang="en-US" sz="3200" dirty="0" err="1"/>
              <a:t>color:red</a:t>
            </a:r>
            <a:r>
              <a:rPr lang="en-US" sz="3200" dirty="0"/>
              <a:t>;"&gt;This is a paragraph.&lt;/p</a:t>
            </a:r>
            <a:r>
              <a:rPr lang="en-US" sz="3200" dirty="0" smtClean="0"/>
              <a:t>&gt;</a:t>
            </a:r>
          </a:p>
          <a:p>
            <a:r>
              <a:rPr lang="en-US" sz="3200" dirty="0"/>
              <a:t>&lt;h1 style="</a:t>
            </a:r>
            <a:r>
              <a:rPr lang="en-US" sz="3200" dirty="0" err="1"/>
              <a:t>font-family:verdana</a:t>
            </a:r>
            <a:r>
              <a:rPr lang="en-US" sz="3200" dirty="0"/>
              <a:t>;"&gt;This is a heading&lt;/h1&gt;</a:t>
            </a:r>
            <a:r>
              <a:rPr lang="en-US" sz="3200" dirty="0" smtClean="0"/>
              <a:t/>
            </a:r>
            <a:br>
              <a:rPr lang="en-US" sz="3200" dirty="0" smtClean="0"/>
            </a:br>
            <a:r>
              <a:rPr lang="en-US" sz="3200" dirty="0"/>
              <a:t>&lt;p style="</a:t>
            </a:r>
            <a:r>
              <a:rPr lang="en-US" sz="3200" dirty="0" err="1"/>
              <a:t>font-family:courier</a:t>
            </a:r>
            <a:r>
              <a:rPr lang="en-US" sz="3200" dirty="0"/>
              <a:t>;"&gt;This is a paragraph.&lt;/p</a:t>
            </a:r>
            <a:r>
              <a:rPr lang="en-US" sz="3200" dirty="0" smtClean="0"/>
              <a:t>&gt;</a:t>
            </a:r>
          </a:p>
          <a:p>
            <a:r>
              <a:rPr lang="en-US" sz="3200" dirty="0"/>
              <a:t>&lt;h1 style="font-size:300%;"&gt;This is a heading&lt;/h1&gt;</a:t>
            </a:r>
            <a:r>
              <a:rPr lang="en-US" sz="3200" dirty="0" smtClean="0"/>
              <a:t/>
            </a:r>
            <a:br>
              <a:rPr lang="en-US" sz="3200" dirty="0" smtClean="0"/>
            </a:br>
            <a:r>
              <a:rPr lang="en-US" sz="3200" dirty="0"/>
              <a:t>&lt;p style="font-size:160%;"&gt;This is a paragraph.&lt;/p</a:t>
            </a:r>
            <a:r>
              <a:rPr lang="en-US" sz="3200" dirty="0" smtClean="0"/>
              <a:t>&gt;</a:t>
            </a:r>
          </a:p>
          <a:p>
            <a:r>
              <a:rPr lang="en-US" sz="3200" dirty="0"/>
              <a:t>&lt;h1 style="</a:t>
            </a:r>
            <a:r>
              <a:rPr lang="en-US" sz="3200" dirty="0" err="1"/>
              <a:t>text-align:center</a:t>
            </a:r>
            <a:r>
              <a:rPr lang="en-US" sz="3200" dirty="0"/>
              <a:t>;"&gt;Centered Heading&lt;/h1&gt;</a:t>
            </a:r>
            <a:r>
              <a:rPr lang="en-US" sz="3200" dirty="0" smtClean="0"/>
              <a:t/>
            </a:r>
            <a:br>
              <a:rPr lang="en-US" sz="3200" dirty="0" smtClean="0"/>
            </a:br>
            <a:r>
              <a:rPr lang="en-US" sz="3200" dirty="0"/>
              <a:t>&lt;p style="</a:t>
            </a:r>
            <a:r>
              <a:rPr lang="en-US" sz="3200" dirty="0" err="1"/>
              <a:t>text-align:center</a:t>
            </a:r>
            <a:r>
              <a:rPr lang="en-US" sz="3200" dirty="0"/>
              <a:t>;"&gt;Centered paragraph.&lt;/p&gt;</a:t>
            </a:r>
          </a:p>
        </p:txBody>
      </p:sp>
    </p:spTree>
    <p:extLst>
      <p:ext uri="{BB962C8B-B14F-4D97-AF65-F5344CB8AC3E}">
        <p14:creationId xmlns:p14="http://schemas.microsoft.com/office/powerpoint/2010/main" val="8420220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4387" y="282770"/>
            <a:ext cx="2034788" cy="523220"/>
          </a:xfrm>
          <a:prstGeom prst="rect">
            <a:avLst/>
          </a:prstGeom>
        </p:spPr>
        <p:txBody>
          <a:bodyPr wrap="none">
            <a:spAutoFit/>
          </a:bodyPr>
          <a:lstStyle/>
          <a:p>
            <a:r>
              <a:rPr lang="en-US" sz="2800" dirty="0" smtClean="0"/>
              <a:t>HTML Colors</a:t>
            </a:r>
            <a:endParaRPr lang="en-US" sz="2800" dirty="0"/>
          </a:p>
        </p:txBody>
      </p:sp>
      <p:sp>
        <p:nvSpPr>
          <p:cNvPr id="3" name="Rectangle 2"/>
          <p:cNvSpPr/>
          <p:nvPr/>
        </p:nvSpPr>
        <p:spPr>
          <a:xfrm>
            <a:off x="291151" y="1051649"/>
            <a:ext cx="11759822" cy="5693866"/>
          </a:xfrm>
          <a:prstGeom prst="rect">
            <a:avLst/>
          </a:prstGeom>
        </p:spPr>
        <p:txBody>
          <a:bodyPr wrap="square">
            <a:spAutoFit/>
          </a:bodyPr>
          <a:lstStyle/>
          <a:p>
            <a:r>
              <a:rPr lang="en-US" sz="2800" dirty="0" smtClean="0"/>
              <a:t>&lt;h1 style="</a:t>
            </a:r>
            <a:r>
              <a:rPr lang="en-US" sz="2800" dirty="0" err="1" smtClean="0"/>
              <a:t>background-color:DodgerBlue</a:t>
            </a:r>
            <a:r>
              <a:rPr lang="en-US" sz="2800" dirty="0" smtClean="0"/>
              <a:t>;"&gt;Hello World&lt;/h1&gt;</a:t>
            </a:r>
          </a:p>
          <a:p>
            <a:r>
              <a:rPr lang="en-US" sz="2800" dirty="0" smtClean="0"/>
              <a:t>&lt;p style="</a:t>
            </a:r>
            <a:r>
              <a:rPr lang="en-US" sz="2800" dirty="0" err="1" smtClean="0"/>
              <a:t>background-color:Tomato</a:t>
            </a:r>
            <a:r>
              <a:rPr lang="en-US" sz="2800" dirty="0" smtClean="0"/>
              <a:t>;"&gt;</a:t>
            </a:r>
            <a:r>
              <a:rPr lang="en-US" sz="2800" dirty="0" err="1" smtClean="0"/>
              <a:t>Lorem</a:t>
            </a:r>
            <a:r>
              <a:rPr lang="en-US" sz="2800" dirty="0" smtClean="0"/>
              <a:t> </a:t>
            </a:r>
            <a:r>
              <a:rPr lang="en-US" sz="2800" dirty="0" err="1" smtClean="0"/>
              <a:t>ipsum</a:t>
            </a:r>
            <a:r>
              <a:rPr lang="en-US" sz="2800" dirty="0" smtClean="0"/>
              <a:t>...&lt;/p&gt;</a:t>
            </a:r>
          </a:p>
          <a:p>
            <a:endParaRPr lang="en-US" sz="2800" dirty="0"/>
          </a:p>
          <a:p>
            <a:r>
              <a:rPr lang="en-US" sz="2800" dirty="0"/>
              <a:t>&lt;h1 style="</a:t>
            </a:r>
            <a:r>
              <a:rPr lang="en-US" sz="2800" dirty="0" err="1"/>
              <a:t>color:Tomato</a:t>
            </a:r>
            <a:r>
              <a:rPr lang="en-US" sz="2800" dirty="0"/>
              <a:t>;"&gt;Hello World&lt;/h1&gt;</a:t>
            </a:r>
            <a:r>
              <a:rPr lang="en-US" sz="2800" dirty="0" smtClean="0"/>
              <a:t/>
            </a:r>
            <a:br>
              <a:rPr lang="en-US" sz="2800" dirty="0" smtClean="0"/>
            </a:br>
            <a:r>
              <a:rPr lang="en-US" sz="2800" dirty="0"/>
              <a:t>&lt;p style="</a:t>
            </a:r>
            <a:r>
              <a:rPr lang="en-US" sz="2800" dirty="0" err="1"/>
              <a:t>color:DodgerBlue</a:t>
            </a:r>
            <a:r>
              <a:rPr lang="en-US" sz="2800" dirty="0"/>
              <a:t>;"&gt;</a:t>
            </a:r>
            <a:r>
              <a:rPr lang="en-US" sz="2800" dirty="0" err="1"/>
              <a:t>Lorem</a:t>
            </a:r>
            <a:r>
              <a:rPr lang="en-US" sz="2800" dirty="0"/>
              <a:t> </a:t>
            </a:r>
            <a:r>
              <a:rPr lang="en-US" sz="2800" dirty="0" err="1"/>
              <a:t>ipsum</a:t>
            </a:r>
            <a:r>
              <a:rPr lang="en-US" sz="2800" dirty="0"/>
              <a:t>...&lt;/p&gt;</a:t>
            </a:r>
            <a:r>
              <a:rPr lang="en-US" sz="2800" dirty="0" smtClean="0"/>
              <a:t/>
            </a:r>
            <a:br>
              <a:rPr lang="en-US" sz="2800" dirty="0" smtClean="0"/>
            </a:br>
            <a:r>
              <a:rPr lang="en-US" sz="2800" dirty="0"/>
              <a:t>&lt;p style="</a:t>
            </a:r>
            <a:r>
              <a:rPr lang="en-US" sz="2800" dirty="0" err="1"/>
              <a:t>color:MediumSeaGreen</a:t>
            </a:r>
            <a:r>
              <a:rPr lang="en-US" sz="2800" dirty="0"/>
              <a:t>;"&gt;</a:t>
            </a:r>
            <a:r>
              <a:rPr lang="en-US" sz="2800" dirty="0" err="1"/>
              <a:t>Ut</a:t>
            </a:r>
            <a:r>
              <a:rPr lang="en-US" sz="2800" dirty="0"/>
              <a:t> </a:t>
            </a:r>
            <a:r>
              <a:rPr lang="en-US" sz="2800" dirty="0" err="1"/>
              <a:t>wisi</a:t>
            </a:r>
            <a:r>
              <a:rPr lang="en-US" sz="2800" dirty="0"/>
              <a:t> </a:t>
            </a:r>
            <a:r>
              <a:rPr lang="en-US" sz="2800" dirty="0" err="1"/>
              <a:t>enim</a:t>
            </a:r>
            <a:r>
              <a:rPr lang="en-US" sz="2800" dirty="0"/>
              <a:t>...&lt;/p</a:t>
            </a:r>
            <a:r>
              <a:rPr lang="en-US" sz="2800" dirty="0" smtClean="0"/>
              <a:t>&gt;</a:t>
            </a:r>
          </a:p>
          <a:p>
            <a:endParaRPr lang="en-US" sz="2800" dirty="0"/>
          </a:p>
          <a:p>
            <a:r>
              <a:rPr lang="en-US" sz="2800" dirty="0"/>
              <a:t>&lt;h1 style="</a:t>
            </a:r>
            <a:r>
              <a:rPr lang="en-US" sz="2800" dirty="0" err="1"/>
              <a:t>background-color:rgb</a:t>
            </a:r>
            <a:r>
              <a:rPr lang="en-US" sz="2800" dirty="0"/>
              <a:t>(255, 99, 71);"&gt;...&lt;/h1&gt;</a:t>
            </a:r>
            <a:r>
              <a:rPr lang="en-US" sz="2800" dirty="0" smtClean="0"/>
              <a:t/>
            </a:r>
            <a:br>
              <a:rPr lang="en-US" sz="2800" dirty="0" smtClean="0"/>
            </a:br>
            <a:r>
              <a:rPr lang="en-US" sz="2800" dirty="0"/>
              <a:t>&lt;h1 style="background-color:#ff6347;"&gt;...&lt;/h1&gt;</a:t>
            </a:r>
            <a:r>
              <a:rPr lang="en-US" sz="2800" dirty="0" smtClean="0"/>
              <a:t/>
            </a:r>
            <a:br>
              <a:rPr lang="en-US" sz="2800" dirty="0" smtClean="0"/>
            </a:br>
            <a:r>
              <a:rPr lang="en-US" sz="2800" dirty="0"/>
              <a:t>&lt;h1 style="</a:t>
            </a:r>
            <a:r>
              <a:rPr lang="en-US" sz="2800" dirty="0" err="1"/>
              <a:t>background-color:hsl</a:t>
            </a:r>
            <a:r>
              <a:rPr lang="en-US" sz="2800" dirty="0"/>
              <a:t>(9, 100%, 64%);"&gt;...&lt;/h1&gt;</a:t>
            </a:r>
            <a:r>
              <a:rPr lang="en-US" sz="2800" dirty="0" smtClean="0"/>
              <a:t/>
            </a:r>
            <a:br>
              <a:rPr lang="en-US" sz="2800" dirty="0" smtClean="0"/>
            </a:br>
            <a:r>
              <a:rPr lang="en-US" sz="2800" dirty="0" smtClean="0"/>
              <a:t/>
            </a:r>
            <a:br>
              <a:rPr lang="en-US" sz="2800" dirty="0" smtClean="0"/>
            </a:br>
            <a:r>
              <a:rPr lang="en-US" sz="2800" dirty="0"/>
              <a:t>&lt;h1 style="</a:t>
            </a:r>
            <a:r>
              <a:rPr lang="en-US" sz="2800" dirty="0" err="1"/>
              <a:t>background-color:rgba</a:t>
            </a:r>
            <a:r>
              <a:rPr lang="en-US" sz="2800" dirty="0"/>
              <a:t>(255, 99, 71, 0.5);"&gt;...&lt;/h1&gt;</a:t>
            </a:r>
            <a:r>
              <a:rPr lang="en-US" sz="2800" dirty="0" smtClean="0"/>
              <a:t/>
            </a:r>
            <a:br>
              <a:rPr lang="en-US" sz="2800" dirty="0" smtClean="0"/>
            </a:br>
            <a:r>
              <a:rPr lang="en-US" sz="2800" dirty="0"/>
              <a:t>&lt;h1 style="</a:t>
            </a:r>
            <a:r>
              <a:rPr lang="en-US" sz="2800" dirty="0" err="1"/>
              <a:t>background-color:hsla</a:t>
            </a:r>
            <a:r>
              <a:rPr lang="en-US" sz="2800" dirty="0"/>
              <a:t>(9, 100%, 64%, 0.5);"&gt;...&lt;/h1&gt;</a:t>
            </a:r>
          </a:p>
        </p:txBody>
      </p:sp>
    </p:spTree>
    <p:extLst>
      <p:ext uri="{BB962C8B-B14F-4D97-AF65-F5344CB8AC3E}">
        <p14:creationId xmlns:p14="http://schemas.microsoft.com/office/powerpoint/2010/main" val="25150285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5349" y="310065"/>
            <a:ext cx="2390654" cy="523220"/>
          </a:xfrm>
          <a:prstGeom prst="rect">
            <a:avLst/>
          </a:prstGeom>
        </p:spPr>
        <p:txBody>
          <a:bodyPr wrap="none">
            <a:spAutoFit/>
          </a:bodyPr>
          <a:lstStyle/>
          <a:p>
            <a:r>
              <a:rPr lang="en-US" sz="2800" dirty="0" smtClean="0"/>
              <a:t>Image as a Link</a:t>
            </a:r>
            <a:endParaRPr lang="en-US" sz="2800" dirty="0"/>
          </a:p>
        </p:txBody>
      </p:sp>
      <p:sp>
        <p:nvSpPr>
          <p:cNvPr id="3" name="Rectangle 2"/>
          <p:cNvSpPr/>
          <p:nvPr/>
        </p:nvSpPr>
        <p:spPr>
          <a:xfrm>
            <a:off x="605049" y="1327582"/>
            <a:ext cx="11309447" cy="3785652"/>
          </a:xfrm>
          <a:prstGeom prst="rect">
            <a:avLst/>
          </a:prstGeom>
        </p:spPr>
        <p:txBody>
          <a:bodyPr wrap="square">
            <a:spAutoFit/>
          </a:bodyPr>
          <a:lstStyle/>
          <a:p>
            <a:r>
              <a:rPr lang="en-US" sz="4000" dirty="0" smtClean="0"/>
              <a:t>&lt;a </a:t>
            </a:r>
            <a:r>
              <a:rPr lang="en-US" sz="4000" dirty="0" err="1" smtClean="0"/>
              <a:t>href</a:t>
            </a:r>
            <a:r>
              <a:rPr lang="en-US" sz="4000" dirty="0" smtClean="0"/>
              <a:t>="default.asp"&gt;</a:t>
            </a:r>
          </a:p>
          <a:p>
            <a:endParaRPr lang="en-US" sz="4000" dirty="0" smtClean="0"/>
          </a:p>
          <a:p>
            <a:r>
              <a:rPr lang="en-US" sz="4000" dirty="0" smtClean="0"/>
              <a:t>  &lt;</a:t>
            </a:r>
            <a:r>
              <a:rPr lang="en-US" sz="4000" dirty="0" err="1" smtClean="0"/>
              <a:t>img</a:t>
            </a:r>
            <a:r>
              <a:rPr lang="en-US" sz="4000" dirty="0" smtClean="0"/>
              <a:t> </a:t>
            </a:r>
            <a:r>
              <a:rPr lang="en-US" sz="4000" dirty="0" err="1" smtClean="0"/>
              <a:t>src</a:t>
            </a:r>
            <a:r>
              <a:rPr lang="en-US" sz="4000" dirty="0" smtClean="0"/>
              <a:t>=“picture1.jpeg" alt=“Image as link" style="width:42px;height:42px;border:0;"&gt;</a:t>
            </a:r>
          </a:p>
          <a:p>
            <a:endParaRPr lang="en-US" sz="4000" dirty="0" smtClean="0"/>
          </a:p>
          <a:p>
            <a:r>
              <a:rPr lang="en-US" sz="4000" dirty="0" smtClean="0"/>
              <a:t>&lt;/a&gt;</a:t>
            </a:r>
            <a:endParaRPr lang="en-US" sz="4000" dirty="0"/>
          </a:p>
        </p:txBody>
      </p:sp>
    </p:spTree>
    <p:extLst>
      <p:ext uri="{BB962C8B-B14F-4D97-AF65-F5344CB8AC3E}">
        <p14:creationId xmlns:p14="http://schemas.microsoft.com/office/powerpoint/2010/main" val="536039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3473" y="310066"/>
            <a:ext cx="2936894" cy="646331"/>
          </a:xfrm>
          <a:prstGeom prst="rect">
            <a:avLst/>
          </a:prstGeom>
        </p:spPr>
        <p:txBody>
          <a:bodyPr wrap="none">
            <a:spAutoFit/>
          </a:bodyPr>
          <a:lstStyle/>
          <a:p>
            <a:r>
              <a:rPr lang="en-US" sz="3600" dirty="0" smtClean="0"/>
              <a:t>Image Floating</a:t>
            </a:r>
            <a:endParaRPr lang="en-US" sz="3600" dirty="0"/>
          </a:p>
        </p:txBody>
      </p:sp>
      <p:sp>
        <p:nvSpPr>
          <p:cNvPr id="3" name="Rectangle 2"/>
          <p:cNvSpPr/>
          <p:nvPr/>
        </p:nvSpPr>
        <p:spPr>
          <a:xfrm>
            <a:off x="272955" y="1185039"/>
            <a:ext cx="11641541" cy="3970318"/>
          </a:xfrm>
          <a:prstGeom prst="rect">
            <a:avLst/>
          </a:prstGeom>
        </p:spPr>
        <p:txBody>
          <a:bodyPr wrap="square">
            <a:spAutoFit/>
          </a:bodyPr>
          <a:lstStyle/>
          <a:p>
            <a:r>
              <a:rPr lang="en-US" sz="3600" dirty="0" smtClean="0"/>
              <a:t>&lt;p&gt; &lt;</a:t>
            </a:r>
            <a:r>
              <a:rPr lang="en-US" sz="3600" dirty="0" err="1" smtClean="0"/>
              <a:t>img</a:t>
            </a:r>
            <a:r>
              <a:rPr lang="en-US" sz="3600" dirty="0" smtClean="0"/>
              <a:t> </a:t>
            </a:r>
            <a:r>
              <a:rPr lang="en-US" sz="3600" dirty="0" err="1" smtClean="0"/>
              <a:t>src</a:t>
            </a:r>
            <a:r>
              <a:rPr lang="en-US" sz="3600" dirty="0" smtClean="0"/>
              <a:t>="smiley.gif" alt="Smiley face" style="float:right;width:42px;height:42px;"&gt;</a:t>
            </a:r>
          </a:p>
          <a:p>
            <a:r>
              <a:rPr lang="en-US" sz="3600" dirty="0" smtClean="0"/>
              <a:t>The image will float to the right of the text.&lt;/p&gt;</a:t>
            </a:r>
          </a:p>
          <a:p>
            <a:endParaRPr lang="en-US" sz="3600" dirty="0" smtClean="0"/>
          </a:p>
          <a:p>
            <a:r>
              <a:rPr lang="en-US" sz="3600" dirty="0" smtClean="0"/>
              <a:t>&lt;p&gt;&lt;</a:t>
            </a:r>
            <a:r>
              <a:rPr lang="en-US" sz="3600" dirty="0" err="1" smtClean="0"/>
              <a:t>img</a:t>
            </a:r>
            <a:r>
              <a:rPr lang="en-US" sz="3600" dirty="0" smtClean="0"/>
              <a:t> </a:t>
            </a:r>
            <a:r>
              <a:rPr lang="en-US" sz="3600" dirty="0" err="1" smtClean="0"/>
              <a:t>src</a:t>
            </a:r>
            <a:r>
              <a:rPr lang="en-US" sz="3600" dirty="0" smtClean="0"/>
              <a:t>="smiley.gif" alt="Smiley face" style="float:left;width:42px;height:42px;"&gt;</a:t>
            </a:r>
          </a:p>
          <a:p>
            <a:r>
              <a:rPr lang="en-US" sz="3600" dirty="0" smtClean="0"/>
              <a:t>The image will float to the left of the text.&lt;/p&gt;</a:t>
            </a:r>
            <a:endParaRPr lang="en-US" sz="3600" dirty="0"/>
          </a:p>
        </p:txBody>
      </p:sp>
    </p:spTree>
    <p:extLst>
      <p:ext uri="{BB962C8B-B14F-4D97-AF65-F5344CB8AC3E}">
        <p14:creationId xmlns:p14="http://schemas.microsoft.com/office/powerpoint/2010/main" val="216546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869" y="443512"/>
            <a:ext cx="4608394" cy="6001643"/>
          </a:xfrm>
          <a:prstGeom prst="rect">
            <a:avLst/>
          </a:prstGeom>
        </p:spPr>
        <p:txBody>
          <a:bodyPr wrap="square">
            <a:spAutoFit/>
          </a:bodyPr>
          <a:lstStyle/>
          <a:p>
            <a:r>
              <a:rPr lang="en-US" sz="2400" dirty="0" smtClean="0"/>
              <a:t>&lt;html&gt;</a:t>
            </a:r>
          </a:p>
          <a:p>
            <a:endParaRPr lang="en-US" sz="2400" dirty="0" smtClean="0"/>
          </a:p>
          <a:p>
            <a:r>
              <a:rPr lang="en-US" sz="2400" dirty="0" smtClean="0"/>
              <a:t>   &lt;head&gt;</a:t>
            </a:r>
          </a:p>
          <a:p>
            <a:r>
              <a:rPr lang="en-US" sz="2400" dirty="0" smtClean="0"/>
              <a:t>      &lt;title&gt;Heading Example&lt;/title&gt;</a:t>
            </a:r>
          </a:p>
          <a:p>
            <a:r>
              <a:rPr lang="en-US" sz="2400" dirty="0" smtClean="0"/>
              <a:t>   &lt;/head&gt;</a:t>
            </a:r>
          </a:p>
          <a:p>
            <a:r>
              <a:rPr lang="en-US" sz="2400" dirty="0" smtClean="0"/>
              <a:t>	</a:t>
            </a:r>
          </a:p>
          <a:p>
            <a:r>
              <a:rPr lang="en-US" sz="2400" dirty="0" smtClean="0"/>
              <a:t>   &lt;body&gt;</a:t>
            </a:r>
          </a:p>
          <a:p>
            <a:r>
              <a:rPr lang="en-US" sz="2400" dirty="0" smtClean="0"/>
              <a:t>      &lt;h1&gt;This is heading 1&lt;/h1&gt;</a:t>
            </a:r>
          </a:p>
          <a:p>
            <a:r>
              <a:rPr lang="en-US" sz="2400" dirty="0" smtClean="0"/>
              <a:t>      &lt;h2&gt;This is heading 2&lt;/h2&gt;</a:t>
            </a:r>
          </a:p>
          <a:p>
            <a:r>
              <a:rPr lang="en-US" sz="2400" dirty="0" smtClean="0"/>
              <a:t>      &lt;h3&gt;This is heading 3&lt;/h3&gt;</a:t>
            </a:r>
          </a:p>
          <a:p>
            <a:r>
              <a:rPr lang="en-US" sz="2400" dirty="0" smtClean="0"/>
              <a:t>      &lt;h4&gt;This is heading 4&lt;/h4&gt;</a:t>
            </a:r>
          </a:p>
          <a:p>
            <a:r>
              <a:rPr lang="en-US" sz="2400" dirty="0" smtClean="0"/>
              <a:t>      &lt;h5&gt;This is heading 5&lt;/h5&gt;</a:t>
            </a:r>
          </a:p>
          <a:p>
            <a:r>
              <a:rPr lang="en-US" sz="2400" dirty="0" smtClean="0"/>
              <a:t>      &lt;h6&gt;This is heading 6&lt;/h6&gt;</a:t>
            </a:r>
          </a:p>
          <a:p>
            <a:r>
              <a:rPr lang="en-US" sz="2400" dirty="0" smtClean="0"/>
              <a:t>   &lt;/body&gt;</a:t>
            </a:r>
          </a:p>
          <a:p>
            <a:r>
              <a:rPr lang="en-US" sz="2400" dirty="0" smtClean="0"/>
              <a:t>	</a:t>
            </a:r>
          </a:p>
          <a:p>
            <a:r>
              <a:rPr lang="en-US" sz="2400" dirty="0" smtClean="0"/>
              <a:t>&lt;/html&gt;</a:t>
            </a:r>
            <a:endParaRPr lang="en-US" sz="2400" dirty="0"/>
          </a:p>
        </p:txBody>
      </p:sp>
      <p:pic>
        <p:nvPicPr>
          <p:cNvPr id="6" name="Picture 5"/>
          <p:cNvPicPr>
            <a:picLocks noChangeAspect="1"/>
          </p:cNvPicPr>
          <p:nvPr/>
        </p:nvPicPr>
        <p:blipFill>
          <a:blip r:embed="rId2"/>
          <a:stretch>
            <a:fillRect/>
          </a:stretch>
        </p:blipFill>
        <p:spPr>
          <a:xfrm>
            <a:off x="6428889" y="1471599"/>
            <a:ext cx="5035230" cy="4980375"/>
          </a:xfrm>
          <a:prstGeom prst="rect">
            <a:avLst/>
          </a:prstGeom>
        </p:spPr>
      </p:pic>
      <p:sp>
        <p:nvSpPr>
          <p:cNvPr id="7" name="TextBox 6"/>
          <p:cNvSpPr txBox="1"/>
          <p:nvPr/>
        </p:nvSpPr>
        <p:spPr>
          <a:xfrm>
            <a:off x="6428889" y="1009934"/>
            <a:ext cx="2579426" cy="461665"/>
          </a:xfrm>
          <a:prstGeom prst="rect">
            <a:avLst/>
          </a:prstGeom>
          <a:noFill/>
        </p:spPr>
        <p:txBody>
          <a:bodyPr wrap="square" rtlCol="0">
            <a:spAutoFit/>
          </a:bodyPr>
          <a:lstStyle/>
          <a:p>
            <a:r>
              <a:rPr lang="en-US" sz="2400" dirty="0" smtClean="0"/>
              <a:t>output</a:t>
            </a:r>
            <a:endParaRPr lang="en-US" sz="2400" dirty="0"/>
          </a:p>
        </p:txBody>
      </p:sp>
    </p:spTree>
    <p:extLst>
      <p:ext uri="{BB962C8B-B14F-4D97-AF65-F5344CB8AC3E}">
        <p14:creationId xmlns:p14="http://schemas.microsoft.com/office/powerpoint/2010/main" val="421760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8893" y="446543"/>
            <a:ext cx="2224712" cy="584775"/>
          </a:xfrm>
          <a:prstGeom prst="rect">
            <a:avLst/>
          </a:prstGeom>
        </p:spPr>
        <p:txBody>
          <a:bodyPr wrap="none">
            <a:spAutoFit/>
          </a:bodyPr>
          <a:lstStyle/>
          <a:p>
            <a:pPr algn="ctr"/>
            <a:r>
              <a:rPr lang="en-US" sz="3200" dirty="0" smtClean="0"/>
              <a:t>Image Maps</a:t>
            </a:r>
            <a:endParaRPr lang="en-US" sz="3200" dirty="0"/>
          </a:p>
        </p:txBody>
      </p:sp>
      <p:sp>
        <p:nvSpPr>
          <p:cNvPr id="4" name="Rectangle 3"/>
          <p:cNvSpPr/>
          <p:nvPr/>
        </p:nvSpPr>
        <p:spPr>
          <a:xfrm>
            <a:off x="665248" y="1031318"/>
            <a:ext cx="11344781" cy="1815882"/>
          </a:xfrm>
          <a:prstGeom prst="rect">
            <a:avLst/>
          </a:prstGeom>
        </p:spPr>
        <p:txBody>
          <a:bodyPr wrap="square">
            <a:spAutoFit/>
          </a:bodyPr>
          <a:lstStyle/>
          <a:p>
            <a:r>
              <a:rPr lang="en-US" sz="2800" dirty="0" smtClean="0"/>
              <a:t>The &lt;map&gt; tag defines an image-map. An image-map is an image with clickable areas.</a:t>
            </a:r>
          </a:p>
          <a:p>
            <a:endParaRPr lang="en-US" sz="2800" dirty="0" smtClean="0"/>
          </a:p>
          <a:p>
            <a:r>
              <a:rPr lang="en-US" sz="2800" dirty="0" smtClean="0"/>
              <a:t>In the image below, click on the computer, the phone, or the cup of coffee:</a:t>
            </a:r>
            <a:endParaRPr lang="en-US" sz="2800" dirty="0"/>
          </a:p>
        </p:txBody>
      </p:sp>
      <p:pic>
        <p:nvPicPr>
          <p:cNvPr id="5" name="Picture 4"/>
          <p:cNvPicPr>
            <a:picLocks noChangeAspect="1"/>
          </p:cNvPicPr>
          <p:nvPr/>
        </p:nvPicPr>
        <p:blipFill>
          <a:blip r:embed="rId2"/>
          <a:stretch>
            <a:fillRect/>
          </a:stretch>
        </p:blipFill>
        <p:spPr>
          <a:xfrm>
            <a:off x="4063605" y="2975140"/>
            <a:ext cx="3810000" cy="3609975"/>
          </a:xfrm>
          <a:prstGeom prst="rect">
            <a:avLst/>
          </a:prstGeom>
        </p:spPr>
      </p:pic>
    </p:spTree>
    <p:extLst>
      <p:ext uri="{BB962C8B-B14F-4D97-AF65-F5344CB8AC3E}">
        <p14:creationId xmlns:p14="http://schemas.microsoft.com/office/powerpoint/2010/main" val="8728373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15" y="98779"/>
            <a:ext cx="11682483" cy="6494085"/>
          </a:xfrm>
          <a:prstGeom prst="rect">
            <a:avLst/>
          </a:prstGeom>
        </p:spPr>
        <p:txBody>
          <a:bodyPr wrap="square">
            <a:spAutoFit/>
          </a:bodyPr>
          <a:lstStyle/>
          <a:p>
            <a:r>
              <a:rPr lang="en-US" sz="3200" dirty="0" smtClean="0"/>
              <a:t>&lt;</a:t>
            </a:r>
            <a:r>
              <a:rPr lang="en-US" sz="3200" dirty="0" err="1" smtClean="0"/>
              <a:t>img</a:t>
            </a:r>
            <a:r>
              <a:rPr lang="en-US" sz="3200" dirty="0" smtClean="0"/>
              <a:t> </a:t>
            </a:r>
            <a:r>
              <a:rPr lang="en-US" sz="3200" dirty="0" err="1" smtClean="0"/>
              <a:t>src</a:t>
            </a:r>
            <a:r>
              <a:rPr lang="en-US" sz="3200" dirty="0" smtClean="0"/>
              <a:t>="workplace.jpg" alt="Workplace" </a:t>
            </a:r>
            <a:r>
              <a:rPr lang="en-US" sz="3200" dirty="0" err="1" smtClean="0"/>
              <a:t>usemap</a:t>
            </a:r>
            <a:r>
              <a:rPr lang="en-US" sz="3200" dirty="0" smtClean="0"/>
              <a:t>="#</a:t>
            </a:r>
            <a:r>
              <a:rPr lang="en-US" sz="3200" dirty="0" err="1" smtClean="0"/>
              <a:t>workmap</a:t>
            </a:r>
            <a:r>
              <a:rPr lang="en-US" sz="3200" dirty="0" smtClean="0"/>
              <a:t>"&gt;</a:t>
            </a:r>
          </a:p>
          <a:p>
            <a:endParaRPr lang="en-US" sz="3200" dirty="0" smtClean="0"/>
          </a:p>
          <a:p>
            <a:r>
              <a:rPr lang="en-US" sz="3200" dirty="0" smtClean="0"/>
              <a:t>&lt;map name="</a:t>
            </a:r>
            <a:r>
              <a:rPr lang="en-US" sz="3200" dirty="0" err="1" smtClean="0"/>
              <a:t>workmap</a:t>
            </a:r>
            <a:r>
              <a:rPr lang="en-US" sz="3200" dirty="0" smtClean="0"/>
              <a:t>"&gt;</a:t>
            </a:r>
          </a:p>
          <a:p>
            <a:endParaRPr lang="en-US" sz="3200" dirty="0" smtClean="0"/>
          </a:p>
          <a:p>
            <a:r>
              <a:rPr lang="en-US" sz="3200" dirty="0" smtClean="0"/>
              <a:t>  &lt;area shape="</a:t>
            </a:r>
            <a:r>
              <a:rPr lang="en-US" sz="3200" dirty="0" err="1" smtClean="0"/>
              <a:t>rect</a:t>
            </a:r>
            <a:r>
              <a:rPr lang="en-US" sz="3200" dirty="0" smtClean="0"/>
              <a:t>" </a:t>
            </a:r>
            <a:r>
              <a:rPr lang="en-US" sz="3200" dirty="0" err="1" smtClean="0"/>
              <a:t>coords</a:t>
            </a:r>
            <a:r>
              <a:rPr lang="en-US" sz="3200" dirty="0" smtClean="0"/>
              <a:t>="34,44,270,350" alt="Computer" </a:t>
            </a:r>
            <a:r>
              <a:rPr lang="en-US" sz="3200" dirty="0" err="1" smtClean="0"/>
              <a:t>href</a:t>
            </a:r>
            <a:r>
              <a:rPr lang="en-US" sz="3200" dirty="0" smtClean="0"/>
              <a:t>="computer.htm"&gt;</a:t>
            </a:r>
          </a:p>
          <a:p>
            <a:endParaRPr lang="en-US" sz="3200" dirty="0" smtClean="0"/>
          </a:p>
          <a:p>
            <a:r>
              <a:rPr lang="en-US" sz="3200" dirty="0" smtClean="0"/>
              <a:t>  &lt;area shape="</a:t>
            </a:r>
            <a:r>
              <a:rPr lang="en-US" sz="3200" dirty="0" err="1" smtClean="0"/>
              <a:t>rect</a:t>
            </a:r>
            <a:r>
              <a:rPr lang="en-US" sz="3200" dirty="0" smtClean="0"/>
              <a:t>" </a:t>
            </a:r>
            <a:r>
              <a:rPr lang="en-US" sz="3200" dirty="0" err="1" smtClean="0"/>
              <a:t>coords</a:t>
            </a:r>
            <a:r>
              <a:rPr lang="en-US" sz="3200" dirty="0" smtClean="0"/>
              <a:t>="290,172,333,250" alt="Phone" </a:t>
            </a:r>
            <a:r>
              <a:rPr lang="en-US" sz="3200" dirty="0" err="1" smtClean="0"/>
              <a:t>href</a:t>
            </a:r>
            <a:r>
              <a:rPr lang="en-US" sz="3200" dirty="0" smtClean="0"/>
              <a:t>="phone.htm"&gt;</a:t>
            </a:r>
          </a:p>
          <a:p>
            <a:endParaRPr lang="en-US" sz="3200" dirty="0" smtClean="0"/>
          </a:p>
          <a:p>
            <a:r>
              <a:rPr lang="en-US" sz="3200" dirty="0" smtClean="0"/>
              <a:t>  &lt;area shape="circle" </a:t>
            </a:r>
            <a:r>
              <a:rPr lang="en-US" sz="3200" dirty="0" err="1" smtClean="0"/>
              <a:t>coords</a:t>
            </a:r>
            <a:r>
              <a:rPr lang="en-US" sz="3200" dirty="0" smtClean="0"/>
              <a:t>="337,300,44" alt="Coffee" </a:t>
            </a:r>
            <a:r>
              <a:rPr lang="en-US" sz="3200" dirty="0" err="1" smtClean="0"/>
              <a:t>href</a:t>
            </a:r>
            <a:r>
              <a:rPr lang="en-US" sz="3200" dirty="0" smtClean="0"/>
              <a:t>="coffee.htm"&gt;</a:t>
            </a:r>
          </a:p>
          <a:p>
            <a:r>
              <a:rPr lang="en-US" sz="3200" dirty="0" smtClean="0"/>
              <a:t>&lt;/map&gt;</a:t>
            </a:r>
            <a:endParaRPr lang="en-US" sz="3200" dirty="0"/>
          </a:p>
        </p:txBody>
      </p:sp>
    </p:spTree>
    <p:extLst>
      <p:ext uri="{BB962C8B-B14F-4D97-AF65-F5344CB8AC3E}">
        <p14:creationId xmlns:p14="http://schemas.microsoft.com/office/powerpoint/2010/main" val="3207727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261" y="29415"/>
            <a:ext cx="4433265" cy="769441"/>
          </a:xfrm>
          <a:prstGeom prst="rect">
            <a:avLst/>
          </a:prstGeom>
        </p:spPr>
        <p:txBody>
          <a:bodyPr wrap="none">
            <a:spAutoFit/>
          </a:bodyPr>
          <a:lstStyle/>
          <a:p>
            <a:r>
              <a:rPr lang="en-US" sz="4400" dirty="0" smtClean="0"/>
              <a:t>Background Image</a:t>
            </a:r>
            <a:endParaRPr lang="en-US" sz="4400" dirty="0"/>
          </a:p>
        </p:txBody>
      </p:sp>
      <p:sp>
        <p:nvSpPr>
          <p:cNvPr id="3" name="Rectangle 2"/>
          <p:cNvSpPr/>
          <p:nvPr/>
        </p:nvSpPr>
        <p:spPr>
          <a:xfrm>
            <a:off x="818866" y="1044966"/>
            <a:ext cx="10481481" cy="2862322"/>
          </a:xfrm>
          <a:prstGeom prst="rect">
            <a:avLst/>
          </a:prstGeom>
        </p:spPr>
        <p:txBody>
          <a:bodyPr wrap="square">
            <a:spAutoFit/>
          </a:bodyPr>
          <a:lstStyle/>
          <a:p>
            <a:r>
              <a:rPr lang="en-US" sz="3600" dirty="0" smtClean="0"/>
              <a:t>&lt;body style="</a:t>
            </a:r>
            <a:r>
              <a:rPr lang="en-US" sz="3600" dirty="0" err="1" smtClean="0"/>
              <a:t>background-image:url</a:t>
            </a:r>
            <a:r>
              <a:rPr lang="en-US" sz="3600" dirty="0" smtClean="0"/>
              <a:t>('clouds.jpg');"&gt;</a:t>
            </a:r>
          </a:p>
          <a:p>
            <a:endParaRPr lang="en-US" sz="3600" dirty="0" smtClean="0"/>
          </a:p>
          <a:p>
            <a:r>
              <a:rPr lang="en-US" sz="3600" dirty="0" smtClean="0"/>
              <a:t>&lt;h2&gt;Background Image&lt;/h2&gt;</a:t>
            </a:r>
          </a:p>
          <a:p>
            <a:endParaRPr lang="en-US" sz="3600" dirty="0" smtClean="0"/>
          </a:p>
          <a:p>
            <a:r>
              <a:rPr lang="en-US" sz="3600" dirty="0" smtClean="0"/>
              <a:t>&lt;/body&gt;</a:t>
            </a:r>
            <a:endParaRPr lang="en-US" sz="3600" dirty="0"/>
          </a:p>
        </p:txBody>
      </p:sp>
      <p:sp>
        <p:nvSpPr>
          <p:cNvPr id="4" name="Rectangle 3"/>
          <p:cNvSpPr/>
          <p:nvPr/>
        </p:nvSpPr>
        <p:spPr>
          <a:xfrm>
            <a:off x="818866" y="4768840"/>
            <a:ext cx="9921922" cy="1754326"/>
          </a:xfrm>
          <a:prstGeom prst="rect">
            <a:avLst/>
          </a:prstGeom>
        </p:spPr>
        <p:txBody>
          <a:bodyPr wrap="square">
            <a:spAutoFit/>
          </a:bodyPr>
          <a:lstStyle/>
          <a:p>
            <a:r>
              <a:rPr lang="en-US" sz="3600" dirty="0" smtClean="0"/>
              <a:t>&lt;p style="</a:t>
            </a:r>
            <a:r>
              <a:rPr lang="en-US" sz="3600" dirty="0" err="1" smtClean="0"/>
              <a:t>background-image:url</a:t>
            </a:r>
            <a:r>
              <a:rPr lang="en-US" sz="3600" dirty="0" smtClean="0"/>
              <a:t>('clouds.jpg');"&gt;</a:t>
            </a:r>
          </a:p>
          <a:p>
            <a:r>
              <a:rPr lang="en-US" sz="3600" dirty="0" smtClean="0"/>
              <a:t>...</a:t>
            </a:r>
          </a:p>
          <a:p>
            <a:r>
              <a:rPr lang="en-US" sz="3600" dirty="0" smtClean="0"/>
              <a:t>&lt;/p&gt;</a:t>
            </a:r>
            <a:endParaRPr lang="en-US" sz="3600" dirty="0"/>
          </a:p>
        </p:txBody>
      </p:sp>
    </p:spTree>
    <p:extLst>
      <p:ext uri="{BB962C8B-B14F-4D97-AF65-F5344CB8AC3E}">
        <p14:creationId xmlns:p14="http://schemas.microsoft.com/office/powerpoint/2010/main" val="36945774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9" y="0"/>
            <a:ext cx="11750720" cy="1754326"/>
          </a:xfrm>
          <a:prstGeom prst="rect">
            <a:avLst/>
          </a:prstGeom>
        </p:spPr>
        <p:txBody>
          <a:bodyPr wrap="square">
            <a:spAutoFit/>
          </a:bodyPr>
          <a:lstStyle/>
          <a:p>
            <a:pPr algn="ctr"/>
            <a:r>
              <a:rPr lang="en-US" sz="3600" dirty="0" smtClean="0"/>
              <a:t>The &lt;div&gt; Element</a:t>
            </a:r>
          </a:p>
          <a:p>
            <a:pPr algn="ctr"/>
            <a:r>
              <a:rPr lang="en-US" sz="3600" dirty="0" smtClean="0"/>
              <a:t>The &lt;div&gt; element is often used as a container for other HTML elements.</a:t>
            </a:r>
            <a:endParaRPr lang="en-US" sz="3600" dirty="0"/>
          </a:p>
        </p:txBody>
      </p:sp>
      <p:sp>
        <p:nvSpPr>
          <p:cNvPr id="3" name="Rectangle 2"/>
          <p:cNvSpPr/>
          <p:nvPr/>
        </p:nvSpPr>
        <p:spPr>
          <a:xfrm>
            <a:off x="479946" y="2454280"/>
            <a:ext cx="11063785" cy="3046988"/>
          </a:xfrm>
          <a:prstGeom prst="rect">
            <a:avLst/>
          </a:prstGeom>
        </p:spPr>
        <p:txBody>
          <a:bodyPr wrap="square">
            <a:spAutoFit/>
          </a:bodyPr>
          <a:lstStyle/>
          <a:p>
            <a:r>
              <a:rPr lang="en-US" sz="3200" dirty="0" smtClean="0"/>
              <a:t>&lt;div style="background-color:black;color:white;padding:20px;"&gt;</a:t>
            </a:r>
          </a:p>
          <a:p>
            <a:r>
              <a:rPr lang="en-US" sz="3200" dirty="0" smtClean="0"/>
              <a:t>  &lt;h2&gt;London&lt;/h2&gt;</a:t>
            </a:r>
          </a:p>
          <a:p>
            <a:r>
              <a:rPr lang="en-US" sz="3200" dirty="0" smtClean="0"/>
              <a:t>  &lt;p&gt;London is the capital city of England. It is the most populous city in the United Kingdom, with a metropolitan area of over 13 million inhabitants.&lt;/p&gt;</a:t>
            </a:r>
          </a:p>
          <a:p>
            <a:r>
              <a:rPr lang="en-US" sz="3200" dirty="0" smtClean="0"/>
              <a:t>&lt;/div&gt;</a:t>
            </a:r>
            <a:endParaRPr lang="en-US" sz="3200" dirty="0"/>
          </a:p>
        </p:txBody>
      </p:sp>
    </p:spTree>
    <p:extLst>
      <p:ext uri="{BB962C8B-B14F-4D97-AF65-F5344CB8AC3E}">
        <p14:creationId xmlns:p14="http://schemas.microsoft.com/office/powerpoint/2010/main" val="3926657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465" y="337361"/>
            <a:ext cx="3145285" cy="523220"/>
          </a:xfrm>
          <a:prstGeom prst="rect">
            <a:avLst/>
          </a:prstGeom>
        </p:spPr>
        <p:txBody>
          <a:bodyPr wrap="none">
            <a:spAutoFit/>
          </a:bodyPr>
          <a:lstStyle/>
          <a:p>
            <a:r>
              <a:rPr lang="en-US" sz="2800" dirty="0" smtClean="0"/>
              <a:t>The &lt;span&gt; Element</a:t>
            </a:r>
            <a:endParaRPr lang="en-US" sz="2800" dirty="0"/>
          </a:p>
        </p:txBody>
      </p:sp>
      <p:sp>
        <p:nvSpPr>
          <p:cNvPr id="3" name="Rectangle 2"/>
          <p:cNvSpPr/>
          <p:nvPr/>
        </p:nvSpPr>
        <p:spPr>
          <a:xfrm>
            <a:off x="399625" y="1210818"/>
            <a:ext cx="8011937" cy="461665"/>
          </a:xfrm>
          <a:prstGeom prst="rect">
            <a:avLst/>
          </a:prstGeom>
        </p:spPr>
        <p:txBody>
          <a:bodyPr wrap="none">
            <a:spAutoFit/>
          </a:bodyPr>
          <a:lstStyle/>
          <a:p>
            <a:r>
              <a:rPr lang="en-US" sz="2400" dirty="0" smtClean="0"/>
              <a:t>The &lt;span&gt; element is often used as a container for some text.</a:t>
            </a:r>
            <a:endParaRPr lang="en-US" sz="2400" dirty="0"/>
          </a:p>
        </p:txBody>
      </p:sp>
      <p:sp>
        <p:nvSpPr>
          <p:cNvPr id="4" name="Rectangle 3"/>
          <p:cNvSpPr/>
          <p:nvPr/>
        </p:nvSpPr>
        <p:spPr>
          <a:xfrm>
            <a:off x="399625" y="2723698"/>
            <a:ext cx="11282859" cy="584775"/>
          </a:xfrm>
          <a:prstGeom prst="rect">
            <a:avLst/>
          </a:prstGeom>
        </p:spPr>
        <p:txBody>
          <a:bodyPr wrap="square">
            <a:spAutoFit/>
          </a:bodyPr>
          <a:lstStyle/>
          <a:p>
            <a:r>
              <a:rPr lang="en-US" sz="3200" dirty="0" smtClean="0"/>
              <a:t>&lt;h1&gt;My &lt;span style="</a:t>
            </a:r>
            <a:r>
              <a:rPr lang="en-US" sz="3200" dirty="0" err="1" smtClean="0"/>
              <a:t>color:red</a:t>
            </a:r>
            <a:r>
              <a:rPr lang="en-US" sz="3200" dirty="0" smtClean="0"/>
              <a:t>"&gt;Important&lt;/span&gt; Heading&lt;/h1&gt;</a:t>
            </a:r>
            <a:endParaRPr lang="en-US" sz="3200" dirty="0"/>
          </a:p>
        </p:txBody>
      </p:sp>
    </p:spTree>
    <p:extLst>
      <p:ext uri="{BB962C8B-B14F-4D97-AF65-F5344CB8AC3E}">
        <p14:creationId xmlns:p14="http://schemas.microsoft.com/office/powerpoint/2010/main" val="18043749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3700" y="241827"/>
            <a:ext cx="2511841" cy="584775"/>
          </a:xfrm>
          <a:prstGeom prst="rect">
            <a:avLst/>
          </a:prstGeom>
        </p:spPr>
        <p:txBody>
          <a:bodyPr wrap="none">
            <a:spAutoFit/>
          </a:bodyPr>
          <a:lstStyle/>
          <a:p>
            <a:r>
              <a:rPr lang="en-US" sz="3200" dirty="0" smtClean="0"/>
              <a:t>HTML </a:t>
            </a:r>
            <a:r>
              <a:rPr lang="en-US" sz="3200" dirty="0" err="1" smtClean="0"/>
              <a:t>Iframes</a:t>
            </a:r>
            <a:endParaRPr lang="en-US" sz="3200" dirty="0"/>
          </a:p>
        </p:txBody>
      </p:sp>
      <p:sp>
        <p:nvSpPr>
          <p:cNvPr id="3" name="Rectangle 2"/>
          <p:cNvSpPr/>
          <p:nvPr/>
        </p:nvSpPr>
        <p:spPr>
          <a:xfrm>
            <a:off x="829246" y="1115283"/>
            <a:ext cx="7515327" cy="461665"/>
          </a:xfrm>
          <a:prstGeom prst="rect">
            <a:avLst/>
          </a:prstGeom>
        </p:spPr>
        <p:txBody>
          <a:bodyPr wrap="none">
            <a:spAutoFit/>
          </a:bodyPr>
          <a:lstStyle/>
          <a:p>
            <a:r>
              <a:rPr lang="en-US" sz="2400" dirty="0" smtClean="0"/>
              <a:t>An </a:t>
            </a:r>
            <a:r>
              <a:rPr lang="en-US" sz="2400" dirty="0" err="1" smtClean="0"/>
              <a:t>iframe</a:t>
            </a:r>
            <a:r>
              <a:rPr lang="en-US" sz="2400" dirty="0" smtClean="0"/>
              <a:t> is used to display a web page within a web page.</a:t>
            </a:r>
            <a:endParaRPr lang="en-US" sz="2400" dirty="0"/>
          </a:p>
        </p:txBody>
      </p:sp>
      <p:sp>
        <p:nvSpPr>
          <p:cNvPr id="4" name="Rectangle 3"/>
          <p:cNvSpPr/>
          <p:nvPr/>
        </p:nvSpPr>
        <p:spPr>
          <a:xfrm>
            <a:off x="829246" y="1865629"/>
            <a:ext cx="5826082" cy="646331"/>
          </a:xfrm>
          <a:prstGeom prst="rect">
            <a:avLst/>
          </a:prstGeom>
        </p:spPr>
        <p:txBody>
          <a:bodyPr wrap="non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="URL"&gt;&lt;/</a:t>
            </a:r>
            <a:r>
              <a:rPr lang="en-US" sz="3600" dirty="0" err="1" smtClean="0"/>
              <a:t>iframe</a:t>
            </a:r>
            <a:r>
              <a:rPr lang="en-US" sz="3600" dirty="0" smtClean="0"/>
              <a:t>&gt;</a:t>
            </a:r>
            <a:endParaRPr lang="en-US" sz="3600" dirty="0"/>
          </a:p>
        </p:txBody>
      </p:sp>
      <p:sp>
        <p:nvSpPr>
          <p:cNvPr id="5" name="Rectangle 4"/>
          <p:cNvSpPr/>
          <p:nvPr/>
        </p:nvSpPr>
        <p:spPr>
          <a:xfrm>
            <a:off x="829246" y="2800641"/>
            <a:ext cx="10812294" cy="1200329"/>
          </a:xfrm>
          <a:prstGeom prst="rect">
            <a:avLst/>
          </a:prstGeom>
        </p:spPr>
        <p:txBody>
          <a:bodyPr wrap="squar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="demo_iframe.htm" height="200" width="300"&gt;&lt;/</a:t>
            </a:r>
            <a:r>
              <a:rPr lang="en-US" sz="3600" dirty="0" err="1" smtClean="0"/>
              <a:t>iframe</a:t>
            </a:r>
            <a:r>
              <a:rPr lang="en-US" sz="3600" dirty="0" smtClean="0"/>
              <a:t>&gt;</a:t>
            </a:r>
            <a:endParaRPr lang="en-US" sz="3600" dirty="0"/>
          </a:p>
        </p:txBody>
      </p:sp>
      <p:sp>
        <p:nvSpPr>
          <p:cNvPr id="6" name="Rectangle 5"/>
          <p:cNvSpPr/>
          <p:nvPr/>
        </p:nvSpPr>
        <p:spPr>
          <a:xfrm>
            <a:off x="796774" y="4497906"/>
            <a:ext cx="10525691" cy="1200329"/>
          </a:xfrm>
          <a:prstGeom prst="rect">
            <a:avLst/>
          </a:prstGeom>
        </p:spPr>
        <p:txBody>
          <a:bodyPr wrap="square">
            <a:spAutoFit/>
          </a:bodyPr>
          <a:lstStyle/>
          <a:p>
            <a:r>
              <a:rPr lang="en-US" sz="3600" b="1" dirty="0" smtClean="0"/>
              <a:t>&lt;</a:t>
            </a:r>
            <a:r>
              <a:rPr lang="en-US" sz="3600" b="1" dirty="0" err="1" smtClean="0"/>
              <a:t>iframe</a:t>
            </a:r>
            <a:r>
              <a:rPr lang="en-US" sz="3600" b="1" dirty="0" smtClean="0"/>
              <a:t> </a:t>
            </a:r>
            <a:r>
              <a:rPr lang="en-US" sz="3600" b="1" dirty="0" err="1" smtClean="0"/>
              <a:t>src</a:t>
            </a:r>
            <a:r>
              <a:rPr lang="en-US" sz="3600" b="1" dirty="0" smtClean="0"/>
              <a:t>="demo_iframe.htm" style="height:200px;width:300px;"&gt;&lt;/</a:t>
            </a:r>
            <a:r>
              <a:rPr lang="en-US" sz="3600" b="1" dirty="0" err="1" smtClean="0"/>
              <a:t>iframe</a:t>
            </a:r>
            <a:r>
              <a:rPr lang="en-US" sz="3600" b="1" dirty="0" smtClean="0"/>
              <a:t>&gt;</a:t>
            </a:r>
            <a:endParaRPr lang="en-US" sz="3600" b="1" dirty="0"/>
          </a:p>
        </p:txBody>
      </p:sp>
    </p:spTree>
    <p:extLst>
      <p:ext uri="{BB962C8B-B14F-4D97-AF65-F5344CB8AC3E}">
        <p14:creationId xmlns:p14="http://schemas.microsoft.com/office/powerpoint/2010/main" val="3309178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744772"/>
            <a:ext cx="11036490" cy="584775"/>
          </a:xfrm>
          <a:prstGeom prst="rect">
            <a:avLst/>
          </a:prstGeom>
        </p:spPr>
        <p:txBody>
          <a:bodyPr wrap="square">
            <a:spAutoFit/>
          </a:bodyPr>
          <a:lstStyle/>
          <a:p>
            <a:r>
              <a:rPr lang="en-US" sz="3200" dirty="0" smtClean="0"/>
              <a:t>&lt;</a:t>
            </a:r>
            <a:r>
              <a:rPr lang="en-US" sz="3200" dirty="0" err="1" smtClean="0"/>
              <a:t>iframe</a:t>
            </a:r>
            <a:r>
              <a:rPr lang="en-US" sz="3200" dirty="0" smtClean="0"/>
              <a:t> </a:t>
            </a:r>
            <a:r>
              <a:rPr lang="en-US" sz="3200" dirty="0" err="1" smtClean="0"/>
              <a:t>src</a:t>
            </a:r>
            <a:r>
              <a:rPr lang="en-US" sz="3200" dirty="0" smtClean="0"/>
              <a:t>="demo_iframe.htm" style="</a:t>
            </a:r>
            <a:r>
              <a:rPr lang="en-US" sz="3200" dirty="0" err="1" smtClean="0"/>
              <a:t>border:none</a:t>
            </a:r>
            <a:r>
              <a:rPr lang="en-US" sz="3200" dirty="0" smtClean="0"/>
              <a:t>;"&gt;&lt;/</a:t>
            </a:r>
            <a:r>
              <a:rPr lang="en-US" sz="3200" dirty="0" err="1" smtClean="0"/>
              <a:t>iframe</a:t>
            </a:r>
            <a:r>
              <a:rPr lang="en-US" sz="3200" dirty="0" smtClean="0"/>
              <a:t>&gt;</a:t>
            </a:r>
            <a:endParaRPr lang="en-US" sz="3200" dirty="0"/>
          </a:p>
        </p:txBody>
      </p:sp>
      <p:sp>
        <p:nvSpPr>
          <p:cNvPr id="3" name="Rectangle 2"/>
          <p:cNvSpPr/>
          <p:nvPr/>
        </p:nvSpPr>
        <p:spPr>
          <a:xfrm>
            <a:off x="413982" y="2095900"/>
            <a:ext cx="11036490" cy="1077218"/>
          </a:xfrm>
          <a:prstGeom prst="rect">
            <a:avLst/>
          </a:prstGeom>
        </p:spPr>
        <p:txBody>
          <a:bodyPr wrap="square">
            <a:spAutoFit/>
          </a:bodyPr>
          <a:lstStyle/>
          <a:p>
            <a:r>
              <a:rPr lang="en-US" sz="3200" dirty="0" smtClean="0"/>
              <a:t>&lt;</a:t>
            </a:r>
            <a:r>
              <a:rPr lang="en-US" sz="3200" dirty="0" err="1" smtClean="0"/>
              <a:t>iframe</a:t>
            </a:r>
            <a:r>
              <a:rPr lang="en-US" sz="3200" dirty="0" smtClean="0"/>
              <a:t> </a:t>
            </a:r>
            <a:r>
              <a:rPr lang="en-US" sz="3200" dirty="0" err="1" smtClean="0"/>
              <a:t>src</a:t>
            </a:r>
            <a:r>
              <a:rPr lang="en-US" sz="3200" dirty="0" smtClean="0"/>
              <a:t>="demo_iframe.htm" style="border:2px solid red;"&gt;&lt;/</a:t>
            </a:r>
            <a:r>
              <a:rPr lang="en-US" sz="3200" dirty="0" err="1" smtClean="0"/>
              <a:t>iframe</a:t>
            </a:r>
            <a:r>
              <a:rPr lang="en-US" sz="3200" dirty="0" smtClean="0"/>
              <a:t>&gt;</a:t>
            </a:r>
            <a:endParaRPr lang="en-US" sz="3200" dirty="0"/>
          </a:p>
        </p:txBody>
      </p:sp>
    </p:spTree>
    <p:extLst>
      <p:ext uri="{BB962C8B-B14F-4D97-AF65-F5344CB8AC3E}">
        <p14:creationId xmlns:p14="http://schemas.microsoft.com/office/powerpoint/2010/main" val="4287858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460" y="288330"/>
            <a:ext cx="11213910" cy="2246769"/>
          </a:xfrm>
          <a:prstGeom prst="rect">
            <a:avLst/>
          </a:prstGeom>
        </p:spPr>
        <p:txBody>
          <a:bodyPr wrap="square">
            <a:spAutoFit/>
          </a:bodyPr>
          <a:lstStyle/>
          <a:p>
            <a:pPr algn="ctr"/>
            <a:r>
              <a:rPr lang="en-US" sz="2800" dirty="0" err="1" smtClean="0"/>
              <a:t>Iframe</a:t>
            </a:r>
            <a:r>
              <a:rPr lang="en-US" sz="2800" dirty="0" smtClean="0"/>
              <a:t> - Target for a Link</a:t>
            </a:r>
          </a:p>
          <a:p>
            <a:r>
              <a:rPr lang="en-US" sz="2800" dirty="0" smtClean="0"/>
              <a:t>An </a:t>
            </a:r>
            <a:r>
              <a:rPr lang="en-US" sz="2800" dirty="0" err="1" smtClean="0"/>
              <a:t>iframe</a:t>
            </a:r>
            <a:r>
              <a:rPr lang="en-US" sz="2800" dirty="0" smtClean="0"/>
              <a:t> can be used as the target frame for a link.</a:t>
            </a:r>
          </a:p>
          <a:p>
            <a:endParaRPr lang="en-US" sz="2800" dirty="0" smtClean="0"/>
          </a:p>
          <a:p>
            <a:r>
              <a:rPr lang="en-US" sz="2800" dirty="0" smtClean="0"/>
              <a:t>The target attribute of the link must refer to the name attribute of the </a:t>
            </a:r>
            <a:r>
              <a:rPr lang="en-US" sz="2800" dirty="0" err="1" smtClean="0"/>
              <a:t>iframe</a:t>
            </a:r>
            <a:r>
              <a:rPr lang="en-US" sz="2800" dirty="0" smtClean="0"/>
              <a:t>:</a:t>
            </a:r>
            <a:endParaRPr lang="en-US" sz="2800" dirty="0"/>
          </a:p>
        </p:txBody>
      </p:sp>
      <p:sp>
        <p:nvSpPr>
          <p:cNvPr id="3" name="Rectangle 2"/>
          <p:cNvSpPr/>
          <p:nvPr/>
        </p:nvSpPr>
        <p:spPr>
          <a:xfrm>
            <a:off x="982639" y="2828836"/>
            <a:ext cx="10413242" cy="2862322"/>
          </a:xfrm>
          <a:prstGeom prst="rect">
            <a:avLst/>
          </a:prstGeom>
        </p:spPr>
        <p:txBody>
          <a:bodyPr wrap="square">
            <a:spAutoFit/>
          </a:bodyPr>
          <a:lstStyle/>
          <a:p>
            <a:r>
              <a:rPr lang="en-US" sz="3600" dirty="0" smtClean="0"/>
              <a:t>&lt;</a:t>
            </a:r>
            <a:r>
              <a:rPr lang="en-US" sz="3600" dirty="0" err="1" smtClean="0"/>
              <a:t>iframe</a:t>
            </a:r>
            <a:r>
              <a:rPr lang="en-US" sz="3600" dirty="0" smtClean="0"/>
              <a:t> </a:t>
            </a:r>
            <a:r>
              <a:rPr lang="en-US" sz="3600" dirty="0" err="1" smtClean="0"/>
              <a:t>src</a:t>
            </a:r>
            <a:r>
              <a:rPr lang="en-US" sz="3600" dirty="0" smtClean="0"/>
              <a:t>="demo_iframe.htm" name="</a:t>
            </a:r>
            <a:r>
              <a:rPr lang="en-US" sz="3600" dirty="0" err="1" smtClean="0"/>
              <a:t>iframe_a</a:t>
            </a:r>
            <a:r>
              <a:rPr lang="en-US" sz="3600" dirty="0" smtClean="0"/>
              <a:t>"&gt;&lt;/</a:t>
            </a:r>
            <a:r>
              <a:rPr lang="en-US" sz="3600" dirty="0" err="1" smtClean="0"/>
              <a:t>iframe</a:t>
            </a:r>
            <a:r>
              <a:rPr lang="en-US" sz="3600" dirty="0" smtClean="0"/>
              <a:t>&gt;</a:t>
            </a:r>
          </a:p>
          <a:p>
            <a:endParaRPr lang="en-US" sz="3600" dirty="0" smtClean="0"/>
          </a:p>
          <a:p>
            <a:r>
              <a:rPr lang="en-US" sz="3600" dirty="0" smtClean="0"/>
              <a:t>&lt;p&gt;&lt;a </a:t>
            </a:r>
            <a:r>
              <a:rPr lang="en-US" sz="3600" dirty="0" err="1" smtClean="0"/>
              <a:t>href</a:t>
            </a:r>
            <a:r>
              <a:rPr lang="en-US" sz="3600" dirty="0" smtClean="0"/>
              <a:t>="https://www.google.com" target="</a:t>
            </a:r>
            <a:r>
              <a:rPr lang="en-US" sz="3600" dirty="0" err="1" smtClean="0"/>
              <a:t>iframe_a</a:t>
            </a:r>
            <a:r>
              <a:rPr lang="en-US" sz="3600" dirty="0" smtClean="0"/>
              <a:t>"&gt;Load new web page&lt;/a&gt;&lt;/p&gt;</a:t>
            </a:r>
            <a:endParaRPr lang="en-US" sz="3600" dirty="0"/>
          </a:p>
        </p:txBody>
      </p:sp>
    </p:spTree>
    <p:extLst>
      <p:ext uri="{BB962C8B-B14F-4D97-AF65-F5344CB8AC3E}">
        <p14:creationId xmlns:p14="http://schemas.microsoft.com/office/powerpoint/2010/main" val="136279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8138" y="0"/>
            <a:ext cx="2207527" cy="523220"/>
          </a:xfrm>
          <a:prstGeom prst="rect">
            <a:avLst/>
          </a:prstGeom>
        </p:spPr>
        <p:txBody>
          <a:bodyPr wrap="none">
            <a:spAutoFit/>
          </a:bodyPr>
          <a:lstStyle/>
          <a:p>
            <a:r>
              <a:rPr lang="en-US" sz="2800" dirty="0" smtClean="0"/>
              <a:t>HTML Entities</a:t>
            </a:r>
            <a:endParaRPr lang="en-US" sz="2800" dirty="0"/>
          </a:p>
        </p:txBody>
      </p:sp>
      <p:graphicFrame>
        <p:nvGraphicFramePr>
          <p:cNvPr id="3" name="Table 2"/>
          <p:cNvGraphicFramePr>
            <a:graphicFrameLocks noGrp="1"/>
          </p:cNvGraphicFramePr>
          <p:nvPr>
            <p:extLst/>
          </p:nvPr>
        </p:nvGraphicFramePr>
        <p:xfrm>
          <a:off x="445029" y="630386"/>
          <a:ext cx="11013744" cy="6015912"/>
        </p:xfrm>
        <a:graphic>
          <a:graphicData uri="http://schemas.openxmlformats.org/drawingml/2006/table">
            <a:tbl>
              <a:tblPr/>
              <a:tblGrid>
                <a:gridCol w="2753436"/>
                <a:gridCol w="4717236"/>
                <a:gridCol w="3387132"/>
                <a:gridCol w="155940"/>
              </a:tblGrid>
              <a:tr h="328465">
                <a:tc>
                  <a:txBody>
                    <a:bodyPr/>
                    <a:lstStyle/>
                    <a:p>
                      <a:pPr algn="l" fontAlgn="t"/>
                      <a:r>
                        <a:rPr lang="en-US" sz="2000" dirty="0">
                          <a:effectLst/>
                        </a:rPr>
                        <a:t>Result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Description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Entity Name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endParaRPr lang="en-US" sz="2000" dirty="0">
                        <a:effectLst/>
                      </a:endParaRP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non-breaking space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&amp;nbsp;</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dirty="0">
                          <a:effectLst/>
                        </a:rPr>
                        <a:t>&lt;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less than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lt</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&gt;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greater than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&amp;gt;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&amp;</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ampersand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&amp;amp;</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98858">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double quotation mark</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&amp;quot;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17552">
                <a:tc>
                  <a:txBody>
                    <a:bodyPr/>
                    <a:lstStyle/>
                    <a:p>
                      <a:pPr algn="l" fontAlgn="t"/>
                      <a:r>
                        <a:rPr lang="en-US" sz="2000" dirty="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single quotation mark (apostrophe)</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apos</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cent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&amp;cent;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pound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&amp;pound;</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yen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&amp;yen;</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euro</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&amp;euro;</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8465">
                <a:tc>
                  <a:txBody>
                    <a:bodyPr/>
                    <a:lstStyle/>
                    <a:p>
                      <a:pPr algn="l" fontAlgn="t"/>
                      <a:r>
                        <a:rPr lang="en-US" sz="200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copyright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&amp;copy;</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563662">
                <a:tc>
                  <a:txBody>
                    <a:bodyPr/>
                    <a:lstStyle/>
                    <a:p>
                      <a:pPr algn="l" fontAlgn="t"/>
                      <a:r>
                        <a:rPr lang="en-US" sz="2000" dirty="0">
                          <a:effectLst/>
                        </a:rPr>
                        <a:t>®</a:t>
                      </a:r>
                    </a:p>
                  </a:txBody>
                  <a:tcPr marL="108783"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registered trademark</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&amp;</a:t>
                      </a:r>
                      <a:r>
                        <a:rPr lang="en-US" sz="2000" dirty="0" err="1">
                          <a:effectLst/>
                        </a:rPr>
                        <a:t>reg</a:t>
                      </a:r>
                      <a:r>
                        <a:rPr lang="en-US" sz="2000" dirty="0">
                          <a:effectLst/>
                        </a:rPr>
                        <a:t>;</a:t>
                      </a:r>
                    </a:p>
                  </a:txBody>
                  <a:tcPr marL="54392" marR="54392" marT="54392" marB="543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800" dirty="0"/>
                    </a:p>
                  </a:txBody>
                  <a:tcPr marL="65270" marR="65270" marT="32635" marB="32635">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601268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1727" y="296417"/>
            <a:ext cx="3542958" cy="461665"/>
          </a:xfrm>
          <a:prstGeom prst="rect">
            <a:avLst/>
          </a:prstGeom>
        </p:spPr>
        <p:txBody>
          <a:bodyPr wrap="none">
            <a:spAutoFit/>
          </a:bodyPr>
          <a:lstStyle/>
          <a:p>
            <a:r>
              <a:rPr lang="en-US" sz="2400" dirty="0" smtClean="0"/>
              <a:t>HTML - Embed Multimedia</a:t>
            </a:r>
            <a:endParaRPr lang="en-US" sz="2400" dirty="0"/>
          </a:p>
        </p:txBody>
      </p:sp>
      <p:sp>
        <p:nvSpPr>
          <p:cNvPr id="3" name="Rectangle 2"/>
          <p:cNvSpPr/>
          <p:nvPr/>
        </p:nvSpPr>
        <p:spPr>
          <a:xfrm>
            <a:off x="768823" y="983861"/>
            <a:ext cx="10954603" cy="4401205"/>
          </a:xfrm>
          <a:prstGeom prst="rect">
            <a:avLst/>
          </a:prstGeom>
        </p:spPr>
        <p:txBody>
          <a:bodyPr wrap="square">
            <a:spAutoFit/>
          </a:bodyPr>
          <a:lstStyle/>
          <a:p>
            <a:r>
              <a:rPr lang="en-US" sz="2800" dirty="0" smtClean="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US" sz="2800" dirty="0" smtClean="0"/>
          </a:p>
          <a:p>
            <a:r>
              <a:rPr lang="en-US" sz="2800" dirty="0" smtClean="0"/>
              <a:t>You can also include a &lt;</a:t>
            </a:r>
            <a:r>
              <a:rPr lang="en-US" sz="2800" dirty="0" err="1" smtClean="0"/>
              <a:t>noembed</a:t>
            </a:r>
            <a:r>
              <a:rPr lang="en-US" sz="2800" dirty="0" smtClean="0"/>
              <a:t>&gt; tag for the browsers which don't recognize the &lt;embed&gt; tag. You could, for example, use &lt;embed&gt; to display a movie of your choice, and &lt;</a:t>
            </a:r>
            <a:r>
              <a:rPr lang="en-US" sz="2800" dirty="0" err="1" smtClean="0"/>
              <a:t>noembed</a:t>
            </a:r>
            <a:r>
              <a:rPr lang="en-US" sz="2800" dirty="0" smtClean="0"/>
              <a:t>&gt; to display a single JPG image if browser does not support &lt;embed&gt; tag.</a:t>
            </a:r>
            <a:endParaRPr lang="en-US" sz="2800" dirty="0"/>
          </a:p>
        </p:txBody>
      </p:sp>
    </p:spTree>
    <p:extLst>
      <p:ext uri="{BB962C8B-B14F-4D97-AF65-F5344CB8AC3E}">
        <p14:creationId xmlns:p14="http://schemas.microsoft.com/office/powerpoint/2010/main" val="362747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117693"/>
            <a:ext cx="11245755" cy="1631216"/>
          </a:xfrm>
          <a:prstGeom prst="rect">
            <a:avLst/>
          </a:prstGeom>
        </p:spPr>
        <p:txBody>
          <a:bodyPr wrap="square">
            <a:spAutoFit/>
          </a:bodyPr>
          <a:lstStyle/>
          <a:p>
            <a:r>
              <a:rPr lang="en-US" sz="2000" b="0" i="0" dirty="0" smtClean="0">
                <a:solidFill>
                  <a:srgbClr val="121214"/>
                </a:solidFill>
                <a:effectLst/>
                <a:latin typeface="Verdana" panose="020B0604030504040204" pitchFamily="34" charset="0"/>
              </a:rPr>
              <a:t>Paragraph Tag</a:t>
            </a:r>
          </a:p>
          <a:p>
            <a:endParaRPr lang="en-US" sz="2000" b="0" i="0" dirty="0" smtClean="0">
              <a:solidFill>
                <a:srgbClr val="121214"/>
              </a:solidFill>
              <a:effectLst/>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The </a:t>
            </a:r>
            <a:r>
              <a:rPr lang="en-US" sz="2000" b="1" i="0" dirty="0" smtClean="0">
                <a:solidFill>
                  <a:srgbClr val="000000"/>
                </a:solidFill>
                <a:effectLst/>
                <a:latin typeface="Verdana" panose="020B0604030504040204" pitchFamily="34" charset="0"/>
              </a:rPr>
              <a:t>&lt;p&gt;</a:t>
            </a:r>
            <a:r>
              <a:rPr lang="en-US" sz="2000" b="0" i="0" dirty="0" smtClean="0">
                <a:solidFill>
                  <a:srgbClr val="000000"/>
                </a:solidFill>
                <a:effectLst/>
                <a:latin typeface="Verdana" panose="020B0604030504040204" pitchFamily="34" charset="0"/>
              </a:rPr>
              <a:t> tag offers a way to structure your text into different paragraphs. </a:t>
            </a:r>
          </a:p>
          <a:p>
            <a:pPr algn="just"/>
            <a:endParaRPr lang="en-US" sz="2000" dirty="0">
              <a:solidFill>
                <a:srgbClr val="000000"/>
              </a:solidFill>
              <a:latin typeface="Verdana" panose="020B0604030504040204" pitchFamily="34" charset="0"/>
            </a:endParaRPr>
          </a:p>
          <a:p>
            <a:pPr algn="just"/>
            <a:r>
              <a:rPr lang="en-US" sz="2000" b="0" i="0" dirty="0" smtClean="0">
                <a:solidFill>
                  <a:srgbClr val="000000"/>
                </a:solidFill>
                <a:effectLst/>
                <a:latin typeface="Verdana" panose="020B0604030504040204" pitchFamily="34" charset="0"/>
              </a:rPr>
              <a:t>Each paragraph of text should go in between an opening &lt;p&gt; and a closing &lt;/p&gt; tag </a:t>
            </a:r>
            <a:endParaRPr lang="en-US" sz="2000" b="0" i="0" dirty="0">
              <a:solidFill>
                <a:srgbClr val="000000"/>
              </a:solidFill>
              <a:effectLst/>
              <a:latin typeface="Verdana" panose="020B0604030504040204" pitchFamily="34" charset="0"/>
            </a:endParaRPr>
          </a:p>
        </p:txBody>
      </p:sp>
      <p:sp>
        <p:nvSpPr>
          <p:cNvPr id="3" name="Rectangle 2"/>
          <p:cNvSpPr/>
          <p:nvPr/>
        </p:nvSpPr>
        <p:spPr>
          <a:xfrm>
            <a:off x="318448" y="1964353"/>
            <a:ext cx="6096000" cy="4893647"/>
          </a:xfrm>
          <a:prstGeom prst="rect">
            <a:avLst/>
          </a:prstGeom>
        </p:spPr>
        <p:txBody>
          <a:bodyPr>
            <a:spAutoFit/>
          </a:bodyPr>
          <a:lstStyle/>
          <a:p>
            <a:r>
              <a:rPr lang="en-US" sz="2400" dirty="0" smtClean="0"/>
              <a:t>&lt;html&gt;</a:t>
            </a:r>
          </a:p>
          <a:p>
            <a:endParaRPr lang="en-US" sz="2400" dirty="0" smtClean="0"/>
          </a:p>
          <a:p>
            <a:r>
              <a:rPr lang="en-US" sz="2400" dirty="0" smtClean="0"/>
              <a:t>   &lt;head&gt;</a:t>
            </a:r>
          </a:p>
          <a:p>
            <a:r>
              <a:rPr lang="en-US" sz="2400" dirty="0" smtClean="0"/>
              <a:t>      &lt;title&gt;Paragraph Example&lt;/title&gt;</a:t>
            </a:r>
          </a:p>
          <a:p>
            <a:r>
              <a:rPr lang="en-US" sz="2400" dirty="0" smtClean="0"/>
              <a:t>   &lt;/head&gt;</a:t>
            </a:r>
          </a:p>
          <a:p>
            <a:r>
              <a:rPr lang="en-US" sz="2400" dirty="0" smtClean="0"/>
              <a:t>	</a:t>
            </a:r>
          </a:p>
          <a:p>
            <a:r>
              <a:rPr lang="en-US" sz="2400" dirty="0" smtClean="0"/>
              <a:t>   &lt;body&gt;</a:t>
            </a:r>
          </a:p>
          <a:p>
            <a:r>
              <a:rPr lang="en-US" sz="2400" dirty="0" smtClean="0"/>
              <a:t>      &lt;p&gt;Here is a first paragraph of text.&lt;/p&gt;</a:t>
            </a:r>
          </a:p>
          <a:p>
            <a:r>
              <a:rPr lang="en-US" sz="2400" dirty="0" smtClean="0"/>
              <a:t>      &lt;p&gt;Here is a second paragraph of text.&lt;/p&gt;</a:t>
            </a:r>
          </a:p>
          <a:p>
            <a:r>
              <a:rPr lang="en-US" sz="2400" dirty="0" smtClean="0"/>
              <a:t>      &lt;p&gt;Here is a third paragraph of text.&lt;/p&gt;</a:t>
            </a:r>
          </a:p>
          <a:p>
            <a:r>
              <a:rPr lang="en-US" sz="2400" dirty="0" smtClean="0"/>
              <a:t>   &lt;/body&gt;</a:t>
            </a:r>
          </a:p>
          <a:p>
            <a:r>
              <a:rPr lang="en-US" sz="2400" dirty="0" smtClean="0"/>
              <a:t>	</a:t>
            </a:r>
          </a:p>
          <a:p>
            <a:r>
              <a:rPr lang="en-US" sz="2400" dirty="0" smtClean="0"/>
              <a:t>&lt;/html&gt;</a:t>
            </a:r>
            <a:endParaRPr lang="en-US" sz="2400" dirty="0"/>
          </a:p>
        </p:txBody>
      </p:sp>
      <p:sp>
        <p:nvSpPr>
          <p:cNvPr id="4" name="TextBox 3"/>
          <p:cNvSpPr txBox="1"/>
          <p:nvPr/>
        </p:nvSpPr>
        <p:spPr>
          <a:xfrm>
            <a:off x="6537278" y="2606722"/>
            <a:ext cx="5199797" cy="3046988"/>
          </a:xfrm>
          <a:prstGeom prst="rect">
            <a:avLst/>
          </a:prstGeom>
          <a:noFill/>
        </p:spPr>
        <p:txBody>
          <a:bodyPr wrap="square" rtlCol="0">
            <a:spAutoFit/>
          </a:bodyPr>
          <a:lstStyle/>
          <a:p>
            <a:r>
              <a:rPr lang="en-US" sz="2400" dirty="0" smtClean="0"/>
              <a:t>Output</a:t>
            </a:r>
          </a:p>
          <a:p>
            <a:endParaRPr lang="en-US" sz="2400" dirty="0" smtClean="0"/>
          </a:p>
          <a:p>
            <a:r>
              <a:rPr lang="en-US" sz="2400" dirty="0" smtClean="0"/>
              <a:t>Here is a first paragraph of text.</a:t>
            </a:r>
          </a:p>
          <a:p>
            <a:endParaRPr lang="en-US" sz="2400" dirty="0" smtClean="0"/>
          </a:p>
          <a:p>
            <a:r>
              <a:rPr lang="en-US" sz="2400" dirty="0" smtClean="0"/>
              <a:t>Here is a second paragraph of text.</a:t>
            </a:r>
          </a:p>
          <a:p>
            <a:endParaRPr lang="en-US" sz="2400" dirty="0" smtClean="0"/>
          </a:p>
          <a:p>
            <a:r>
              <a:rPr lang="en-US" sz="2400" dirty="0" smtClean="0"/>
              <a:t>Here is a third paragraph of text.</a:t>
            </a:r>
            <a:endParaRPr lang="en-US" sz="2400" dirty="0"/>
          </a:p>
          <a:p>
            <a:endParaRPr lang="en-US" sz="2400" dirty="0"/>
          </a:p>
        </p:txBody>
      </p:sp>
    </p:spTree>
    <p:extLst>
      <p:ext uri="{BB962C8B-B14F-4D97-AF65-F5344CB8AC3E}">
        <p14:creationId xmlns:p14="http://schemas.microsoft.com/office/powerpoint/2010/main" val="11510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72" y="650249"/>
            <a:ext cx="10886365" cy="4893647"/>
          </a:xfrm>
          <a:prstGeom prst="rect">
            <a:avLst/>
          </a:prstGeom>
        </p:spPr>
        <p:txBody>
          <a:bodyPr wrap="square">
            <a:spAutoFit/>
          </a:bodyPr>
          <a:lstStyle/>
          <a:p>
            <a:r>
              <a:rPr lang="en-US" sz="2400" dirty="0" smtClean="0"/>
              <a:t>&lt;html&gt;</a:t>
            </a:r>
          </a:p>
          <a:p>
            <a:endParaRPr lang="en-US" sz="2400" dirty="0" smtClean="0"/>
          </a:p>
          <a:p>
            <a:r>
              <a:rPr lang="en-US" sz="2400" dirty="0" smtClean="0"/>
              <a:t>   &lt;head&gt;</a:t>
            </a:r>
          </a:p>
          <a:p>
            <a:r>
              <a:rPr lang="en-US" sz="2400" dirty="0" smtClean="0"/>
              <a:t>      &lt;title&gt;HTML embed Tag&lt;/title&gt;</a:t>
            </a:r>
          </a:p>
          <a:p>
            <a:r>
              <a:rPr lang="en-US" sz="2400" dirty="0" smtClean="0"/>
              <a:t>   &lt;/head&gt;</a:t>
            </a:r>
          </a:p>
          <a:p>
            <a:r>
              <a:rPr lang="en-US" sz="2400" dirty="0" smtClean="0"/>
              <a:t>	</a:t>
            </a:r>
          </a:p>
          <a:p>
            <a:r>
              <a:rPr lang="en-US" sz="2400" dirty="0" smtClean="0"/>
              <a:t>   &lt;body&gt;</a:t>
            </a:r>
          </a:p>
          <a:p>
            <a:r>
              <a:rPr lang="en-US" sz="2400" dirty="0" smtClean="0"/>
              <a:t>      &lt;embed </a:t>
            </a:r>
            <a:r>
              <a:rPr lang="en-US" sz="2400" dirty="0" err="1" smtClean="0"/>
              <a:t>src</a:t>
            </a:r>
            <a:r>
              <a:rPr lang="en-US" sz="2400" dirty="0" smtClean="0"/>
              <a:t> = "/html/yourfile.mid" width = "100%" height = "60" &gt;</a:t>
            </a:r>
          </a:p>
          <a:p>
            <a:r>
              <a:rPr lang="en-US" sz="2400" dirty="0" smtClean="0"/>
              <a:t>         &lt;</a:t>
            </a:r>
            <a:r>
              <a:rPr lang="en-US" sz="2400" dirty="0" err="1" smtClean="0"/>
              <a:t>noembed</a:t>
            </a:r>
            <a:r>
              <a:rPr lang="en-US" sz="2400" dirty="0" smtClean="0"/>
              <a:t>&gt;&lt;</a:t>
            </a:r>
            <a:r>
              <a:rPr lang="en-US" sz="2400" dirty="0" err="1" smtClean="0"/>
              <a:t>img</a:t>
            </a:r>
            <a:r>
              <a:rPr lang="en-US" sz="2400" dirty="0" smtClean="0"/>
              <a:t> </a:t>
            </a:r>
            <a:r>
              <a:rPr lang="en-US" sz="2400" dirty="0" err="1" smtClean="0"/>
              <a:t>src</a:t>
            </a:r>
            <a:r>
              <a:rPr lang="en-US" sz="2400" dirty="0" smtClean="0"/>
              <a:t> = "yourimage.gif" alt = "Alternative Media" &gt;&lt;/</a:t>
            </a:r>
            <a:r>
              <a:rPr lang="en-US" sz="2400" dirty="0" err="1" smtClean="0"/>
              <a:t>noembed</a:t>
            </a:r>
            <a:r>
              <a:rPr lang="en-US" sz="2400" dirty="0" smtClean="0"/>
              <a:t>&gt;</a:t>
            </a:r>
          </a:p>
          <a:p>
            <a:r>
              <a:rPr lang="en-US" sz="2400" dirty="0" smtClean="0"/>
              <a:t>      &lt;/embed&gt;</a:t>
            </a:r>
          </a:p>
          <a:p>
            <a:r>
              <a:rPr lang="en-US" sz="2400" dirty="0" smtClean="0"/>
              <a:t>   &lt;/body&gt;</a:t>
            </a:r>
          </a:p>
          <a:p>
            <a:endParaRPr lang="en-US" sz="2400" dirty="0" smtClean="0"/>
          </a:p>
          <a:p>
            <a:r>
              <a:rPr lang="en-US" sz="2400" dirty="0" smtClean="0"/>
              <a:t>&lt;/html&gt;</a:t>
            </a:r>
            <a:endParaRPr lang="en-US" sz="2400" dirty="0"/>
          </a:p>
        </p:txBody>
      </p:sp>
    </p:spTree>
    <p:extLst>
      <p:ext uri="{BB962C8B-B14F-4D97-AF65-F5344CB8AC3E}">
        <p14:creationId xmlns:p14="http://schemas.microsoft.com/office/powerpoint/2010/main" val="3845114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32011" y="177421"/>
          <a:ext cx="11737076" cy="6025893"/>
        </p:xfrm>
        <a:graphic>
          <a:graphicData uri="http://schemas.openxmlformats.org/drawingml/2006/table">
            <a:tbl>
              <a:tblPr/>
              <a:tblGrid>
                <a:gridCol w="1093234"/>
                <a:gridCol w="10643842"/>
              </a:tblGrid>
              <a:tr h="262748">
                <a:tc>
                  <a:txBody>
                    <a:bodyPr/>
                    <a:lstStyle/>
                    <a:p>
                      <a:pPr algn="ctr" fontAlgn="t"/>
                      <a:r>
                        <a:rPr lang="en-US" sz="1800" b="1">
                          <a:effectLst/>
                        </a:rPr>
                        <a:t>Sr.No</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Attribute &amp; Description</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0766">
                <a:tc>
                  <a:txBody>
                    <a:bodyPr/>
                    <a:lstStyle/>
                    <a:p>
                      <a:pPr algn="ctr" fontAlgn="t"/>
                      <a:r>
                        <a:rPr lang="en-US" sz="1600" dirty="0">
                          <a:effectLst/>
                        </a:rPr>
                        <a:t>1</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align</a:t>
                      </a:r>
                      <a:endParaRPr lang="en-US" sz="1600">
                        <a:solidFill>
                          <a:srgbClr val="000000"/>
                        </a:solidFill>
                        <a:effectLst/>
                      </a:endParaRPr>
                    </a:p>
                    <a:p>
                      <a:pPr algn="just" fontAlgn="t"/>
                      <a:r>
                        <a:rPr lang="en-US" sz="1600">
                          <a:solidFill>
                            <a:srgbClr val="000000"/>
                          </a:solidFill>
                          <a:effectLst/>
                        </a:rPr>
                        <a:t>Determines how to align the object. It can be set to either center, </a:t>
                      </a:r>
                      <a:r>
                        <a:rPr lang="en-US" sz="1600" i="1">
                          <a:solidFill>
                            <a:srgbClr val="000000"/>
                          </a:solidFill>
                          <a:effectLst/>
                        </a:rPr>
                        <a:t>left or right</a:t>
                      </a:r>
                      <a:r>
                        <a:rPr lang="en-US" sz="1600">
                          <a:solidFill>
                            <a:srgbClr val="000000"/>
                          </a:solidFill>
                          <a:effectLst/>
                        </a:rPr>
                        <a:t>.</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3129">
                <a:tc>
                  <a:txBody>
                    <a:bodyPr/>
                    <a:lstStyle/>
                    <a:p>
                      <a:pPr algn="ctr" fontAlgn="t"/>
                      <a:r>
                        <a:rPr lang="en-US" sz="1600" dirty="0">
                          <a:effectLst/>
                        </a:rPr>
                        <a:t>2</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autostart</a:t>
                      </a:r>
                      <a:endParaRPr lang="en-US" sz="1600" dirty="0">
                        <a:solidFill>
                          <a:srgbClr val="000000"/>
                        </a:solidFill>
                        <a:effectLst/>
                      </a:endParaRPr>
                    </a:p>
                    <a:p>
                      <a:pPr algn="just" fontAlgn="t"/>
                      <a:r>
                        <a:rPr lang="en-US" sz="1600" dirty="0">
                          <a:solidFill>
                            <a:srgbClr val="000000"/>
                          </a:solidFill>
                          <a:effectLst/>
                        </a:rPr>
                        <a:t>This </a:t>
                      </a:r>
                      <a:r>
                        <a:rPr lang="en-US" sz="1600" dirty="0" err="1">
                          <a:solidFill>
                            <a:srgbClr val="000000"/>
                          </a:solidFill>
                          <a:effectLst/>
                        </a:rPr>
                        <a:t>boolean</a:t>
                      </a:r>
                      <a:r>
                        <a:rPr lang="en-US" sz="1600" dirty="0">
                          <a:solidFill>
                            <a:srgbClr val="000000"/>
                          </a:solidFill>
                          <a:effectLst/>
                        </a:rPr>
                        <a:t> attribute indicates if the media should start automatically. You can set it either true or false.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493">
                <a:tc>
                  <a:txBody>
                    <a:bodyPr/>
                    <a:lstStyle/>
                    <a:p>
                      <a:pPr algn="ctr" fontAlgn="t"/>
                      <a:r>
                        <a:rPr lang="en-US" sz="1600">
                          <a:effectLst/>
                        </a:rPr>
                        <a:t>3</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loop</a:t>
                      </a:r>
                      <a:endParaRPr lang="en-US" sz="1600" dirty="0">
                        <a:solidFill>
                          <a:srgbClr val="000000"/>
                        </a:solidFill>
                        <a:effectLst/>
                      </a:endParaRPr>
                    </a:p>
                    <a:p>
                      <a:pPr algn="just" fontAlgn="t"/>
                      <a:r>
                        <a:rPr lang="en-US" sz="1600" dirty="0">
                          <a:solidFill>
                            <a:srgbClr val="000000"/>
                          </a:solidFill>
                          <a:effectLst/>
                        </a:rPr>
                        <a:t>Specifies if the sound should be played continuously (set loop to true), a certain number of times (a positive value) or not at all (false)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3129">
                <a:tc>
                  <a:txBody>
                    <a:bodyPr/>
                    <a:lstStyle/>
                    <a:p>
                      <a:pPr algn="ctr" fontAlgn="t"/>
                      <a:r>
                        <a:rPr lang="en-US" sz="1600">
                          <a:effectLst/>
                        </a:rPr>
                        <a:t>4</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playcount</a:t>
                      </a:r>
                      <a:endParaRPr lang="en-US" sz="1600" dirty="0">
                        <a:solidFill>
                          <a:srgbClr val="000000"/>
                        </a:solidFill>
                        <a:effectLst/>
                      </a:endParaRPr>
                    </a:p>
                    <a:p>
                      <a:pPr algn="just" fontAlgn="t"/>
                      <a:r>
                        <a:rPr lang="en-US" sz="1600" dirty="0">
                          <a:solidFill>
                            <a:srgbClr val="000000"/>
                          </a:solidFill>
                          <a:effectLst/>
                        </a:rPr>
                        <a:t>Specifies the number of times to play the sound. This is alternate option for </a:t>
                      </a:r>
                      <a:r>
                        <a:rPr lang="en-US" sz="1600" i="1" dirty="0">
                          <a:solidFill>
                            <a:srgbClr val="000000"/>
                          </a:solidFill>
                          <a:effectLst/>
                        </a:rPr>
                        <a:t>loop</a:t>
                      </a:r>
                      <a:r>
                        <a:rPr lang="en-US" sz="1600" dirty="0">
                          <a:solidFill>
                            <a:srgbClr val="000000"/>
                          </a:solidFill>
                          <a:effectLst/>
                        </a:rPr>
                        <a:t> if you are </a:t>
                      </a:r>
                      <a:r>
                        <a:rPr lang="en-US" sz="1600" dirty="0" err="1">
                          <a:solidFill>
                            <a:srgbClr val="000000"/>
                          </a:solidFill>
                          <a:effectLst/>
                        </a:rPr>
                        <a:t>usiong</a:t>
                      </a:r>
                      <a:r>
                        <a:rPr lang="en-US" sz="1600" dirty="0">
                          <a:solidFill>
                            <a:srgbClr val="000000"/>
                          </a:solidFill>
                          <a:effectLst/>
                        </a:rPr>
                        <a:t> IE.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493">
                <a:tc>
                  <a:txBody>
                    <a:bodyPr/>
                    <a:lstStyle/>
                    <a:p>
                      <a:pPr algn="ctr" fontAlgn="t"/>
                      <a:r>
                        <a:rPr lang="en-US" sz="1600">
                          <a:effectLst/>
                        </a:rPr>
                        <a:t>5</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hidden</a:t>
                      </a:r>
                      <a:endParaRPr lang="en-US" sz="1600" dirty="0">
                        <a:solidFill>
                          <a:srgbClr val="000000"/>
                        </a:solidFill>
                        <a:effectLst/>
                      </a:endParaRPr>
                    </a:p>
                    <a:p>
                      <a:pPr algn="just" fontAlgn="t"/>
                      <a:r>
                        <a:rPr lang="en-US" sz="1600" dirty="0">
                          <a:solidFill>
                            <a:srgbClr val="000000"/>
                          </a:solidFill>
                          <a:effectLst/>
                        </a:rPr>
                        <a:t>Specifies if the multimedia object should be shown on the page. A false value means no and true values means yes.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6040">
                <a:tc>
                  <a:txBody>
                    <a:bodyPr/>
                    <a:lstStyle/>
                    <a:p>
                      <a:pPr algn="ctr" fontAlgn="t"/>
                      <a:r>
                        <a:rPr lang="en-US" sz="1600">
                          <a:effectLst/>
                        </a:rPr>
                        <a:t>6</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width</a:t>
                      </a:r>
                      <a:endParaRPr lang="en-US" sz="1600" dirty="0">
                        <a:solidFill>
                          <a:srgbClr val="000000"/>
                        </a:solidFill>
                        <a:effectLst/>
                      </a:endParaRPr>
                    </a:p>
                    <a:p>
                      <a:pPr algn="just" fontAlgn="t"/>
                      <a:r>
                        <a:rPr lang="en-US" sz="1600" dirty="0">
                          <a:solidFill>
                            <a:srgbClr val="000000"/>
                          </a:solidFill>
                          <a:effectLst/>
                        </a:rPr>
                        <a:t>Width of the object in pixels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6040">
                <a:tc>
                  <a:txBody>
                    <a:bodyPr/>
                    <a:lstStyle/>
                    <a:p>
                      <a:pPr algn="ctr" fontAlgn="t"/>
                      <a:r>
                        <a:rPr lang="en-US" sz="1600">
                          <a:effectLst/>
                        </a:rPr>
                        <a:t>7</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height</a:t>
                      </a:r>
                      <a:endParaRPr lang="en-US" sz="1600" dirty="0">
                        <a:solidFill>
                          <a:srgbClr val="000000"/>
                        </a:solidFill>
                        <a:effectLst/>
                      </a:endParaRPr>
                    </a:p>
                    <a:p>
                      <a:pPr algn="just" fontAlgn="t"/>
                      <a:r>
                        <a:rPr lang="en-US" sz="1600" dirty="0">
                          <a:solidFill>
                            <a:srgbClr val="000000"/>
                          </a:solidFill>
                          <a:effectLst/>
                        </a:rPr>
                        <a:t>Height of the object in pixels</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8403">
                <a:tc>
                  <a:txBody>
                    <a:bodyPr/>
                    <a:lstStyle/>
                    <a:p>
                      <a:pPr algn="ctr" fontAlgn="t"/>
                      <a:r>
                        <a:rPr lang="en-US" sz="1600">
                          <a:effectLst/>
                        </a:rPr>
                        <a:t>8</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name</a:t>
                      </a:r>
                      <a:endParaRPr lang="en-US" sz="1600" dirty="0">
                        <a:solidFill>
                          <a:srgbClr val="000000"/>
                        </a:solidFill>
                        <a:effectLst/>
                      </a:endParaRPr>
                    </a:p>
                    <a:p>
                      <a:pPr algn="just" fontAlgn="t"/>
                      <a:r>
                        <a:rPr lang="en-US" sz="1600" dirty="0">
                          <a:solidFill>
                            <a:srgbClr val="000000"/>
                          </a:solidFill>
                          <a:effectLst/>
                        </a:rPr>
                        <a:t>A name used to reference the object.</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8403">
                <a:tc>
                  <a:txBody>
                    <a:bodyPr/>
                    <a:lstStyle/>
                    <a:p>
                      <a:pPr algn="ctr" fontAlgn="t"/>
                      <a:r>
                        <a:rPr lang="en-US" sz="1600">
                          <a:effectLst/>
                        </a:rPr>
                        <a:t>9</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src</a:t>
                      </a:r>
                      <a:endParaRPr lang="en-US" sz="1600" dirty="0">
                        <a:solidFill>
                          <a:srgbClr val="000000"/>
                        </a:solidFill>
                        <a:effectLst/>
                      </a:endParaRPr>
                    </a:p>
                    <a:p>
                      <a:pPr algn="just" fontAlgn="t"/>
                      <a:r>
                        <a:rPr lang="en-US" sz="1600" dirty="0">
                          <a:solidFill>
                            <a:srgbClr val="000000"/>
                          </a:solidFill>
                          <a:effectLst/>
                        </a:rPr>
                        <a:t>URL of the object to be embedded.</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766">
                <a:tc>
                  <a:txBody>
                    <a:bodyPr/>
                    <a:lstStyle/>
                    <a:p>
                      <a:pPr algn="ctr" fontAlgn="t"/>
                      <a:r>
                        <a:rPr lang="en-US" sz="1600">
                          <a:effectLst/>
                        </a:rPr>
                        <a:t>10</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volume</a:t>
                      </a:r>
                      <a:endParaRPr lang="en-US" sz="1600" dirty="0">
                        <a:solidFill>
                          <a:srgbClr val="000000"/>
                        </a:solidFill>
                        <a:effectLst/>
                      </a:endParaRPr>
                    </a:p>
                    <a:p>
                      <a:pPr algn="just" fontAlgn="t"/>
                      <a:r>
                        <a:rPr lang="en-US" sz="1600" dirty="0">
                          <a:solidFill>
                            <a:srgbClr val="000000"/>
                          </a:solidFill>
                          <a:effectLst/>
                        </a:rPr>
                        <a:t>Controls volume of the sound. Can be from 0 (off) to 100 (full volume).</a:t>
                      </a:r>
                    </a:p>
                  </a:txBody>
                  <a:tcPr marL="25656" marR="25656" marT="25656" marB="25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0932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336856"/>
            <a:ext cx="11268501" cy="3539430"/>
          </a:xfrm>
          <a:prstGeom prst="rect">
            <a:avLst/>
          </a:prstGeom>
        </p:spPr>
        <p:txBody>
          <a:bodyPr wrap="square">
            <a:spAutoFit/>
          </a:bodyPr>
          <a:lstStyle/>
          <a:p>
            <a:r>
              <a:rPr lang="en-US" sz="2800" dirty="0"/>
              <a:t>Background </a:t>
            </a:r>
            <a:r>
              <a:rPr lang="en-US" sz="2800" dirty="0" smtClean="0"/>
              <a:t>Audio</a:t>
            </a:r>
          </a:p>
          <a:p>
            <a:endParaRPr lang="en-US" sz="2800" dirty="0"/>
          </a:p>
          <a:p>
            <a:r>
              <a:rPr lang="en-US" sz="2800" dirty="0"/>
              <a:t>You can use HTML &lt;</a:t>
            </a:r>
            <a:r>
              <a:rPr lang="en-US" sz="2800" dirty="0" err="1" smtClean="0"/>
              <a:t>bgsound</a:t>
            </a:r>
            <a:r>
              <a:rPr lang="en-US" sz="2800" dirty="0" smtClean="0"/>
              <a:t> </a:t>
            </a:r>
            <a:r>
              <a:rPr lang="en-US" sz="2800" dirty="0" err="1" smtClean="0">
                <a:solidFill>
                  <a:schemeClr val="accent5"/>
                </a:solidFill>
              </a:rPr>
              <a:t>src</a:t>
            </a:r>
            <a:r>
              <a:rPr lang="en-US" sz="2800" dirty="0" smtClean="0">
                <a:solidFill>
                  <a:schemeClr val="accent5"/>
                </a:solidFill>
              </a:rPr>
              <a:t>=“ ”</a:t>
            </a:r>
            <a:r>
              <a:rPr lang="en-US" sz="2800" dirty="0" smtClean="0"/>
              <a:t>&gt; </a:t>
            </a:r>
            <a:r>
              <a:rPr lang="en-US" sz="2800" dirty="0"/>
              <a:t>tag to play a soundtrack in the background of your webpage. This tag is supported by Internet Explorer only and most of the other browsers ignore this tag. It downloads and plays an audio file when the host document is first downloaded by the user and displayed. The background sound file also will replay whenever the user refreshes the browser.</a:t>
            </a:r>
          </a:p>
        </p:txBody>
      </p:sp>
    </p:spTree>
    <p:extLst>
      <p:ext uri="{BB962C8B-B14F-4D97-AF65-F5344CB8AC3E}">
        <p14:creationId xmlns:p14="http://schemas.microsoft.com/office/powerpoint/2010/main" val="294330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1" y="409433"/>
            <a:ext cx="11805313" cy="5262979"/>
          </a:xfrm>
          <a:prstGeom prst="rect">
            <a:avLst/>
          </a:prstGeom>
        </p:spPr>
        <p:txBody>
          <a:bodyPr wrap="square">
            <a:spAutoFit/>
          </a:bodyPr>
          <a:lstStyle/>
          <a:p>
            <a:r>
              <a:rPr lang="en-US" sz="2800" b="0" i="0" dirty="0" smtClean="0">
                <a:solidFill>
                  <a:srgbClr val="121214"/>
                </a:solidFill>
                <a:effectLst/>
                <a:latin typeface="Verdana" panose="020B0604030504040204" pitchFamily="34" charset="0"/>
              </a:rPr>
              <a:t>Line Break Tag</a:t>
            </a:r>
          </a:p>
          <a:p>
            <a:endParaRPr lang="en-US" sz="2800" b="0" i="0" dirty="0" smtClean="0">
              <a:solidFill>
                <a:srgbClr val="121214"/>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Whenever you use the </a:t>
            </a:r>
            <a:r>
              <a:rPr lang="en-US" sz="2800" b="1" i="0" dirty="0" smtClean="0">
                <a:solidFill>
                  <a:srgbClr val="000000"/>
                </a:solidFill>
                <a:effectLst/>
                <a:latin typeface="Verdana" panose="020B0604030504040204" pitchFamily="34" charset="0"/>
              </a:rPr>
              <a:t>&lt;</a:t>
            </a:r>
            <a:r>
              <a:rPr lang="en-US" sz="2800" b="1" i="0" dirty="0" err="1" smtClean="0">
                <a:solidFill>
                  <a:srgbClr val="000000"/>
                </a:solidFill>
                <a:effectLst/>
                <a:latin typeface="Verdana" panose="020B0604030504040204" pitchFamily="34" charset="0"/>
              </a:rPr>
              <a:t>br</a:t>
            </a:r>
            <a:r>
              <a:rPr lang="en-US" sz="2800" b="1" i="0" dirty="0" smtClean="0">
                <a:solidFill>
                  <a:srgbClr val="000000"/>
                </a:solidFill>
                <a:effectLst/>
                <a:latin typeface="Verdana" panose="020B0604030504040204" pitchFamily="34" charset="0"/>
              </a:rPr>
              <a:t> /&gt;</a:t>
            </a:r>
            <a:r>
              <a:rPr lang="en-US" sz="2800" b="0" i="0" dirty="0" smtClean="0">
                <a:solidFill>
                  <a:srgbClr val="000000"/>
                </a:solidFill>
                <a:effectLst/>
                <a:latin typeface="Verdana" panose="020B0604030504040204" pitchFamily="34" charset="0"/>
              </a:rPr>
              <a:t> element, anything following it starts from the next line. </a:t>
            </a:r>
          </a:p>
          <a:p>
            <a:pPr algn="just"/>
            <a:endParaRPr lang="en-US" sz="2800" dirty="0">
              <a:solidFill>
                <a:srgbClr val="000000"/>
              </a:solidFill>
              <a:latin typeface="Verdana" panose="020B0604030504040204" pitchFamily="34" charset="0"/>
            </a:endParaRPr>
          </a:p>
          <a:p>
            <a:pPr algn="just"/>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The &lt;</a:t>
            </a:r>
            <a:r>
              <a:rPr lang="en-US" sz="2800" b="0"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 /&gt; tag has a space between the characters </a:t>
            </a:r>
            <a:r>
              <a:rPr lang="en-US" sz="2800" b="1"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 and the forward slash. </a:t>
            </a:r>
          </a:p>
          <a:p>
            <a:pPr algn="just"/>
            <a:endParaRPr lang="en-US" sz="2800" dirty="0">
              <a:solidFill>
                <a:srgbClr val="000000"/>
              </a:solidFill>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If you omit this space, older browsers will have trouble rendering the line break, while if you miss the forward slash character and just use &lt;</a:t>
            </a:r>
            <a:r>
              <a:rPr lang="en-US" sz="2800" b="0" i="0" dirty="0" err="1" smtClean="0">
                <a:solidFill>
                  <a:srgbClr val="000000"/>
                </a:solidFill>
                <a:effectLst/>
                <a:latin typeface="Verdana" panose="020B0604030504040204" pitchFamily="34" charset="0"/>
              </a:rPr>
              <a:t>br</a:t>
            </a:r>
            <a:r>
              <a:rPr lang="en-US" sz="2800" b="0" i="0" dirty="0" smtClean="0">
                <a:solidFill>
                  <a:srgbClr val="000000"/>
                </a:solidFill>
                <a:effectLst/>
                <a:latin typeface="Verdana" panose="020B0604030504040204" pitchFamily="34" charset="0"/>
              </a:rPr>
              <a:t>&gt; it is not valid in XHTML.</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2982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4" y="133657"/>
            <a:ext cx="9207691" cy="6124754"/>
          </a:xfrm>
          <a:prstGeom prst="rect">
            <a:avLst/>
          </a:prstGeom>
        </p:spPr>
        <p:txBody>
          <a:bodyPr wrap="square">
            <a:spAutoFit/>
          </a:bodyPr>
          <a:lstStyle/>
          <a:p>
            <a:r>
              <a:rPr lang="en-US" sz="2800" dirty="0" smtClean="0"/>
              <a:t>&lt;html&gt;</a:t>
            </a:r>
          </a:p>
          <a:p>
            <a:endParaRPr lang="en-US" sz="2800" dirty="0" smtClean="0"/>
          </a:p>
          <a:p>
            <a:r>
              <a:rPr lang="en-US" sz="2800" dirty="0" smtClean="0"/>
              <a:t>   &lt;head&gt;</a:t>
            </a:r>
          </a:p>
          <a:p>
            <a:r>
              <a:rPr lang="en-US" sz="2800" dirty="0" smtClean="0"/>
              <a:t>      &lt;title&gt;Line Break  Example&lt;/title&gt;</a:t>
            </a:r>
          </a:p>
          <a:p>
            <a:r>
              <a:rPr lang="en-US" sz="2800" dirty="0" smtClean="0"/>
              <a:t>   &lt;/head&gt;</a:t>
            </a:r>
          </a:p>
          <a:p>
            <a:r>
              <a:rPr lang="en-US" sz="2800" dirty="0" smtClean="0"/>
              <a:t>	</a:t>
            </a:r>
          </a:p>
          <a:p>
            <a:r>
              <a:rPr lang="en-US" sz="2800" dirty="0" smtClean="0"/>
              <a:t>   &lt;body&gt;</a:t>
            </a:r>
          </a:p>
          <a:p>
            <a:r>
              <a:rPr lang="en-US" sz="2800" dirty="0" smtClean="0"/>
              <a:t>      &lt;p&gt;Hello&lt;</a:t>
            </a:r>
            <a:r>
              <a:rPr lang="en-US" sz="2800" dirty="0" err="1" smtClean="0"/>
              <a:t>br</a:t>
            </a:r>
            <a:r>
              <a:rPr lang="en-US" sz="2800" dirty="0" smtClean="0"/>
              <a:t> /&gt;</a:t>
            </a:r>
          </a:p>
          <a:p>
            <a:r>
              <a:rPr lang="en-US" sz="2800" dirty="0" smtClean="0"/>
              <a:t>         You delivered your assignment on time.&lt;</a:t>
            </a:r>
            <a:r>
              <a:rPr lang="en-US" sz="2800" dirty="0" err="1" smtClean="0"/>
              <a:t>br</a:t>
            </a:r>
            <a:r>
              <a:rPr lang="en-US" sz="2800" dirty="0" smtClean="0"/>
              <a:t> /&gt;</a:t>
            </a:r>
          </a:p>
          <a:p>
            <a:r>
              <a:rPr lang="en-US" sz="2800" dirty="0" smtClean="0"/>
              <a:t>         Thanks&lt;</a:t>
            </a:r>
            <a:r>
              <a:rPr lang="en-US" sz="2800" dirty="0" err="1" smtClean="0"/>
              <a:t>br</a:t>
            </a:r>
            <a:r>
              <a:rPr lang="en-US" sz="2800" dirty="0" smtClean="0"/>
              <a:t> /&gt;</a:t>
            </a:r>
          </a:p>
          <a:p>
            <a:r>
              <a:rPr lang="en-US" sz="2800" dirty="0" smtClean="0"/>
              <a:t>         </a:t>
            </a:r>
            <a:r>
              <a:rPr lang="en-US" sz="2800" dirty="0" err="1" smtClean="0"/>
              <a:t>james</a:t>
            </a:r>
            <a:r>
              <a:rPr lang="en-US" sz="2800" dirty="0" smtClean="0"/>
              <a:t>&lt;/p&gt;</a:t>
            </a:r>
          </a:p>
          <a:p>
            <a:r>
              <a:rPr lang="en-US" sz="2800" dirty="0" smtClean="0"/>
              <a:t>   &lt;/body&gt;</a:t>
            </a:r>
          </a:p>
          <a:p>
            <a:r>
              <a:rPr lang="en-US" sz="2800" dirty="0" smtClean="0"/>
              <a:t>	</a:t>
            </a:r>
          </a:p>
          <a:p>
            <a:r>
              <a:rPr lang="en-US" sz="2800" dirty="0" smtClean="0"/>
              <a:t>&lt;/html&gt;</a:t>
            </a:r>
            <a:endParaRPr lang="en-US" sz="2800" dirty="0"/>
          </a:p>
        </p:txBody>
      </p:sp>
      <p:sp>
        <p:nvSpPr>
          <p:cNvPr id="3" name="Rectangle 2"/>
          <p:cNvSpPr/>
          <p:nvPr/>
        </p:nvSpPr>
        <p:spPr>
          <a:xfrm>
            <a:off x="6523630" y="4398329"/>
            <a:ext cx="5090615" cy="2308324"/>
          </a:xfrm>
          <a:prstGeom prst="rect">
            <a:avLst/>
          </a:prstGeom>
        </p:spPr>
        <p:txBody>
          <a:bodyPr wrap="square">
            <a:spAutoFit/>
          </a:bodyPr>
          <a:lstStyle/>
          <a:p>
            <a:r>
              <a:rPr lang="en-US" sz="2400" dirty="0" smtClean="0"/>
              <a:t>Output</a:t>
            </a:r>
          </a:p>
          <a:p>
            <a:endParaRPr lang="en-US" sz="2400" dirty="0" smtClean="0"/>
          </a:p>
          <a:p>
            <a:r>
              <a:rPr lang="en-US" sz="2400" dirty="0" smtClean="0"/>
              <a:t>Hello</a:t>
            </a:r>
          </a:p>
          <a:p>
            <a:r>
              <a:rPr lang="en-US" sz="2400" dirty="0" smtClean="0"/>
              <a:t>You delivered your assignment on time.</a:t>
            </a:r>
          </a:p>
          <a:p>
            <a:r>
              <a:rPr lang="en-US" sz="2400" dirty="0" smtClean="0"/>
              <a:t>Thanks</a:t>
            </a:r>
          </a:p>
          <a:p>
            <a:r>
              <a:rPr lang="en-US" sz="2400" dirty="0" err="1" smtClean="0"/>
              <a:t>james</a:t>
            </a:r>
            <a:endParaRPr lang="en-US" sz="2400" dirty="0" smtClean="0"/>
          </a:p>
        </p:txBody>
      </p:sp>
    </p:spTree>
    <p:extLst>
      <p:ext uri="{BB962C8B-B14F-4D97-AF65-F5344CB8AC3E}">
        <p14:creationId xmlns:p14="http://schemas.microsoft.com/office/powerpoint/2010/main" val="390240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878fb7bdca88060c295635848252f718">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27db149d8d10253ee7c41fd7e31234eb"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F8E0F-CFC4-4B74-A0CB-3F06D2BA30FD}"/>
</file>

<file path=customXml/itemProps2.xml><?xml version="1.0" encoding="utf-8"?>
<ds:datastoreItem xmlns:ds="http://schemas.openxmlformats.org/officeDocument/2006/customXml" ds:itemID="{25817266-9532-49F4-90E2-38F287A0397E}"/>
</file>

<file path=customXml/itemProps3.xml><?xml version="1.0" encoding="utf-8"?>
<ds:datastoreItem xmlns:ds="http://schemas.openxmlformats.org/officeDocument/2006/customXml" ds:itemID="{B6FF58FA-4B78-4AFE-8145-35EF2AB2B35D}"/>
</file>

<file path=docProps/app.xml><?xml version="1.0" encoding="utf-8"?>
<Properties xmlns="http://schemas.openxmlformats.org/officeDocument/2006/extended-properties" xmlns:vt="http://schemas.openxmlformats.org/officeDocument/2006/docPropsVTypes">
  <TotalTime>1331</TotalTime>
  <Words>3494</Words>
  <Application>Microsoft Office PowerPoint</Application>
  <PresentationFormat>Custom</PresentationFormat>
  <Paragraphs>888</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Frames</vt:lpstr>
      <vt:lpstr>Frames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Technologies</dc:title>
  <dc:creator>Windows User</dc:creator>
  <cp:lastModifiedBy>Windows User</cp:lastModifiedBy>
  <cp:revision>85</cp:revision>
  <dcterms:created xsi:type="dcterms:W3CDTF">2018-01-01T13:46:55Z</dcterms:created>
  <dcterms:modified xsi:type="dcterms:W3CDTF">2020-03-04T03:49:02Z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