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slides/slide17.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2.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Masters/slideMaster1.xml" ContentType="application/vnd.openxmlformats-officedocument.presentationml.slideMaster+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31.xml" ContentType="application/vnd.openxmlformats-officedocument.presentationml.slideLayout+xml"/>
  <Override PartName="/ppt/slideLayouts/slideLayout36.xml" ContentType="application/vnd.openxmlformats-officedocument.presentationml.slideLayout+xml"/>
  <Override PartName="/ppt/slideLayouts/slideLayout52.xml" ContentType="application/vnd.openxmlformats-officedocument.presentationml.slideLayout+xml"/>
  <Override PartName="/ppt/slideLayouts/slideLayout35.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56.xml" ContentType="application/vnd.openxmlformats-officedocument.presentationml.slideLayout+xml"/>
  <Override PartName="/ppt/slideLayouts/slideLayout47.xml" ContentType="application/vnd.openxmlformats-officedocument.presentationml.slideLayout+xml"/>
  <Override PartName="/ppt/slideLayouts/slideLayout51.xml" ContentType="application/vnd.openxmlformats-officedocument.presentationml.slideLayout+xml"/>
  <Override PartName="/ppt/slideLayouts/slideLayout45.xml" ContentType="application/vnd.openxmlformats-officedocument.presentationml.slideLayout+xml"/>
  <Override PartName="/ppt/slideLayouts/slideLayout40.xml" ContentType="application/vnd.openxmlformats-officedocument.presentationml.slideLayout+xml"/>
  <Override PartName="/ppt/slideLayouts/slideLayout46.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7" r:id="rId3"/>
    <p:sldMasterId id="2147483693" r:id="rId4"/>
  </p:sldMasterIdLst>
  <p:notesMasterIdLst>
    <p:notesMasterId r:id="rId22"/>
  </p:notesMasterIdLst>
  <p:sldIdLst>
    <p:sldId id="264" r:id="rId5"/>
    <p:sldId id="266" r:id="rId6"/>
    <p:sldId id="267" r:id="rId7"/>
    <p:sldId id="268" r:id="rId8"/>
    <p:sldId id="269" r:id="rId9"/>
    <p:sldId id="277" r:id="rId10"/>
    <p:sldId id="278" r:id="rId11"/>
    <p:sldId id="279" r:id="rId12"/>
    <p:sldId id="280" r:id="rId13"/>
    <p:sldId id="281" r:id="rId14"/>
    <p:sldId id="259" r:id="rId15"/>
    <p:sldId id="257" r:id="rId16"/>
    <p:sldId id="271" r:id="rId17"/>
    <p:sldId id="272"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C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0" autoAdjust="0"/>
    <p:restoredTop sz="94660"/>
  </p:normalViewPr>
  <p:slideViewPr>
    <p:cSldViewPr snapToGrid="0">
      <p:cViewPr varScale="1">
        <p:scale>
          <a:sx n="71" d="100"/>
          <a:sy n="71" d="100"/>
        </p:scale>
        <p:origin x="4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A52A4-5C73-44AE-B0A6-643CD3C50A3E}" type="datetimeFigureOut">
              <a:rPr lang="en-IN" smtClean="0"/>
              <a:t>22-08-2021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C05B6-BEDF-4E57-9A1E-19DD668DE010}" type="slidenum">
              <a:rPr lang="en-IN" smtClean="0"/>
              <a:t>‹#›</a:t>
            </a:fld>
            <a:endParaRPr lang="en-IN"/>
          </a:p>
        </p:txBody>
      </p:sp>
    </p:spTree>
    <p:extLst>
      <p:ext uri="{BB962C8B-B14F-4D97-AF65-F5344CB8AC3E}">
        <p14:creationId xmlns:p14="http://schemas.microsoft.com/office/powerpoint/2010/main" val="515702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8"/>
          <p:cNvSpPr>
            <a:spLocks noGrp="1" noChangeArrowheads="1"/>
          </p:cNvSpPr>
          <p:nvPr>
            <p:ph type="sldNum" sz="quarter"/>
          </p:nvPr>
        </p:nvSpPr>
        <p:spPr>
          <a:noFill/>
        </p:spPr>
        <p:txBody>
          <a:bodyPr/>
          <a:lstStyle/>
          <a:p>
            <a:fld id="{917FE5EC-8B98-4337-9003-EBB583A8FA59}" type="slidenum">
              <a:rPr lang="en-US" smtClean="0">
                <a:solidFill>
                  <a:srgbClr val="000000"/>
                </a:solidFill>
                <a:ea typeface="DejaVu Sans" charset="0"/>
              </a:rPr>
              <a:pPr/>
              <a:t>1</a:t>
            </a:fld>
            <a:endParaRPr lang="en-US" smtClean="0">
              <a:solidFill>
                <a:srgbClr val="000000"/>
              </a:solidFill>
              <a:ea typeface="DejaVu Sans" charset="0"/>
            </a:endParaRPr>
          </a:p>
        </p:txBody>
      </p:sp>
      <p:sp>
        <p:nvSpPr>
          <p:cNvPr id="77827" name="Text Box 1"/>
          <p:cNvSpPr txBox="1">
            <a:spLocks noChangeArrowheads="1"/>
          </p:cNvSpPr>
          <p:nvPr/>
        </p:nvSpPr>
        <p:spPr bwMode="auto">
          <a:xfrm>
            <a:off x="1172634" y="689610"/>
            <a:ext cx="4690533" cy="3448050"/>
          </a:xfrm>
          <a:prstGeom prst="rect">
            <a:avLst/>
          </a:prstGeom>
          <a:solidFill>
            <a:srgbClr val="FFFFFF"/>
          </a:solidFill>
          <a:ln w="9360">
            <a:solidFill>
              <a:srgbClr val="000000"/>
            </a:solidFill>
            <a:miter lim="800000"/>
            <a:headEnd/>
            <a:tailEnd/>
          </a:ln>
        </p:spPr>
        <p:txBody>
          <a:bodyPr wrap="none" lIns="92738" tIns="46369" rIns="92738" bIns="46369" anchor="ctr"/>
          <a:lstStyle/>
          <a:p>
            <a:pPr fontAlgn="base">
              <a:spcBef>
                <a:spcPct val="0"/>
              </a:spcBef>
              <a:spcAft>
                <a:spcPct val="0"/>
              </a:spcAft>
            </a:pPr>
            <a:endParaRPr lang="en-US">
              <a:solidFill>
                <a:srgbClr val="000000"/>
              </a:solidFill>
              <a:latin typeface="Times New Roman" pitchFamily="18" charset="0"/>
            </a:endParaRPr>
          </a:p>
        </p:txBody>
      </p:sp>
      <p:sp>
        <p:nvSpPr>
          <p:cNvPr id="77828" name="Rectangle 2"/>
          <p:cNvSpPr>
            <a:spLocks noGrp="1" noChangeArrowheads="1"/>
          </p:cNvSpPr>
          <p:nvPr>
            <p:ph type="body"/>
          </p:nvPr>
        </p:nvSpPr>
        <p:spPr>
          <a:xfrm>
            <a:off x="703580" y="4367530"/>
            <a:ext cx="5610725" cy="4120101"/>
          </a:xfrm>
          <a:noFill/>
          <a:ln/>
        </p:spPr>
        <p:txBody>
          <a:bodyPr wrap="none" anchor="ctr"/>
          <a:lstStyle/>
          <a:p>
            <a:endParaRPr lang="en-US" smtClean="0"/>
          </a:p>
        </p:txBody>
      </p:sp>
    </p:spTree>
    <p:extLst>
      <p:ext uri="{BB962C8B-B14F-4D97-AF65-F5344CB8AC3E}">
        <p14:creationId xmlns:p14="http://schemas.microsoft.com/office/powerpoint/2010/main" val="2863942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8"/>
          <p:cNvSpPr>
            <a:spLocks noGrp="1" noChangeArrowheads="1"/>
          </p:cNvSpPr>
          <p:nvPr>
            <p:ph type="sldNum" sz="quarter"/>
          </p:nvPr>
        </p:nvSpPr>
        <p:spPr>
          <a:noFill/>
        </p:spPr>
        <p:txBody>
          <a:bodyPr/>
          <a:lstStyle/>
          <a:p>
            <a:fld id="{BC2E71A0-FD2E-4E77-A75F-7B4C6A45928F}" type="slidenum">
              <a:rPr lang="en-US" smtClean="0">
                <a:solidFill>
                  <a:srgbClr val="000000"/>
                </a:solidFill>
                <a:ea typeface="DejaVu Sans" charset="0"/>
              </a:rPr>
              <a:pPr/>
              <a:t>2</a:t>
            </a:fld>
            <a:endParaRPr lang="en-US" smtClean="0">
              <a:solidFill>
                <a:srgbClr val="000000"/>
              </a:solidFill>
              <a:ea typeface="DejaVu Sans" charset="0"/>
            </a:endParaRPr>
          </a:p>
        </p:txBody>
      </p:sp>
      <p:sp>
        <p:nvSpPr>
          <p:cNvPr id="78851" name="Text Box 1"/>
          <p:cNvSpPr txBox="1">
            <a:spLocks noChangeArrowheads="1"/>
          </p:cNvSpPr>
          <p:nvPr/>
        </p:nvSpPr>
        <p:spPr bwMode="auto">
          <a:xfrm>
            <a:off x="1172634" y="689610"/>
            <a:ext cx="4690533" cy="3448050"/>
          </a:xfrm>
          <a:prstGeom prst="rect">
            <a:avLst/>
          </a:prstGeom>
          <a:solidFill>
            <a:srgbClr val="FFFFFF"/>
          </a:solidFill>
          <a:ln w="9360">
            <a:solidFill>
              <a:srgbClr val="000000"/>
            </a:solidFill>
            <a:miter lim="800000"/>
            <a:headEnd/>
            <a:tailEnd/>
          </a:ln>
        </p:spPr>
        <p:txBody>
          <a:bodyPr wrap="none" lIns="92738" tIns="46369" rIns="92738" bIns="46369" anchor="ctr"/>
          <a:lstStyle/>
          <a:p>
            <a:pPr fontAlgn="base">
              <a:spcBef>
                <a:spcPct val="0"/>
              </a:spcBef>
              <a:spcAft>
                <a:spcPct val="0"/>
              </a:spcAft>
            </a:pPr>
            <a:endParaRPr lang="en-US">
              <a:solidFill>
                <a:srgbClr val="000000"/>
              </a:solidFill>
              <a:latin typeface="Times New Roman" pitchFamily="18" charset="0"/>
            </a:endParaRPr>
          </a:p>
        </p:txBody>
      </p:sp>
      <p:sp>
        <p:nvSpPr>
          <p:cNvPr id="78852" name="Rectangle 2"/>
          <p:cNvSpPr>
            <a:spLocks noGrp="1" noChangeArrowheads="1"/>
          </p:cNvSpPr>
          <p:nvPr>
            <p:ph type="body"/>
          </p:nvPr>
        </p:nvSpPr>
        <p:spPr>
          <a:xfrm>
            <a:off x="703580" y="4367530"/>
            <a:ext cx="5610725" cy="4120101"/>
          </a:xfrm>
          <a:noFill/>
          <a:ln/>
        </p:spPr>
        <p:txBody>
          <a:bodyPr wrap="none" anchor="ctr"/>
          <a:lstStyle/>
          <a:p>
            <a:endParaRPr lang="en-US" smtClean="0"/>
          </a:p>
        </p:txBody>
      </p:sp>
    </p:spTree>
    <p:extLst>
      <p:ext uri="{BB962C8B-B14F-4D97-AF65-F5344CB8AC3E}">
        <p14:creationId xmlns:p14="http://schemas.microsoft.com/office/powerpoint/2010/main" val="515254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B4D1-CA3A-4D11-A97F-E0EBFAF500AC}" type="slidenum">
              <a:rPr lang="en-IN" smtClean="0"/>
              <a:t>‹#›</a:t>
            </a:fld>
            <a:endParaRPr lang="en-IN"/>
          </a:p>
        </p:txBody>
      </p:sp>
    </p:spTree>
    <p:extLst>
      <p:ext uri="{BB962C8B-B14F-4D97-AF65-F5344CB8AC3E}">
        <p14:creationId xmlns:p14="http://schemas.microsoft.com/office/powerpoint/2010/main" val="3657174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B4D1-CA3A-4D11-A97F-E0EBFAF500AC}" type="slidenum">
              <a:rPr lang="en-IN" smtClean="0"/>
              <a:t>‹#›</a:t>
            </a:fld>
            <a:endParaRPr lang="en-IN"/>
          </a:p>
        </p:txBody>
      </p:sp>
    </p:spTree>
    <p:extLst>
      <p:ext uri="{BB962C8B-B14F-4D97-AF65-F5344CB8AC3E}">
        <p14:creationId xmlns:p14="http://schemas.microsoft.com/office/powerpoint/2010/main" val="124282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B4D1-CA3A-4D11-A97F-E0EBFAF500AC}" type="slidenum">
              <a:rPr lang="en-IN" smtClean="0"/>
              <a:t>‹#›</a:t>
            </a:fld>
            <a:endParaRPr lang="en-IN"/>
          </a:p>
        </p:txBody>
      </p:sp>
    </p:spTree>
    <p:extLst>
      <p:ext uri="{BB962C8B-B14F-4D97-AF65-F5344CB8AC3E}">
        <p14:creationId xmlns:p14="http://schemas.microsoft.com/office/powerpoint/2010/main" val="2489242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286000"/>
            <a:ext cx="103632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
        <p:nvSpPr>
          <p:cNvPr id="3076" name="Rectangle 4"/>
          <p:cNvSpPr>
            <a:spLocks noGrp="1" noChangeArrowheads="1"/>
          </p:cNvSpPr>
          <p:nvPr>
            <p:ph type="dt" sz="half" idx="2"/>
          </p:nvPr>
        </p:nvSpPr>
        <p:spPr/>
        <p:txBody>
          <a:bodyPr/>
          <a:lstStyle>
            <a:lvl1pPr>
              <a:defRPr/>
            </a:lvl1pPr>
          </a:lstStyle>
          <a:p>
            <a:endParaRPr lang="en-US">
              <a:solidFill>
                <a:srgbClr val="000000"/>
              </a:solidFill>
            </a:endParaRPr>
          </a:p>
        </p:txBody>
      </p:sp>
      <p:sp>
        <p:nvSpPr>
          <p:cNvPr id="3077" name="Rectangle 5"/>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3078" name="Rectangle 6"/>
          <p:cNvSpPr>
            <a:spLocks noGrp="1" noChangeArrowheads="1"/>
          </p:cNvSpPr>
          <p:nvPr>
            <p:ph type="sldNum" sz="quarter" idx="4"/>
          </p:nvPr>
        </p:nvSpPr>
        <p:spPr/>
        <p:txBody>
          <a:bodyPr/>
          <a:lstStyle>
            <a:lvl1pPr>
              <a:defRPr/>
            </a:lvl1pPr>
          </a:lstStyle>
          <a:p>
            <a:fld id="{2DF14B0C-BB3F-4B02-92AE-79F0856BF8B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57764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B8C6FE2-5791-4329-BBC3-CDA92DE3E46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78451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231953B-22B3-4F6F-B94A-0109DBA07A1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41193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DC23AAB-B482-42EC-BC31-45F2E94874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48048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9A9271FC-38A5-4038-AC69-E3127D12FF8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39153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18461D6E-4D6D-4C4A-8721-69E41527432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97462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76A04EFB-299E-40C4-9924-A90D415F199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12001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Box 1"/>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3" name="Picture 7" descr="Picture 7.png"/>
          <p:cNvPicPr>
            <a:picLocks noChangeAspect="1"/>
          </p:cNvPicPr>
          <p:nvPr userDrawn="1"/>
        </p:nvPicPr>
        <p:blipFill>
          <a:blip r:embed="rId2" cstate="print"/>
          <a:srcRect l="1923" b="5336"/>
          <a:stretch>
            <a:fillRect/>
          </a:stretch>
        </p:blipFill>
        <p:spPr bwMode="auto">
          <a:xfrm>
            <a:off x="9165168" y="0"/>
            <a:ext cx="2925233" cy="692150"/>
          </a:xfrm>
          <a:prstGeom prst="rect">
            <a:avLst/>
          </a:prstGeom>
          <a:noFill/>
          <a:ln w="9525">
            <a:noFill/>
            <a:miter lim="800000"/>
            <a:headEnd/>
            <a:tailEnd/>
          </a:ln>
        </p:spPr>
      </p:pic>
      <p:grpSp>
        <p:nvGrpSpPr>
          <p:cNvPr id="4" name="Group 8"/>
          <p:cNvGrpSpPr>
            <a:grpSpLocks/>
          </p:cNvGrpSpPr>
          <p:nvPr userDrawn="1"/>
        </p:nvGrpSpPr>
        <p:grpSpPr bwMode="auto">
          <a:xfrm>
            <a:off x="0" y="6553200"/>
            <a:ext cx="12192000" cy="46038"/>
            <a:chOff x="1905000" y="6553200"/>
            <a:chExt cx="7010400" cy="45719"/>
          </a:xfrm>
        </p:grpSpPr>
        <p:sp>
          <p:nvSpPr>
            <p:cNvPr id="5" name="Rectangle 4"/>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6" name="Rectangle 5"/>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7" name="Rectangle 6"/>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8" name="Group 8"/>
          <p:cNvGrpSpPr>
            <a:grpSpLocks/>
          </p:cNvGrpSpPr>
          <p:nvPr userDrawn="1"/>
        </p:nvGrpSpPr>
        <p:grpSpPr bwMode="auto">
          <a:xfrm>
            <a:off x="0" y="715964"/>
            <a:ext cx="12192000" cy="46037"/>
            <a:chOff x="1905000" y="6553200"/>
            <a:chExt cx="7010400" cy="45719"/>
          </a:xfrm>
        </p:grpSpPr>
        <p:sp>
          <p:nvSpPr>
            <p:cNvPr id="9" name="Rectangle 8"/>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0" name="Rectangle 9"/>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1" name="Rectangle 10"/>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sp>
        <p:nvSpPr>
          <p:cNvPr id="12" name="Rectangle 3"/>
          <p:cNvSpPr>
            <a:spLocks noGrp="1" noChangeArrowheads="1"/>
          </p:cNvSpPr>
          <p:nvPr>
            <p:ph type="dt" idx="10"/>
          </p:nvPr>
        </p:nvSpPr>
        <p:spPr/>
        <p:txBody>
          <a:bodyPr/>
          <a:lstStyle>
            <a:lvl1pPr>
              <a:defRPr/>
            </a:lvl1pPr>
          </a:lstStyle>
          <a:p>
            <a:pPr>
              <a:defRPr/>
            </a:pPr>
            <a:endParaRPr lang="en-IN">
              <a:solidFill>
                <a:srgbClr val="000000"/>
              </a:solidFill>
            </a:endParaRPr>
          </a:p>
        </p:txBody>
      </p:sp>
      <p:sp>
        <p:nvSpPr>
          <p:cNvPr id="13" name="Rectangle 4"/>
          <p:cNvSpPr>
            <a:spLocks noGrp="1" noChangeArrowheads="1"/>
          </p:cNvSpPr>
          <p:nvPr>
            <p:ph type="ftr" idx="11"/>
          </p:nvPr>
        </p:nvSpPr>
        <p:spPr/>
        <p:txBody>
          <a:bodyPr/>
          <a:lstStyle>
            <a:lvl1pPr>
              <a:defRPr/>
            </a:lvl1pPr>
          </a:lstStyle>
          <a:p>
            <a:pPr>
              <a:defRPr/>
            </a:pPr>
            <a:endParaRPr lang="en-IN">
              <a:solidFill>
                <a:srgbClr val="000000"/>
              </a:solidFill>
            </a:endParaRPr>
          </a:p>
        </p:txBody>
      </p:sp>
      <p:sp>
        <p:nvSpPr>
          <p:cNvPr id="14" name="Rectangle 5"/>
          <p:cNvSpPr>
            <a:spLocks noGrp="1" noChangeArrowheads="1"/>
          </p:cNvSpPr>
          <p:nvPr>
            <p:ph type="sldNum" idx="12"/>
          </p:nvPr>
        </p:nvSpPr>
        <p:spPr/>
        <p:txBody>
          <a:bodyPr/>
          <a:lstStyle>
            <a:lvl1pPr>
              <a:defRPr/>
            </a:lvl1pPr>
          </a:lstStyle>
          <a:p>
            <a:pPr>
              <a:defRPr/>
            </a:pPr>
            <a:fld id="{23508D83-FBFC-4460-8D37-FA1E7640669B}" type="slidenum">
              <a:rPr lang="en-IN">
                <a:solidFill>
                  <a:srgbClr val="000000"/>
                </a:solidFill>
              </a:rPr>
              <a:pPr>
                <a:defRPr/>
              </a:pPr>
              <a:t>‹#›</a:t>
            </a:fld>
            <a:endParaRPr lang="en-IN">
              <a:solidFill>
                <a:srgbClr val="000000"/>
              </a:solidFill>
            </a:endParaRPr>
          </a:p>
        </p:txBody>
      </p:sp>
    </p:spTree>
    <p:extLst>
      <p:ext uri="{BB962C8B-B14F-4D97-AF65-F5344CB8AC3E}">
        <p14:creationId xmlns:p14="http://schemas.microsoft.com/office/powerpoint/2010/main" val="2138168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B4D1-CA3A-4D11-A97F-E0EBFAF500AC}" type="slidenum">
              <a:rPr lang="en-IN" smtClean="0"/>
              <a:t>‹#›</a:t>
            </a:fld>
            <a:endParaRPr lang="en-IN"/>
          </a:p>
        </p:txBody>
      </p:sp>
    </p:spTree>
    <p:extLst>
      <p:ext uri="{BB962C8B-B14F-4D97-AF65-F5344CB8AC3E}">
        <p14:creationId xmlns:p14="http://schemas.microsoft.com/office/powerpoint/2010/main" val="8543093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9BB1EAC-7694-4BAD-88B6-CA1B5B62575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21410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C672F3A-633C-486E-B51F-EF945791FB5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694666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3535CE2-7FA7-4CD1-A825-41DE52FA757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72770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35AF34C-B4CF-4A16-B8A8-5780B15735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21831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
        <p:nvSpPr>
          <p:cNvPr id="6" name="TextBox 5"/>
          <p:cNvSpPr txBox="1"/>
          <p:nvPr userDrawn="1"/>
        </p:nvSpPr>
        <p:spPr>
          <a:xfrm>
            <a:off x="203200" y="5667376"/>
            <a:ext cx="2540000" cy="276225"/>
          </a:xfrm>
          <a:prstGeom prst="rect">
            <a:avLst/>
          </a:prstGeom>
          <a:noFill/>
        </p:spPr>
        <p:txBody>
          <a:bodyPr>
            <a:spAutoFit/>
          </a:bodyPr>
          <a:lstStyle/>
          <a:p>
            <a:pPr fontAlgn="base">
              <a:spcBef>
                <a:spcPct val="0"/>
              </a:spcBef>
              <a:spcAft>
                <a:spcPct val="0"/>
              </a:spcAft>
              <a:defRPr/>
            </a:pPr>
            <a:r>
              <a:rPr lang="en-US" sz="1200" dirty="0">
                <a:solidFill>
                  <a:srgbClr val="FFFFFF"/>
                </a:solidFill>
                <a:latin typeface="Arial"/>
                <a:cs typeface="Arial"/>
              </a:rPr>
              <a:t>Pilani Campus</a:t>
            </a:r>
          </a:p>
        </p:txBody>
      </p:sp>
      <p:grpSp>
        <p:nvGrpSpPr>
          <p:cNvPr id="2" name="Group 8"/>
          <p:cNvGrpSpPr>
            <a:grpSpLocks/>
          </p:cNvGrpSpPr>
          <p:nvPr userDrawn="1"/>
        </p:nvGrpSpPr>
        <p:grpSpPr bwMode="auto">
          <a:xfrm>
            <a:off x="0" y="6096000"/>
            <a:ext cx="12192000" cy="46038"/>
            <a:chOff x="1905000" y="6553200"/>
            <a:chExt cx="7010400" cy="45719"/>
          </a:xfrm>
        </p:grpSpPr>
        <p:sp>
          <p:nvSpPr>
            <p:cNvPr id="8" name="Rectangle 7"/>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9" name="Rectangle 8"/>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0" name="Rectangle 9"/>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12" name="Picture 11" descr="j presidencyuniversitylogom.png"/>
          <p:cNvPicPr>
            <a:picLocks noChangeAspect="1"/>
          </p:cNvPicPr>
          <p:nvPr userDrawn="1"/>
        </p:nvPicPr>
        <p:blipFill>
          <a:blip r:embed="rId2" cstate="print"/>
          <a:stretch>
            <a:fillRect/>
          </a:stretch>
        </p:blipFill>
        <p:spPr>
          <a:xfrm>
            <a:off x="203201" y="1415126"/>
            <a:ext cx="5927420" cy="3390686"/>
          </a:xfrm>
          <a:prstGeom prst="rect">
            <a:avLst/>
          </a:prstGeom>
        </p:spPr>
      </p:pic>
      <p:sp>
        <p:nvSpPr>
          <p:cNvPr id="13" name="TextBox 12"/>
          <p:cNvSpPr txBox="1"/>
          <p:nvPr userDrawn="1"/>
        </p:nvSpPr>
        <p:spPr>
          <a:xfrm>
            <a:off x="203200" y="4767926"/>
            <a:ext cx="3292312" cy="369332"/>
          </a:xfrm>
          <a:prstGeom prst="rect">
            <a:avLst/>
          </a:prstGeom>
          <a:noFill/>
        </p:spPr>
        <p:txBody>
          <a:bodyPr wrap="none" rtlCol="0">
            <a:spAutoFit/>
          </a:bodyPr>
          <a:lstStyle/>
          <a:p>
            <a:pPr fontAlgn="base">
              <a:spcBef>
                <a:spcPct val="0"/>
              </a:spcBef>
              <a:spcAft>
                <a:spcPct val="0"/>
              </a:spcAft>
            </a:pPr>
            <a:r>
              <a:rPr lang="en-US" sz="1800" dirty="0" smtClean="0">
                <a:solidFill>
                  <a:srgbClr val="3333CC"/>
                </a:solidFill>
              </a:rPr>
              <a:t>Presidency University, </a:t>
            </a:r>
            <a:r>
              <a:rPr lang="en-US" sz="1800" dirty="0" err="1" smtClean="0">
                <a:solidFill>
                  <a:srgbClr val="3333CC"/>
                </a:solidFill>
              </a:rPr>
              <a:t>Bengaluru</a:t>
            </a:r>
            <a:endParaRPr lang="en-US" sz="1800" dirty="0">
              <a:solidFill>
                <a:srgbClr val="3333CC"/>
              </a:solidFill>
            </a:endParaRPr>
          </a:p>
        </p:txBody>
      </p:sp>
      <p:sp>
        <p:nvSpPr>
          <p:cNvPr id="14" name="Title 1"/>
          <p:cNvSpPr>
            <a:spLocks noGrp="1"/>
          </p:cNvSpPr>
          <p:nvPr>
            <p:ph type="title" hasCustomPrompt="1"/>
          </p:nvPr>
        </p:nvSpPr>
        <p:spPr>
          <a:xfrm>
            <a:off x="4876800" y="1872326"/>
            <a:ext cx="6807200" cy="1524000"/>
          </a:xfrm>
          <a:prstGeom prst="rect">
            <a:avLst/>
          </a:prstGeom>
        </p:spPr>
        <p:txBody>
          <a:bodyPr>
            <a:noAutofit/>
          </a:bodyPr>
          <a:lstStyle>
            <a:lvl1pPr algn="ctr">
              <a:lnSpc>
                <a:spcPts val="4000"/>
              </a:lnSpc>
              <a:defRPr sz="3200" baseline="0">
                <a:solidFill>
                  <a:schemeClr val="accent2"/>
                </a:solidFill>
              </a:defRPr>
            </a:lvl1pPr>
          </a:lstStyle>
          <a:p>
            <a:r>
              <a:rPr lang="en-US" dirty="0" smtClean="0"/>
              <a:t>Compiler Design</a:t>
            </a:r>
            <a:endParaRPr lang="en-US" dirty="0"/>
          </a:p>
        </p:txBody>
      </p:sp>
    </p:spTree>
    <p:extLst>
      <p:ext uri="{BB962C8B-B14F-4D97-AF65-F5344CB8AC3E}">
        <p14:creationId xmlns:p14="http://schemas.microsoft.com/office/powerpoint/2010/main" val="34950790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7" name="TextBox 6"/>
          <p:cNvSpPr txBox="1"/>
          <p:nvPr userDrawn="1"/>
        </p:nvSpPr>
        <p:spPr>
          <a:xfrm>
            <a:off x="9448800" y="1171576"/>
            <a:ext cx="2540000" cy="276225"/>
          </a:xfrm>
          <a:prstGeom prst="rect">
            <a:avLst/>
          </a:prstGeom>
          <a:noFill/>
        </p:spPr>
        <p:txBody>
          <a:bodyPr>
            <a:spAutoFit/>
          </a:bodyPr>
          <a:lstStyle/>
          <a:p>
            <a:pPr fontAlgn="base">
              <a:spcBef>
                <a:spcPct val="0"/>
              </a:spcBef>
              <a:spcAft>
                <a:spcPct val="0"/>
              </a:spcAft>
              <a:defRPr/>
            </a:pPr>
            <a:r>
              <a:rPr lang="en-US" sz="1200" dirty="0">
                <a:solidFill>
                  <a:srgbClr val="FFFFFF"/>
                </a:solidFill>
                <a:latin typeface="Arial"/>
                <a:cs typeface="Arial"/>
              </a:rPr>
              <a:t>Pilani Campus</a:t>
            </a:r>
          </a:p>
        </p:txBody>
      </p:sp>
      <p:sp>
        <p:nvSpPr>
          <p:cNvPr id="12" name="TextBox 11"/>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dirty="0" smtClean="0">
                <a:solidFill>
                  <a:srgbClr val="101141"/>
                </a:solidFill>
                <a:latin typeface="Arial"/>
                <a:cs typeface="Arial"/>
              </a:rPr>
              <a:t>Presidency University, </a:t>
            </a:r>
            <a:r>
              <a:rPr lang="en-US" sz="1100" dirty="0" err="1" smtClean="0">
                <a:solidFill>
                  <a:srgbClr val="101141"/>
                </a:solidFill>
                <a:latin typeface="Arial"/>
                <a:cs typeface="Arial"/>
              </a:rPr>
              <a:t>Bengaluru</a:t>
            </a:r>
            <a:endParaRPr lang="en-US" sz="1100" dirty="0">
              <a:solidFill>
                <a:srgbClr val="101141"/>
              </a:solidFill>
              <a:latin typeface="Arial"/>
              <a:cs typeface="Arial"/>
            </a:endParaRPr>
          </a:p>
        </p:txBody>
      </p:sp>
      <p:grpSp>
        <p:nvGrpSpPr>
          <p:cNvPr id="13" name="Group 16"/>
          <p:cNvGrpSpPr>
            <a:grpSpLocks/>
          </p:cNvGrpSpPr>
          <p:nvPr userDrawn="1"/>
        </p:nvGrpSpPr>
        <p:grpSpPr bwMode="auto">
          <a:xfrm>
            <a:off x="0" y="868364"/>
            <a:ext cx="12192000" cy="46037"/>
            <a:chOff x="1905000" y="6553200"/>
            <a:chExt cx="7010400" cy="45719"/>
          </a:xfrm>
        </p:grpSpPr>
        <p:sp>
          <p:nvSpPr>
            <p:cNvPr id="14" name="Rectangle 13"/>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5" name="Rectangle 14"/>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6" name="Rectangle 15"/>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18" name="Group 16"/>
          <p:cNvGrpSpPr>
            <a:grpSpLocks/>
          </p:cNvGrpSpPr>
          <p:nvPr userDrawn="1"/>
        </p:nvGrpSpPr>
        <p:grpSpPr bwMode="auto">
          <a:xfrm>
            <a:off x="0" y="6583364"/>
            <a:ext cx="12192000" cy="46037"/>
            <a:chOff x="1905000" y="6553200"/>
            <a:chExt cx="7010400" cy="45719"/>
          </a:xfrm>
        </p:grpSpPr>
        <p:sp>
          <p:nvSpPr>
            <p:cNvPr id="19" name="Rectangle 1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0" name="Rectangle 19"/>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1" name="Rectangle 20"/>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22" name="Picture 21" descr="j presidencyuniversitylogom.png"/>
          <p:cNvPicPr>
            <a:picLocks noChangeAspect="1"/>
          </p:cNvPicPr>
          <p:nvPr userDrawn="1"/>
        </p:nvPicPr>
        <p:blipFill>
          <a:blip r:embed="rId2" cstate="print"/>
          <a:stretch>
            <a:fillRect/>
          </a:stretch>
        </p:blipFill>
        <p:spPr>
          <a:xfrm>
            <a:off x="10668000" y="24540"/>
            <a:ext cx="1422400" cy="813660"/>
          </a:xfrm>
          <a:prstGeom prst="rect">
            <a:avLst/>
          </a:prstGeom>
        </p:spPr>
      </p:pic>
    </p:spTree>
    <p:extLst>
      <p:ext uri="{BB962C8B-B14F-4D97-AF65-F5344CB8AC3E}">
        <p14:creationId xmlns:p14="http://schemas.microsoft.com/office/powerpoint/2010/main" val="2066335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7" name="TextBox 16"/>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dirty="0" smtClean="0">
                <a:solidFill>
                  <a:srgbClr val="101141"/>
                </a:solidFill>
                <a:latin typeface="Arial"/>
                <a:cs typeface="Arial"/>
              </a:rPr>
              <a:t>Presidency University, </a:t>
            </a:r>
            <a:r>
              <a:rPr lang="en-US" sz="1100" dirty="0" err="1" smtClean="0">
                <a:solidFill>
                  <a:srgbClr val="101141"/>
                </a:solidFill>
                <a:latin typeface="Arial"/>
                <a:cs typeface="Arial"/>
              </a:rPr>
              <a:t>Bengaluru</a:t>
            </a:r>
            <a:endParaRPr lang="en-US" sz="1100" dirty="0">
              <a:solidFill>
                <a:srgbClr val="101141"/>
              </a:solidFill>
              <a:latin typeface="Arial"/>
              <a:cs typeface="Arial"/>
            </a:endParaRPr>
          </a:p>
        </p:txBody>
      </p:sp>
      <p:grpSp>
        <p:nvGrpSpPr>
          <p:cNvPr id="18" name="Group 16"/>
          <p:cNvGrpSpPr>
            <a:grpSpLocks/>
          </p:cNvGrpSpPr>
          <p:nvPr userDrawn="1"/>
        </p:nvGrpSpPr>
        <p:grpSpPr bwMode="auto">
          <a:xfrm>
            <a:off x="0" y="868364"/>
            <a:ext cx="12192000" cy="46037"/>
            <a:chOff x="1905000" y="6553200"/>
            <a:chExt cx="7010400" cy="45719"/>
          </a:xfrm>
        </p:grpSpPr>
        <p:sp>
          <p:nvSpPr>
            <p:cNvPr id="19" name="Rectangle 1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3" name="Rectangle 22"/>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7" name="Rectangle 26"/>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28" name="Group 16"/>
          <p:cNvGrpSpPr>
            <a:grpSpLocks/>
          </p:cNvGrpSpPr>
          <p:nvPr userDrawn="1"/>
        </p:nvGrpSpPr>
        <p:grpSpPr bwMode="auto">
          <a:xfrm>
            <a:off x="0" y="6583364"/>
            <a:ext cx="12192000" cy="46037"/>
            <a:chOff x="1905000" y="6553200"/>
            <a:chExt cx="7010400" cy="45719"/>
          </a:xfrm>
        </p:grpSpPr>
        <p:sp>
          <p:nvSpPr>
            <p:cNvPr id="29" name="Rectangle 2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30" name="Rectangle 29"/>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31" name="Rectangle 30"/>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32" name="Picture 31" descr="j presidencyuniversitylogom.png"/>
          <p:cNvPicPr>
            <a:picLocks noChangeAspect="1"/>
          </p:cNvPicPr>
          <p:nvPr userDrawn="1"/>
        </p:nvPicPr>
        <p:blipFill>
          <a:blip r:embed="rId2" cstate="print"/>
          <a:stretch>
            <a:fillRect/>
          </a:stretch>
        </p:blipFill>
        <p:spPr>
          <a:xfrm>
            <a:off x="10668000" y="24540"/>
            <a:ext cx="1422400" cy="813660"/>
          </a:xfrm>
          <a:prstGeom prst="rect">
            <a:avLst/>
          </a:prstGeom>
        </p:spPr>
      </p:pic>
    </p:spTree>
    <p:extLst>
      <p:ext uri="{BB962C8B-B14F-4D97-AF65-F5344CB8AC3E}">
        <p14:creationId xmlns:p14="http://schemas.microsoft.com/office/powerpoint/2010/main" val="41424815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286000"/>
            <a:ext cx="103632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
        <p:nvSpPr>
          <p:cNvPr id="3076" name="Rectangle 4"/>
          <p:cNvSpPr>
            <a:spLocks noGrp="1" noChangeArrowheads="1"/>
          </p:cNvSpPr>
          <p:nvPr>
            <p:ph type="dt" sz="half" idx="2"/>
          </p:nvPr>
        </p:nvSpPr>
        <p:spPr/>
        <p:txBody>
          <a:bodyPr/>
          <a:lstStyle>
            <a:lvl1pPr>
              <a:defRPr/>
            </a:lvl1pPr>
          </a:lstStyle>
          <a:p>
            <a:endParaRPr lang="en-US">
              <a:solidFill>
                <a:srgbClr val="000000"/>
              </a:solidFill>
            </a:endParaRPr>
          </a:p>
        </p:txBody>
      </p:sp>
      <p:sp>
        <p:nvSpPr>
          <p:cNvPr id="3077" name="Rectangle 5"/>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3078" name="Rectangle 6"/>
          <p:cNvSpPr>
            <a:spLocks noGrp="1" noChangeArrowheads="1"/>
          </p:cNvSpPr>
          <p:nvPr>
            <p:ph type="sldNum" sz="quarter" idx="4"/>
          </p:nvPr>
        </p:nvSpPr>
        <p:spPr/>
        <p:txBody>
          <a:bodyPr/>
          <a:lstStyle>
            <a:lvl1pPr>
              <a:defRPr/>
            </a:lvl1pPr>
          </a:lstStyle>
          <a:p>
            <a:fld id="{2DF14B0C-BB3F-4B02-92AE-79F0856BF8B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164832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B8C6FE2-5791-4329-BBC3-CDA92DE3E46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231156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231953B-22B3-4F6F-B94A-0109DBA07A1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4855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B4D1-CA3A-4D11-A97F-E0EBFAF500AC}" type="slidenum">
              <a:rPr lang="en-IN" smtClean="0"/>
              <a:t>‹#›</a:t>
            </a:fld>
            <a:endParaRPr lang="en-IN"/>
          </a:p>
        </p:txBody>
      </p:sp>
    </p:spTree>
    <p:extLst>
      <p:ext uri="{BB962C8B-B14F-4D97-AF65-F5344CB8AC3E}">
        <p14:creationId xmlns:p14="http://schemas.microsoft.com/office/powerpoint/2010/main" val="25637324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DC23AAB-B482-42EC-BC31-45F2E94874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355264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9A9271FC-38A5-4038-AC69-E3127D12FF8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862511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18461D6E-4D6D-4C4A-8721-69E41527432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177501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76A04EFB-299E-40C4-9924-A90D415F199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268943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Box 1"/>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3" name="Picture 7" descr="Picture 7.png"/>
          <p:cNvPicPr>
            <a:picLocks noChangeAspect="1"/>
          </p:cNvPicPr>
          <p:nvPr userDrawn="1"/>
        </p:nvPicPr>
        <p:blipFill>
          <a:blip r:embed="rId2" cstate="print"/>
          <a:srcRect l="1923" b="5336"/>
          <a:stretch>
            <a:fillRect/>
          </a:stretch>
        </p:blipFill>
        <p:spPr bwMode="auto">
          <a:xfrm>
            <a:off x="9165168" y="0"/>
            <a:ext cx="2925233" cy="692150"/>
          </a:xfrm>
          <a:prstGeom prst="rect">
            <a:avLst/>
          </a:prstGeom>
          <a:noFill/>
          <a:ln w="9525">
            <a:noFill/>
            <a:miter lim="800000"/>
            <a:headEnd/>
            <a:tailEnd/>
          </a:ln>
        </p:spPr>
      </p:pic>
      <p:grpSp>
        <p:nvGrpSpPr>
          <p:cNvPr id="4" name="Group 8"/>
          <p:cNvGrpSpPr>
            <a:grpSpLocks/>
          </p:cNvGrpSpPr>
          <p:nvPr userDrawn="1"/>
        </p:nvGrpSpPr>
        <p:grpSpPr bwMode="auto">
          <a:xfrm>
            <a:off x="0" y="6553200"/>
            <a:ext cx="12192000" cy="46038"/>
            <a:chOff x="1905000" y="6553200"/>
            <a:chExt cx="7010400" cy="45719"/>
          </a:xfrm>
        </p:grpSpPr>
        <p:sp>
          <p:nvSpPr>
            <p:cNvPr id="5" name="Rectangle 4"/>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6" name="Rectangle 5"/>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7" name="Rectangle 6"/>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8" name="Group 8"/>
          <p:cNvGrpSpPr>
            <a:grpSpLocks/>
          </p:cNvGrpSpPr>
          <p:nvPr userDrawn="1"/>
        </p:nvGrpSpPr>
        <p:grpSpPr bwMode="auto">
          <a:xfrm>
            <a:off x="0" y="715964"/>
            <a:ext cx="12192000" cy="46037"/>
            <a:chOff x="1905000" y="6553200"/>
            <a:chExt cx="7010400" cy="45719"/>
          </a:xfrm>
        </p:grpSpPr>
        <p:sp>
          <p:nvSpPr>
            <p:cNvPr id="9" name="Rectangle 8"/>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0" name="Rectangle 9"/>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1" name="Rectangle 10"/>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sp>
        <p:nvSpPr>
          <p:cNvPr id="12" name="Rectangle 3"/>
          <p:cNvSpPr>
            <a:spLocks noGrp="1" noChangeArrowheads="1"/>
          </p:cNvSpPr>
          <p:nvPr>
            <p:ph type="dt" idx="10"/>
          </p:nvPr>
        </p:nvSpPr>
        <p:spPr/>
        <p:txBody>
          <a:bodyPr/>
          <a:lstStyle>
            <a:lvl1pPr>
              <a:defRPr/>
            </a:lvl1pPr>
          </a:lstStyle>
          <a:p>
            <a:pPr>
              <a:defRPr/>
            </a:pPr>
            <a:endParaRPr lang="en-IN">
              <a:solidFill>
                <a:srgbClr val="000000"/>
              </a:solidFill>
            </a:endParaRPr>
          </a:p>
        </p:txBody>
      </p:sp>
      <p:sp>
        <p:nvSpPr>
          <p:cNvPr id="13" name="Rectangle 4"/>
          <p:cNvSpPr>
            <a:spLocks noGrp="1" noChangeArrowheads="1"/>
          </p:cNvSpPr>
          <p:nvPr>
            <p:ph type="ftr" idx="11"/>
          </p:nvPr>
        </p:nvSpPr>
        <p:spPr/>
        <p:txBody>
          <a:bodyPr/>
          <a:lstStyle>
            <a:lvl1pPr>
              <a:defRPr/>
            </a:lvl1pPr>
          </a:lstStyle>
          <a:p>
            <a:pPr>
              <a:defRPr/>
            </a:pPr>
            <a:endParaRPr lang="en-IN">
              <a:solidFill>
                <a:srgbClr val="000000"/>
              </a:solidFill>
            </a:endParaRPr>
          </a:p>
        </p:txBody>
      </p:sp>
      <p:sp>
        <p:nvSpPr>
          <p:cNvPr id="14" name="Rectangle 5"/>
          <p:cNvSpPr>
            <a:spLocks noGrp="1" noChangeArrowheads="1"/>
          </p:cNvSpPr>
          <p:nvPr>
            <p:ph type="sldNum" idx="12"/>
          </p:nvPr>
        </p:nvSpPr>
        <p:spPr/>
        <p:txBody>
          <a:bodyPr/>
          <a:lstStyle>
            <a:lvl1pPr>
              <a:defRPr/>
            </a:lvl1pPr>
          </a:lstStyle>
          <a:p>
            <a:pPr>
              <a:defRPr/>
            </a:pPr>
            <a:fld id="{23508D83-FBFC-4460-8D37-FA1E7640669B}" type="slidenum">
              <a:rPr lang="en-IN">
                <a:solidFill>
                  <a:srgbClr val="000000"/>
                </a:solidFill>
              </a:rPr>
              <a:pPr>
                <a:defRPr/>
              </a:pPr>
              <a:t>‹#›</a:t>
            </a:fld>
            <a:endParaRPr lang="en-IN">
              <a:solidFill>
                <a:srgbClr val="000000"/>
              </a:solidFill>
            </a:endParaRPr>
          </a:p>
        </p:txBody>
      </p:sp>
    </p:spTree>
    <p:extLst>
      <p:ext uri="{BB962C8B-B14F-4D97-AF65-F5344CB8AC3E}">
        <p14:creationId xmlns:p14="http://schemas.microsoft.com/office/powerpoint/2010/main" val="21971572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9BB1EAC-7694-4BAD-88B6-CA1B5B62575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365211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C672F3A-633C-486E-B51F-EF945791FB5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022493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3535CE2-7FA7-4CD1-A825-41DE52FA757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931445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35AF34C-B4CF-4A16-B8A8-5780B15735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413453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
        <p:nvSpPr>
          <p:cNvPr id="6" name="TextBox 5"/>
          <p:cNvSpPr txBox="1"/>
          <p:nvPr userDrawn="1"/>
        </p:nvSpPr>
        <p:spPr>
          <a:xfrm>
            <a:off x="203200" y="5667376"/>
            <a:ext cx="2540000" cy="276225"/>
          </a:xfrm>
          <a:prstGeom prst="rect">
            <a:avLst/>
          </a:prstGeom>
          <a:noFill/>
        </p:spPr>
        <p:txBody>
          <a:bodyPr>
            <a:spAutoFit/>
          </a:bodyPr>
          <a:lstStyle/>
          <a:p>
            <a:pPr fontAlgn="base">
              <a:spcBef>
                <a:spcPct val="0"/>
              </a:spcBef>
              <a:spcAft>
                <a:spcPct val="0"/>
              </a:spcAft>
              <a:defRPr/>
            </a:pPr>
            <a:r>
              <a:rPr lang="en-US" sz="1200" dirty="0">
                <a:solidFill>
                  <a:srgbClr val="FFFFFF"/>
                </a:solidFill>
                <a:latin typeface="Arial"/>
                <a:cs typeface="Arial"/>
              </a:rPr>
              <a:t>Pilani Campus</a:t>
            </a:r>
          </a:p>
        </p:txBody>
      </p:sp>
      <p:grpSp>
        <p:nvGrpSpPr>
          <p:cNvPr id="2" name="Group 8"/>
          <p:cNvGrpSpPr>
            <a:grpSpLocks/>
          </p:cNvGrpSpPr>
          <p:nvPr userDrawn="1"/>
        </p:nvGrpSpPr>
        <p:grpSpPr bwMode="auto">
          <a:xfrm>
            <a:off x="0" y="6096000"/>
            <a:ext cx="12192000" cy="46038"/>
            <a:chOff x="1905000" y="6553200"/>
            <a:chExt cx="7010400" cy="45719"/>
          </a:xfrm>
        </p:grpSpPr>
        <p:sp>
          <p:nvSpPr>
            <p:cNvPr id="8" name="Rectangle 7"/>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9" name="Rectangle 8"/>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0" name="Rectangle 9"/>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12" name="Picture 11" descr="j presidencyuniversitylogom.png"/>
          <p:cNvPicPr>
            <a:picLocks noChangeAspect="1"/>
          </p:cNvPicPr>
          <p:nvPr userDrawn="1"/>
        </p:nvPicPr>
        <p:blipFill>
          <a:blip r:embed="rId2" cstate="print"/>
          <a:stretch>
            <a:fillRect/>
          </a:stretch>
        </p:blipFill>
        <p:spPr>
          <a:xfrm>
            <a:off x="203201" y="1415126"/>
            <a:ext cx="5927420" cy="3390686"/>
          </a:xfrm>
          <a:prstGeom prst="rect">
            <a:avLst/>
          </a:prstGeom>
        </p:spPr>
      </p:pic>
      <p:sp>
        <p:nvSpPr>
          <p:cNvPr id="13" name="TextBox 12"/>
          <p:cNvSpPr txBox="1"/>
          <p:nvPr userDrawn="1"/>
        </p:nvSpPr>
        <p:spPr>
          <a:xfrm>
            <a:off x="203200" y="4767926"/>
            <a:ext cx="3292312" cy="369332"/>
          </a:xfrm>
          <a:prstGeom prst="rect">
            <a:avLst/>
          </a:prstGeom>
          <a:noFill/>
        </p:spPr>
        <p:txBody>
          <a:bodyPr wrap="none" rtlCol="0">
            <a:spAutoFit/>
          </a:bodyPr>
          <a:lstStyle/>
          <a:p>
            <a:pPr fontAlgn="base">
              <a:spcBef>
                <a:spcPct val="0"/>
              </a:spcBef>
              <a:spcAft>
                <a:spcPct val="0"/>
              </a:spcAft>
            </a:pPr>
            <a:r>
              <a:rPr lang="en-US" sz="1800" dirty="0" smtClean="0">
                <a:solidFill>
                  <a:srgbClr val="3333CC"/>
                </a:solidFill>
              </a:rPr>
              <a:t>Presidency University, </a:t>
            </a:r>
            <a:r>
              <a:rPr lang="en-US" sz="1800" dirty="0" err="1" smtClean="0">
                <a:solidFill>
                  <a:srgbClr val="3333CC"/>
                </a:solidFill>
              </a:rPr>
              <a:t>Bengaluru</a:t>
            </a:r>
            <a:endParaRPr lang="en-US" sz="1800" dirty="0">
              <a:solidFill>
                <a:srgbClr val="3333CC"/>
              </a:solidFill>
            </a:endParaRPr>
          </a:p>
        </p:txBody>
      </p:sp>
      <p:sp>
        <p:nvSpPr>
          <p:cNvPr id="14" name="Title 1"/>
          <p:cNvSpPr>
            <a:spLocks noGrp="1"/>
          </p:cNvSpPr>
          <p:nvPr>
            <p:ph type="title" hasCustomPrompt="1"/>
          </p:nvPr>
        </p:nvSpPr>
        <p:spPr>
          <a:xfrm>
            <a:off x="4876800" y="1872326"/>
            <a:ext cx="6807200" cy="1524000"/>
          </a:xfrm>
          <a:prstGeom prst="rect">
            <a:avLst/>
          </a:prstGeom>
        </p:spPr>
        <p:txBody>
          <a:bodyPr>
            <a:noAutofit/>
          </a:bodyPr>
          <a:lstStyle>
            <a:lvl1pPr algn="ctr">
              <a:lnSpc>
                <a:spcPts val="4000"/>
              </a:lnSpc>
              <a:defRPr sz="3200" baseline="0">
                <a:solidFill>
                  <a:schemeClr val="accent2"/>
                </a:solidFill>
              </a:defRPr>
            </a:lvl1pPr>
          </a:lstStyle>
          <a:p>
            <a:r>
              <a:rPr lang="en-US" dirty="0" smtClean="0"/>
              <a:t>Compiler Design</a:t>
            </a:r>
            <a:endParaRPr lang="en-US" dirty="0"/>
          </a:p>
        </p:txBody>
      </p:sp>
    </p:spTree>
    <p:extLst>
      <p:ext uri="{BB962C8B-B14F-4D97-AF65-F5344CB8AC3E}">
        <p14:creationId xmlns:p14="http://schemas.microsoft.com/office/powerpoint/2010/main" val="3706605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B4D1-CA3A-4D11-A97F-E0EBFAF500AC}" type="slidenum">
              <a:rPr lang="en-IN" smtClean="0"/>
              <a:t>‹#›</a:t>
            </a:fld>
            <a:endParaRPr lang="en-IN"/>
          </a:p>
        </p:txBody>
      </p:sp>
    </p:spTree>
    <p:extLst>
      <p:ext uri="{BB962C8B-B14F-4D97-AF65-F5344CB8AC3E}">
        <p14:creationId xmlns:p14="http://schemas.microsoft.com/office/powerpoint/2010/main" val="1640579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7" name="TextBox 6"/>
          <p:cNvSpPr txBox="1"/>
          <p:nvPr userDrawn="1"/>
        </p:nvSpPr>
        <p:spPr>
          <a:xfrm>
            <a:off x="9448800" y="1171576"/>
            <a:ext cx="2540000" cy="276225"/>
          </a:xfrm>
          <a:prstGeom prst="rect">
            <a:avLst/>
          </a:prstGeom>
          <a:noFill/>
        </p:spPr>
        <p:txBody>
          <a:bodyPr>
            <a:spAutoFit/>
          </a:bodyPr>
          <a:lstStyle/>
          <a:p>
            <a:pPr fontAlgn="base">
              <a:spcBef>
                <a:spcPct val="0"/>
              </a:spcBef>
              <a:spcAft>
                <a:spcPct val="0"/>
              </a:spcAft>
              <a:defRPr/>
            </a:pPr>
            <a:r>
              <a:rPr lang="en-US" sz="1200" dirty="0">
                <a:solidFill>
                  <a:srgbClr val="FFFFFF"/>
                </a:solidFill>
                <a:latin typeface="Arial"/>
                <a:cs typeface="Arial"/>
              </a:rPr>
              <a:t>Pilani Campus</a:t>
            </a:r>
          </a:p>
        </p:txBody>
      </p:sp>
      <p:sp>
        <p:nvSpPr>
          <p:cNvPr id="12" name="TextBox 11"/>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dirty="0" smtClean="0">
                <a:solidFill>
                  <a:srgbClr val="101141"/>
                </a:solidFill>
                <a:latin typeface="Arial"/>
                <a:cs typeface="Arial"/>
              </a:rPr>
              <a:t>Presidency University, </a:t>
            </a:r>
            <a:r>
              <a:rPr lang="en-US" sz="1100" dirty="0" err="1" smtClean="0">
                <a:solidFill>
                  <a:srgbClr val="101141"/>
                </a:solidFill>
                <a:latin typeface="Arial"/>
                <a:cs typeface="Arial"/>
              </a:rPr>
              <a:t>Bengaluru</a:t>
            </a:r>
            <a:endParaRPr lang="en-US" sz="1100" dirty="0">
              <a:solidFill>
                <a:srgbClr val="101141"/>
              </a:solidFill>
              <a:latin typeface="Arial"/>
              <a:cs typeface="Arial"/>
            </a:endParaRPr>
          </a:p>
        </p:txBody>
      </p:sp>
      <p:grpSp>
        <p:nvGrpSpPr>
          <p:cNvPr id="13" name="Group 16"/>
          <p:cNvGrpSpPr>
            <a:grpSpLocks/>
          </p:cNvGrpSpPr>
          <p:nvPr userDrawn="1"/>
        </p:nvGrpSpPr>
        <p:grpSpPr bwMode="auto">
          <a:xfrm>
            <a:off x="0" y="868364"/>
            <a:ext cx="12192000" cy="46037"/>
            <a:chOff x="1905000" y="6553200"/>
            <a:chExt cx="7010400" cy="45719"/>
          </a:xfrm>
        </p:grpSpPr>
        <p:sp>
          <p:nvSpPr>
            <p:cNvPr id="14" name="Rectangle 13"/>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5" name="Rectangle 14"/>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6" name="Rectangle 15"/>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18" name="Group 16"/>
          <p:cNvGrpSpPr>
            <a:grpSpLocks/>
          </p:cNvGrpSpPr>
          <p:nvPr userDrawn="1"/>
        </p:nvGrpSpPr>
        <p:grpSpPr bwMode="auto">
          <a:xfrm>
            <a:off x="0" y="6583364"/>
            <a:ext cx="12192000" cy="46037"/>
            <a:chOff x="1905000" y="6553200"/>
            <a:chExt cx="7010400" cy="45719"/>
          </a:xfrm>
        </p:grpSpPr>
        <p:sp>
          <p:nvSpPr>
            <p:cNvPr id="19" name="Rectangle 1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0" name="Rectangle 19"/>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1" name="Rectangle 20"/>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22" name="Picture 21" descr="j presidencyuniversitylogom.png"/>
          <p:cNvPicPr>
            <a:picLocks noChangeAspect="1"/>
          </p:cNvPicPr>
          <p:nvPr userDrawn="1"/>
        </p:nvPicPr>
        <p:blipFill>
          <a:blip r:embed="rId2" cstate="print"/>
          <a:stretch>
            <a:fillRect/>
          </a:stretch>
        </p:blipFill>
        <p:spPr>
          <a:xfrm>
            <a:off x="10668000" y="24540"/>
            <a:ext cx="1422400" cy="813660"/>
          </a:xfrm>
          <a:prstGeom prst="rect">
            <a:avLst/>
          </a:prstGeom>
        </p:spPr>
      </p:pic>
    </p:spTree>
    <p:extLst>
      <p:ext uri="{BB962C8B-B14F-4D97-AF65-F5344CB8AC3E}">
        <p14:creationId xmlns:p14="http://schemas.microsoft.com/office/powerpoint/2010/main" val="1919326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7" name="TextBox 16"/>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dirty="0" smtClean="0">
                <a:solidFill>
                  <a:srgbClr val="101141"/>
                </a:solidFill>
                <a:latin typeface="Arial"/>
                <a:cs typeface="Arial"/>
              </a:rPr>
              <a:t>Presidency University, </a:t>
            </a:r>
            <a:r>
              <a:rPr lang="en-US" sz="1100" dirty="0" err="1" smtClean="0">
                <a:solidFill>
                  <a:srgbClr val="101141"/>
                </a:solidFill>
                <a:latin typeface="Arial"/>
                <a:cs typeface="Arial"/>
              </a:rPr>
              <a:t>Bengaluru</a:t>
            </a:r>
            <a:endParaRPr lang="en-US" sz="1100" dirty="0">
              <a:solidFill>
                <a:srgbClr val="101141"/>
              </a:solidFill>
              <a:latin typeface="Arial"/>
              <a:cs typeface="Arial"/>
            </a:endParaRPr>
          </a:p>
        </p:txBody>
      </p:sp>
      <p:grpSp>
        <p:nvGrpSpPr>
          <p:cNvPr id="18" name="Group 16"/>
          <p:cNvGrpSpPr>
            <a:grpSpLocks/>
          </p:cNvGrpSpPr>
          <p:nvPr userDrawn="1"/>
        </p:nvGrpSpPr>
        <p:grpSpPr bwMode="auto">
          <a:xfrm>
            <a:off x="0" y="868364"/>
            <a:ext cx="12192000" cy="46037"/>
            <a:chOff x="1905000" y="6553200"/>
            <a:chExt cx="7010400" cy="45719"/>
          </a:xfrm>
        </p:grpSpPr>
        <p:sp>
          <p:nvSpPr>
            <p:cNvPr id="19" name="Rectangle 1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3" name="Rectangle 22"/>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7" name="Rectangle 26"/>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28" name="Group 16"/>
          <p:cNvGrpSpPr>
            <a:grpSpLocks/>
          </p:cNvGrpSpPr>
          <p:nvPr userDrawn="1"/>
        </p:nvGrpSpPr>
        <p:grpSpPr bwMode="auto">
          <a:xfrm>
            <a:off x="0" y="6583364"/>
            <a:ext cx="12192000" cy="46037"/>
            <a:chOff x="1905000" y="6553200"/>
            <a:chExt cx="7010400" cy="45719"/>
          </a:xfrm>
        </p:grpSpPr>
        <p:sp>
          <p:nvSpPr>
            <p:cNvPr id="29" name="Rectangle 2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30" name="Rectangle 29"/>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31" name="Rectangle 30"/>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32" name="Picture 31" descr="j presidencyuniversitylogom.png"/>
          <p:cNvPicPr>
            <a:picLocks noChangeAspect="1"/>
          </p:cNvPicPr>
          <p:nvPr userDrawn="1"/>
        </p:nvPicPr>
        <p:blipFill>
          <a:blip r:embed="rId2" cstate="print"/>
          <a:stretch>
            <a:fillRect/>
          </a:stretch>
        </p:blipFill>
        <p:spPr>
          <a:xfrm>
            <a:off x="10668000" y="24540"/>
            <a:ext cx="1422400" cy="813660"/>
          </a:xfrm>
          <a:prstGeom prst="rect">
            <a:avLst/>
          </a:prstGeom>
        </p:spPr>
      </p:pic>
    </p:spTree>
    <p:extLst>
      <p:ext uri="{BB962C8B-B14F-4D97-AF65-F5344CB8AC3E}">
        <p14:creationId xmlns:p14="http://schemas.microsoft.com/office/powerpoint/2010/main" val="23656335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286000"/>
            <a:ext cx="103632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
        <p:nvSpPr>
          <p:cNvPr id="3076" name="Rectangle 4"/>
          <p:cNvSpPr>
            <a:spLocks noGrp="1" noChangeArrowheads="1"/>
          </p:cNvSpPr>
          <p:nvPr>
            <p:ph type="dt" sz="half" idx="2"/>
          </p:nvPr>
        </p:nvSpPr>
        <p:spPr/>
        <p:txBody>
          <a:bodyPr/>
          <a:lstStyle>
            <a:lvl1pPr>
              <a:defRPr/>
            </a:lvl1pPr>
          </a:lstStyle>
          <a:p>
            <a:endParaRPr lang="en-US">
              <a:solidFill>
                <a:srgbClr val="000000"/>
              </a:solidFill>
            </a:endParaRPr>
          </a:p>
        </p:txBody>
      </p:sp>
      <p:sp>
        <p:nvSpPr>
          <p:cNvPr id="3077" name="Rectangle 5"/>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3078" name="Rectangle 6"/>
          <p:cNvSpPr>
            <a:spLocks noGrp="1" noChangeArrowheads="1"/>
          </p:cNvSpPr>
          <p:nvPr>
            <p:ph type="sldNum" sz="quarter" idx="4"/>
          </p:nvPr>
        </p:nvSpPr>
        <p:spPr/>
        <p:txBody>
          <a:bodyPr/>
          <a:lstStyle>
            <a:lvl1pPr>
              <a:defRPr/>
            </a:lvl1pPr>
          </a:lstStyle>
          <a:p>
            <a:fld id="{2DF14B0C-BB3F-4B02-92AE-79F0856BF8B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885034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B8C6FE2-5791-4329-BBC3-CDA92DE3E46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251722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231953B-22B3-4F6F-B94A-0109DBA07A1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06278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DC23AAB-B482-42EC-BC31-45F2E94874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811977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9A9271FC-38A5-4038-AC69-E3127D12FF8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01170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18461D6E-4D6D-4C4A-8721-69E41527432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509448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76A04EFB-299E-40C4-9924-A90D415F199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390989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Box 1"/>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3" name="Picture 7" descr="Picture 7.png"/>
          <p:cNvPicPr>
            <a:picLocks noChangeAspect="1"/>
          </p:cNvPicPr>
          <p:nvPr userDrawn="1"/>
        </p:nvPicPr>
        <p:blipFill>
          <a:blip r:embed="rId2" cstate="print"/>
          <a:srcRect l="1923" b="5336"/>
          <a:stretch>
            <a:fillRect/>
          </a:stretch>
        </p:blipFill>
        <p:spPr bwMode="auto">
          <a:xfrm>
            <a:off x="9165168" y="0"/>
            <a:ext cx="2925233" cy="692150"/>
          </a:xfrm>
          <a:prstGeom prst="rect">
            <a:avLst/>
          </a:prstGeom>
          <a:noFill/>
          <a:ln w="9525">
            <a:noFill/>
            <a:miter lim="800000"/>
            <a:headEnd/>
            <a:tailEnd/>
          </a:ln>
        </p:spPr>
      </p:pic>
      <p:grpSp>
        <p:nvGrpSpPr>
          <p:cNvPr id="4" name="Group 8"/>
          <p:cNvGrpSpPr>
            <a:grpSpLocks/>
          </p:cNvGrpSpPr>
          <p:nvPr userDrawn="1"/>
        </p:nvGrpSpPr>
        <p:grpSpPr bwMode="auto">
          <a:xfrm>
            <a:off x="0" y="6553200"/>
            <a:ext cx="12192000" cy="46038"/>
            <a:chOff x="1905000" y="6553200"/>
            <a:chExt cx="7010400" cy="45719"/>
          </a:xfrm>
        </p:grpSpPr>
        <p:sp>
          <p:nvSpPr>
            <p:cNvPr id="5" name="Rectangle 4"/>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6" name="Rectangle 5"/>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7" name="Rectangle 6"/>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8" name="Group 8"/>
          <p:cNvGrpSpPr>
            <a:grpSpLocks/>
          </p:cNvGrpSpPr>
          <p:nvPr userDrawn="1"/>
        </p:nvGrpSpPr>
        <p:grpSpPr bwMode="auto">
          <a:xfrm>
            <a:off x="0" y="715964"/>
            <a:ext cx="12192000" cy="46037"/>
            <a:chOff x="1905000" y="6553200"/>
            <a:chExt cx="7010400" cy="45719"/>
          </a:xfrm>
        </p:grpSpPr>
        <p:sp>
          <p:nvSpPr>
            <p:cNvPr id="9" name="Rectangle 8"/>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0" name="Rectangle 9"/>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1" name="Rectangle 10"/>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sp>
        <p:nvSpPr>
          <p:cNvPr id="12" name="Rectangle 3"/>
          <p:cNvSpPr>
            <a:spLocks noGrp="1" noChangeArrowheads="1"/>
          </p:cNvSpPr>
          <p:nvPr>
            <p:ph type="dt" idx="10"/>
          </p:nvPr>
        </p:nvSpPr>
        <p:spPr/>
        <p:txBody>
          <a:bodyPr/>
          <a:lstStyle>
            <a:lvl1pPr>
              <a:defRPr/>
            </a:lvl1pPr>
          </a:lstStyle>
          <a:p>
            <a:pPr>
              <a:defRPr/>
            </a:pPr>
            <a:endParaRPr lang="en-IN">
              <a:solidFill>
                <a:srgbClr val="000000"/>
              </a:solidFill>
            </a:endParaRPr>
          </a:p>
        </p:txBody>
      </p:sp>
      <p:sp>
        <p:nvSpPr>
          <p:cNvPr id="13" name="Rectangle 4"/>
          <p:cNvSpPr>
            <a:spLocks noGrp="1" noChangeArrowheads="1"/>
          </p:cNvSpPr>
          <p:nvPr>
            <p:ph type="ftr" idx="11"/>
          </p:nvPr>
        </p:nvSpPr>
        <p:spPr/>
        <p:txBody>
          <a:bodyPr/>
          <a:lstStyle>
            <a:lvl1pPr>
              <a:defRPr/>
            </a:lvl1pPr>
          </a:lstStyle>
          <a:p>
            <a:pPr>
              <a:defRPr/>
            </a:pPr>
            <a:endParaRPr lang="en-IN">
              <a:solidFill>
                <a:srgbClr val="000000"/>
              </a:solidFill>
            </a:endParaRPr>
          </a:p>
        </p:txBody>
      </p:sp>
      <p:sp>
        <p:nvSpPr>
          <p:cNvPr id="14" name="Rectangle 5"/>
          <p:cNvSpPr>
            <a:spLocks noGrp="1" noChangeArrowheads="1"/>
          </p:cNvSpPr>
          <p:nvPr>
            <p:ph type="sldNum" idx="12"/>
          </p:nvPr>
        </p:nvSpPr>
        <p:spPr/>
        <p:txBody>
          <a:bodyPr/>
          <a:lstStyle>
            <a:lvl1pPr>
              <a:defRPr/>
            </a:lvl1pPr>
          </a:lstStyle>
          <a:p>
            <a:pPr>
              <a:defRPr/>
            </a:pPr>
            <a:fld id="{23508D83-FBFC-4460-8D37-FA1E7640669B}" type="slidenum">
              <a:rPr lang="en-IN">
                <a:solidFill>
                  <a:srgbClr val="000000"/>
                </a:solidFill>
              </a:rPr>
              <a:pPr>
                <a:defRPr/>
              </a:pPr>
              <a:t>‹#›</a:t>
            </a:fld>
            <a:endParaRPr lang="en-IN">
              <a:solidFill>
                <a:srgbClr val="000000"/>
              </a:solidFill>
            </a:endParaRPr>
          </a:p>
        </p:txBody>
      </p:sp>
    </p:spTree>
    <p:extLst>
      <p:ext uri="{BB962C8B-B14F-4D97-AF65-F5344CB8AC3E}">
        <p14:creationId xmlns:p14="http://schemas.microsoft.com/office/powerpoint/2010/main" val="108377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C6B4D1-CA3A-4D11-A97F-E0EBFAF500AC}" type="slidenum">
              <a:rPr lang="en-IN" smtClean="0"/>
              <a:t>‹#›</a:t>
            </a:fld>
            <a:endParaRPr lang="en-IN"/>
          </a:p>
        </p:txBody>
      </p:sp>
    </p:spTree>
    <p:extLst>
      <p:ext uri="{BB962C8B-B14F-4D97-AF65-F5344CB8AC3E}">
        <p14:creationId xmlns:p14="http://schemas.microsoft.com/office/powerpoint/2010/main" val="24488900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9BB1EAC-7694-4BAD-88B6-CA1B5B62575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8255026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C672F3A-633C-486E-B51F-EF945791FB5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923634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3535CE2-7FA7-4CD1-A825-41DE52FA757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769786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35AF34C-B4CF-4A16-B8A8-5780B15735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716853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
        <p:nvSpPr>
          <p:cNvPr id="6" name="TextBox 5"/>
          <p:cNvSpPr txBox="1"/>
          <p:nvPr userDrawn="1"/>
        </p:nvSpPr>
        <p:spPr>
          <a:xfrm>
            <a:off x="203200" y="5667376"/>
            <a:ext cx="2540000" cy="276225"/>
          </a:xfrm>
          <a:prstGeom prst="rect">
            <a:avLst/>
          </a:prstGeom>
          <a:noFill/>
        </p:spPr>
        <p:txBody>
          <a:bodyPr>
            <a:spAutoFit/>
          </a:bodyPr>
          <a:lstStyle/>
          <a:p>
            <a:pPr fontAlgn="base">
              <a:spcBef>
                <a:spcPct val="0"/>
              </a:spcBef>
              <a:spcAft>
                <a:spcPct val="0"/>
              </a:spcAft>
              <a:defRPr/>
            </a:pPr>
            <a:r>
              <a:rPr lang="en-US" sz="1200" dirty="0">
                <a:solidFill>
                  <a:srgbClr val="FFFFFF"/>
                </a:solidFill>
                <a:latin typeface="Arial"/>
                <a:cs typeface="Arial"/>
              </a:rPr>
              <a:t>Pilani Campus</a:t>
            </a:r>
          </a:p>
        </p:txBody>
      </p:sp>
      <p:grpSp>
        <p:nvGrpSpPr>
          <p:cNvPr id="2" name="Group 8"/>
          <p:cNvGrpSpPr>
            <a:grpSpLocks/>
          </p:cNvGrpSpPr>
          <p:nvPr userDrawn="1"/>
        </p:nvGrpSpPr>
        <p:grpSpPr bwMode="auto">
          <a:xfrm>
            <a:off x="0" y="6096000"/>
            <a:ext cx="12192000" cy="46038"/>
            <a:chOff x="1905000" y="6553200"/>
            <a:chExt cx="7010400" cy="45719"/>
          </a:xfrm>
        </p:grpSpPr>
        <p:sp>
          <p:nvSpPr>
            <p:cNvPr id="8" name="Rectangle 7"/>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9" name="Rectangle 8"/>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0" name="Rectangle 9"/>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12" name="Picture 11" descr="j presidencyuniversitylogom.png"/>
          <p:cNvPicPr>
            <a:picLocks noChangeAspect="1"/>
          </p:cNvPicPr>
          <p:nvPr userDrawn="1"/>
        </p:nvPicPr>
        <p:blipFill>
          <a:blip r:embed="rId2" cstate="print"/>
          <a:stretch>
            <a:fillRect/>
          </a:stretch>
        </p:blipFill>
        <p:spPr>
          <a:xfrm>
            <a:off x="203201" y="1415126"/>
            <a:ext cx="5927420" cy="3390686"/>
          </a:xfrm>
          <a:prstGeom prst="rect">
            <a:avLst/>
          </a:prstGeom>
        </p:spPr>
      </p:pic>
      <p:sp>
        <p:nvSpPr>
          <p:cNvPr id="13" name="TextBox 12"/>
          <p:cNvSpPr txBox="1"/>
          <p:nvPr userDrawn="1"/>
        </p:nvSpPr>
        <p:spPr>
          <a:xfrm>
            <a:off x="203200" y="4767926"/>
            <a:ext cx="3292312" cy="369332"/>
          </a:xfrm>
          <a:prstGeom prst="rect">
            <a:avLst/>
          </a:prstGeom>
          <a:noFill/>
        </p:spPr>
        <p:txBody>
          <a:bodyPr wrap="none" rtlCol="0">
            <a:spAutoFit/>
          </a:bodyPr>
          <a:lstStyle/>
          <a:p>
            <a:pPr fontAlgn="base">
              <a:spcBef>
                <a:spcPct val="0"/>
              </a:spcBef>
              <a:spcAft>
                <a:spcPct val="0"/>
              </a:spcAft>
            </a:pPr>
            <a:r>
              <a:rPr lang="en-US" sz="1800" dirty="0" smtClean="0">
                <a:solidFill>
                  <a:srgbClr val="3333CC"/>
                </a:solidFill>
              </a:rPr>
              <a:t>Presidency University, </a:t>
            </a:r>
            <a:r>
              <a:rPr lang="en-US" sz="1800" dirty="0" err="1" smtClean="0">
                <a:solidFill>
                  <a:srgbClr val="3333CC"/>
                </a:solidFill>
              </a:rPr>
              <a:t>Bengaluru</a:t>
            </a:r>
            <a:endParaRPr lang="en-US" sz="1800" dirty="0">
              <a:solidFill>
                <a:srgbClr val="3333CC"/>
              </a:solidFill>
            </a:endParaRPr>
          </a:p>
        </p:txBody>
      </p:sp>
      <p:sp>
        <p:nvSpPr>
          <p:cNvPr id="14" name="Title 1"/>
          <p:cNvSpPr>
            <a:spLocks noGrp="1"/>
          </p:cNvSpPr>
          <p:nvPr>
            <p:ph type="title" hasCustomPrompt="1"/>
          </p:nvPr>
        </p:nvSpPr>
        <p:spPr>
          <a:xfrm>
            <a:off x="4876800" y="1872326"/>
            <a:ext cx="6807200" cy="1524000"/>
          </a:xfrm>
          <a:prstGeom prst="rect">
            <a:avLst/>
          </a:prstGeom>
        </p:spPr>
        <p:txBody>
          <a:bodyPr>
            <a:noAutofit/>
          </a:bodyPr>
          <a:lstStyle>
            <a:lvl1pPr algn="ctr">
              <a:lnSpc>
                <a:spcPts val="4000"/>
              </a:lnSpc>
              <a:defRPr sz="3200" baseline="0">
                <a:solidFill>
                  <a:schemeClr val="accent2"/>
                </a:solidFill>
              </a:defRPr>
            </a:lvl1pPr>
          </a:lstStyle>
          <a:p>
            <a:r>
              <a:rPr lang="en-US" dirty="0" smtClean="0"/>
              <a:t>Compiler Design</a:t>
            </a:r>
            <a:endParaRPr lang="en-US" dirty="0"/>
          </a:p>
        </p:txBody>
      </p:sp>
    </p:spTree>
    <p:extLst>
      <p:ext uri="{BB962C8B-B14F-4D97-AF65-F5344CB8AC3E}">
        <p14:creationId xmlns:p14="http://schemas.microsoft.com/office/powerpoint/2010/main" val="41023771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7" name="TextBox 6"/>
          <p:cNvSpPr txBox="1"/>
          <p:nvPr userDrawn="1"/>
        </p:nvSpPr>
        <p:spPr>
          <a:xfrm>
            <a:off x="9448800" y="1171576"/>
            <a:ext cx="2540000" cy="276225"/>
          </a:xfrm>
          <a:prstGeom prst="rect">
            <a:avLst/>
          </a:prstGeom>
          <a:noFill/>
        </p:spPr>
        <p:txBody>
          <a:bodyPr>
            <a:spAutoFit/>
          </a:bodyPr>
          <a:lstStyle/>
          <a:p>
            <a:pPr fontAlgn="base">
              <a:spcBef>
                <a:spcPct val="0"/>
              </a:spcBef>
              <a:spcAft>
                <a:spcPct val="0"/>
              </a:spcAft>
              <a:defRPr/>
            </a:pPr>
            <a:r>
              <a:rPr lang="en-US" sz="1200" dirty="0">
                <a:solidFill>
                  <a:srgbClr val="FFFFFF"/>
                </a:solidFill>
                <a:latin typeface="Arial"/>
                <a:cs typeface="Arial"/>
              </a:rPr>
              <a:t>Pilani Campus</a:t>
            </a:r>
          </a:p>
        </p:txBody>
      </p:sp>
      <p:sp>
        <p:nvSpPr>
          <p:cNvPr id="12" name="TextBox 11"/>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dirty="0" smtClean="0">
                <a:solidFill>
                  <a:srgbClr val="101141"/>
                </a:solidFill>
                <a:latin typeface="Arial"/>
                <a:cs typeface="Arial"/>
              </a:rPr>
              <a:t>Presidency University, </a:t>
            </a:r>
            <a:r>
              <a:rPr lang="en-US" sz="1100" dirty="0" err="1" smtClean="0">
                <a:solidFill>
                  <a:srgbClr val="101141"/>
                </a:solidFill>
                <a:latin typeface="Arial"/>
                <a:cs typeface="Arial"/>
              </a:rPr>
              <a:t>Bengaluru</a:t>
            </a:r>
            <a:endParaRPr lang="en-US" sz="1100" dirty="0">
              <a:solidFill>
                <a:srgbClr val="101141"/>
              </a:solidFill>
              <a:latin typeface="Arial"/>
              <a:cs typeface="Arial"/>
            </a:endParaRPr>
          </a:p>
        </p:txBody>
      </p:sp>
      <p:grpSp>
        <p:nvGrpSpPr>
          <p:cNvPr id="13" name="Group 16"/>
          <p:cNvGrpSpPr>
            <a:grpSpLocks/>
          </p:cNvGrpSpPr>
          <p:nvPr userDrawn="1"/>
        </p:nvGrpSpPr>
        <p:grpSpPr bwMode="auto">
          <a:xfrm>
            <a:off x="0" y="868364"/>
            <a:ext cx="12192000" cy="46037"/>
            <a:chOff x="1905000" y="6553200"/>
            <a:chExt cx="7010400" cy="45719"/>
          </a:xfrm>
        </p:grpSpPr>
        <p:sp>
          <p:nvSpPr>
            <p:cNvPr id="14" name="Rectangle 13"/>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5" name="Rectangle 14"/>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6" name="Rectangle 15"/>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18" name="Group 16"/>
          <p:cNvGrpSpPr>
            <a:grpSpLocks/>
          </p:cNvGrpSpPr>
          <p:nvPr userDrawn="1"/>
        </p:nvGrpSpPr>
        <p:grpSpPr bwMode="auto">
          <a:xfrm>
            <a:off x="0" y="6583364"/>
            <a:ext cx="12192000" cy="46037"/>
            <a:chOff x="1905000" y="6553200"/>
            <a:chExt cx="7010400" cy="45719"/>
          </a:xfrm>
        </p:grpSpPr>
        <p:sp>
          <p:nvSpPr>
            <p:cNvPr id="19" name="Rectangle 1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0" name="Rectangle 19"/>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1" name="Rectangle 20"/>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22" name="Picture 21" descr="j presidencyuniversitylogom.png"/>
          <p:cNvPicPr>
            <a:picLocks noChangeAspect="1"/>
          </p:cNvPicPr>
          <p:nvPr userDrawn="1"/>
        </p:nvPicPr>
        <p:blipFill>
          <a:blip r:embed="rId2" cstate="print"/>
          <a:stretch>
            <a:fillRect/>
          </a:stretch>
        </p:blipFill>
        <p:spPr>
          <a:xfrm>
            <a:off x="10668000" y="24540"/>
            <a:ext cx="1422400" cy="813660"/>
          </a:xfrm>
          <a:prstGeom prst="rect">
            <a:avLst/>
          </a:prstGeom>
        </p:spPr>
      </p:pic>
    </p:spTree>
    <p:extLst>
      <p:ext uri="{BB962C8B-B14F-4D97-AF65-F5344CB8AC3E}">
        <p14:creationId xmlns:p14="http://schemas.microsoft.com/office/powerpoint/2010/main" val="18909048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7" name="TextBox 16"/>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dirty="0" smtClean="0">
                <a:solidFill>
                  <a:srgbClr val="101141"/>
                </a:solidFill>
                <a:latin typeface="Arial"/>
                <a:cs typeface="Arial"/>
              </a:rPr>
              <a:t>Presidency University, </a:t>
            </a:r>
            <a:r>
              <a:rPr lang="en-US" sz="1100" dirty="0" err="1" smtClean="0">
                <a:solidFill>
                  <a:srgbClr val="101141"/>
                </a:solidFill>
                <a:latin typeface="Arial"/>
                <a:cs typeface="Arial"/>
              </a:rPr>
              <a:t>Bengaluru</a:t>
            </a:r>
            <a:endParaRPr lang="en-US" sz="1100" dirty="0">
              <a:solidFill>
                <a:srgbClr val="101141"/>
              </a:solidFill>
              <a:latin typeface="Arial"/>
              <a:cs typeface="Arial"/>
            </a:endParaRPr>
          </a:p>
        </p:txBody>
      </p:sp>
      <p:grpSp>
        <p:nvGrpSpPr>
          <p:cNvPr id="18" name="Group 16"/>
          <p:cNvGrpSpPr>
            <a:grpSpLocks/>
          </p:cNvGrpSpPr>
          <p:nvPr userDrawn="1"/>
        </p:nvGrpSpPr>
        <p:grpSpPr bwMode="auto">
          <a:xfrm>
            <a:off x="0" y="868364"/>
            <a:ext cx="12192000" cy="46037"/>
            <a:chOff x="1905000" y="6553200"/>
            <a:chExt cx="7010400" cy="45719"/>
          </a:xfrm>
        </p:grpSpPr>
        <p:sp>
          <p:nvSpPr>
            <p:cNvPr id="19" name="Rectangle 1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3" name="Rectangle 22"/>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7" name="Rectangle 26"/>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28" name="Group 16"/>
          <p:cNvGrpSpPr>
            <a:grpSpLocks/>
          </p:cNvGrpSpPr>
          <p:nvPr userDrawn="1"/>
        </p:nvGrpSpPr>
        <p:grpSpPr bwMode="auto">
          <a:xfrm>
            <a:off x="0" y="6583364"/>
            <a:ext cx="12192000" cy="46037"/>
            <a:chOff x="1905000" y="6553200"/>
            <a:chExt cx="7010400" cy="45719"/>
          </a:xfrm>
        </p:grpSpPr>
        <p:sp>
          <p:nvSpPr>
            <p:cNvPr id="29" name="Rectangle 2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30" name="Rectangle 29"/>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31" name="Rectangle 30"/>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32" name="Picture 31" descr="j presidencyuniversitylogom.png"/>
          <p:cNvPicPr>
            <a:picLocks noChangeAspect="1"/>
          </p:cNvPicPr>
          <p:nvPr userDrawn="1"/>
        </p:nvPicPr>
        <p:blipFill>
          <a:blip r:embed="rId2" cstate="print"/>
          <a:stretch>
            <a:fillRect/>
          </a:stretch>
        </p:blipFill>
        <p:spPr>
          <a:xfrm>
            <a:off x="10668000" y="24540"/>
            <a:ext cx="1422400" cy="813660"/>
          </a:xfrm>
          <a:prstGeom prst="rect">
            <a:avLst/>
          </a:prstGeom>
        </p:spPr>
      </p:pic>
    </p:spTree>
    <p:extLst>
      <p:ext uri="{BB962C8B-B14F-4D97-AF65-F5344CB8AC3E}">
        <p14:creationId xmlns:p14="http://schemas.microsoft.com/office/powerpoint/2010/main" val="2168674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C6B4D1-CA3A-4D11-A97F-E0EBFAF500AC}" type="slidenum">
              <a:rPr lang="en-IN" smtClean="0"/>
              <a:t>‹#›</a:t>
            </a:fld>
            <a:endParaRPr lang="en-IN"/>
          </a:p>
        </p:txBody>
      </p:sp>
    </p:spTree>
    <p:extLst>
      <p:ext uri="{BB962C8B-B14F-4D97-AF65-F5344CB8AC3E}">
        <p14:creationId xmlns:p14="http://schemas.microsoft.com/office/powerpoint/2010/main" val="2606020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C6B4D1-CA3A-4D11-A97F-E0EBFAF500AC}" type="slidenum">
              <a:rPr lang="en-IN" smtClean="0"/>
              <a:t>‹#›</a:t>
            </a:fld>
            <a:endParaRPr lang="en-IN"/>
          </a:p>
        </p:txBody>
      </p:sp>
    </p:spTree>
    <p:extLst>
      <p:ext uri="{BB962C8B-B14F-4D97-AF65-F5344CB8AC3E}">
        <p14:creationId xmlns:p14="http://schemas.microsoft.com/office/powerpoint/2010/main" val="184749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B4D1-CA3A-4D11-A97F-E0EBFAF500AC}" type="slidenum">
              <a:rPr lang="en-IN" smtClean="0"/>
              <a:t>‹#›</a:t>
            </a:fld>
            <a:endParaRPr lang="en-IN"/>
          </a:p>
        </p:txBody>
      </p:sp>
    </p:spTree>
    <p:extLst>
      <p:ext uri="{BB962C8B-B14F-4D97-AF65-F5344CB8AC3E}">
        <p14:creationId xmlns:p14="http://schemas.microsoft.com/office/powerpoint/2010/main" val="161339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B4D1-CA3A-4D11-A97F-E0EBFAF500AC}" type="slidenum">
              <a:rPr lang="en-IN" smtClean="0"/>
              <a:t>‹#›</a:t>
            </a:fld>
            <a:endParaRPr lang="en-IN"/>
          </a:p>
        </p:txBody>
      </p:sp>
    </p:spTree>
    <p:extLst>
      <p:ext uri="{BB962C8B-B14F-4D97-AF65-F5344CB8AC3E}">
        <p14:creationId xmlns:p14="http://schemas.microsoft.com/office/powerpoint/2010/main" val="4270975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theme" Target="../theme/theme3.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6" Type="http://schemas.openxmlformats.org/officeDocument/2006/relationships/theme" Target="../theme/theme4.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6B4D1-CA3A-4D11-A97F-E0EBFAF500AC}" type="slidenum">
              <a:rPr lang="en-IN" smtClean="0"/>
              <a:t>‹#›</a:t>
            </a:fld>
            <a:endParaRPr lang="en-IN"/>
          </a:p>
        </p:txBody>
      </p:sp>
    </p:spTree>
    <p:extLst>
      <p:ext uri="{BB962C8B-B14F-4D97-AF65-F5344CB8AC3E}">
        <p14:creationId xmlns:p14="http://schemas.microsoft.com/office/powerpoint/2010/main" val="943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371600"/>
            <a:ext cx="103632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9A1AD9ED-62CE-4C6C-8E51-3620AF1FBC44}"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32621763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xStyles>
    <p:title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371600"/>
            <a:ext cx="103632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9A1AD9ED-62CE-4C6C-8E51-3620AF1FBC44}"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384486804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txStyles>
    <p:title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371600"/>
            <a:ext cx="103632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9A1AD9ED-62CE-4C6C-8E51-3620AF1FBC44}"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87948172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Lst>
  <p:txStyles>
    <p:title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029200" y="5791201"/>
            <a:ext cx="2057400" cy="371475"/>
          </a:xfrm>
          <a:prstGeom prst="rect">
            <a:avLst/>
          </a:prstGeom>
          <a:noFill/>
          <a:ln w="9525">
            <a:noFill/>
            <a:round/>
            <a:headEnd/>
            <a:tailEnd/>
          </a:ln>
        </p:spPr>
        <p:txBody>
          <a:bodyPr lIns="90000" tIns="46800" rIns="90000" bIns="46800">
            <a:spAutoFit/>
          </a:bodyPr>
          <a:lstStyle/>
          <a:p>
            <a:pPr algn="ctr" fontAlgn="base">
              <a:spcBef>
                <a:spcPts val="1125"/>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b="1">
              <a:solidFill>
                <a:srgbClr val="FF0000"/>
              </a:solidFill>
            </a:endParaRPr>
          </a:p>
        </p:txBody>
      </p:sp>
      <p:sp>
        <p:nvSpPr>
          <p:cNvPr id="3" name="Title 1"/>
          <p:cNvSpPr txBox="1">
            <a:spLocks/>
          </p:cNvSpPr>
          <p:nvPr/>
        </p:nvSpPr>
        <p:spPr>
          <a:xfrm>
            <a:off x="6714565" y="2294965"/>
            <a:ext cx="4724400" cy="1143000"/>
          </a:xfrm>
          <a:prstGeom prst="rect">
            <a:avLst/>
          </a:prstGeom>
        </p:spPr>
        <p:txBody>
          <a:bodyPr>
            <a:noAutofit/>
          </a:bodyPr>
          <a:lstStyle>
            <a:lvl1pPr algn="ctr">
              <a:lnSpc>
                <a:spcPts val="4000"/>
              </a:lnSpc>
              <a:defRPr sz="3200" baseline="0">
                <a:solidFill>
                  <a:schemeClr val="accent2"/>
                </a:solidFill>
              </a:defRPr>
            </a:lvl1pPr>
          </a:lstStyle>
          <a:p>
            <a:pPr fontAlgn="base">
              <a:spcBef>
                <a:spcPct val="0"/>
              </a:spcBef>
              <a:spcAft>
                <a:spcPct val="0"/>
              </a:spcAft>
              <a:defRPr/>
            </a:pPr>
            <a:r>
              <a:rPr lang="en-US" sz="4000" b="1" kern="0" dirty="0">
                <a:solidFill>
                  <a:srgbClr val="00CC99">
                    <a:lumMod val="50000"/>
                  </a:srgbClr>
                </a:solidFill>
                <a:latin typeface="Akshar Unicode" panose="00000400000000000000" pitchFamily="2" charset="0"/>
                <a:ea typeface="+mj-ea"/>
                <a:cs typeface="Akshar Unicode" panose="00000400000000000000" pitchFamily="2" charset="0"/>
              </a:rPr>
              <a:t>CSE 217 – </a:t>
            </a:r>
          </a:p>
          <a:p>
            <a:pPr fontAlgn="base">
              <a:spcBef>
                <a:spcPct val="0"/>
              </a:spcBef>
              <a:spcAft>
                <a:spcPct val="0"/>
              </a:spcAft>
              <a:defRPr/>
            </a:pPr>
            <a:r>
              <a:rPr lang="en-US" sz="4000" b="1" kern="0" dirty="0">
                <a:solidFill>
                  <a:srgbClr val="00CC99">
                    <a:lumMod val="50000"/>
                  </a:srgbClr>
                </a:solidFill>
                <a:latin typeface="Akshar Unicode" panose="00000400000000000000" pitchFamily="2" charset="0"/>
                <a:ea typeface="+mj-ea"/>
                <a:cs typeface="Akshar Unicode" panose="00000400000000000000" pitchFamily="2" charset="0"/>
              </a:rPr>
              <a:t>Compiler Design</a:t>
            </a:r>
          </a:p>
        </p:txBody>
      </p:sp>
    </p:spTree>
    <p:extLst>
      <p:ext uri="{BB962C8B-B14F-4D97-AF65-F5344CB8AC3E}">
        <p14:creationId xmlns:p14="http://schemas.microsoft.com/office/powerpoint/2010/main" val="28193692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647" y="1395351"/>
            <a:ext cx="11416553" cy="2134687"/>
          </a:xfrm>
          <a:prstGeom prst="rect">
            <a:avLst/>
          </a:prstGeom>
        </p:spPr>
        <p:txBody>
          <a:bodyPr wrap="square">
            <a:spAutoFit/>
          </a:bodyPr>
          <a:lstStyle/>
          <a:p>
            <a:pPr marL="342900" lvl="0" indent="-342900">
              <a:lnSpc>
                <a:spcPct val="107000"/>
              </a:lnSpc>
              <a:spcBef>
                <a:spcPts val="600"/>
              </a:spcBef>
              <a:spcAft>
                <a:spcPts val="600"/>
              </a:spcAft>
              <a:buFont typeface="Symbol" panose="05050102010706020507" pitchFamily="18" charset="2"/>
              <a:buChar char=""/>
            </a:pPr>
            <a:r>
              <a:rPr lang="en-US" sz="2400" dirty="0" smtClean="0">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Finite </a:t>
            </a:r>
            <a:r>
              <a:rPr lang="en-US" sz="240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Automata, Context Free Grammar </a:t>
            </a:r>
            <a:endParaRPr lang="en-US" sz="2400" dirty="0" smtClean="0">
              <a:solidFill>
                <a:srgbClr val="002060"/>
              </a:solidFill>
              <a:latin typeface="Bookman Old Style" panose="02050604050505020204" pitchFamily="18" charset="0"/>
              <a:ea typeface="Calibri" panose="020F0502020204030204" pitchFamily="34" charset="0"/>
              <a:cs typeface="Times New Roman" panose="02020603050405020304" pitchFamily="18" charset="0"/>
            </a:endParaRPr>
          </a:p>
          <a:p>
            <a:pPr lvl="0">
              <a:lnSpc>
                <a:spcPct val="107000"/>
              </a:lnSpc>
              <a:spcBef>
                <a:spcPts val="600"/>
              </a:spcBef>
              <a:spcAft>
                <a:spcPts val="600"/>
              </a:spcAft>
            </a:pPr>
            <a:r>
              <a:rPr lang="en-US" sz="240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	</a:t>
            </a:r>
            <a:r>
              <a:rPr lang="en-US" sz="2400" dirty="0" smtClean="0">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	(</a:t>
            </a:r>
            <a:r>
              <a:rPr lang="en-US" sz="240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CSE208 - Theory of Computation – CSE 5</a:t>
            </a:r>
            <a:r>
              <a:rPr lang="en-US" sz="2400" baseline="3000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th</a:t>
            </a:r>
            <a:r>
              <a:rPr lang="en-US" sz="240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 Semester Course</a:t>
            </a:r>
            <a:r>
              <a:rPr lang="en-US" sz="2400" dirty="0" smtClean="0">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 </a:t>
            </a:r>
          </a:p>
          <a:p>
            <a:pPr marL="342900" lvl="0" indent="-342900">
              <a:lnSpc>
                <a:spcPct val="107000"/>
              </a:lnSpc>
              <a:spcBef>
                <a:spcPts val="600"/>
              </a:spcBef>
              <a:spcAft>
                <a:spcPts val="600"/>
              </a:spcAft>
              <a:buFont typeface="Symbol" panose="05050102010706020507" pitchFamily="18" charset="2"/>
              <a:buChar char=""/>
            </a:pPr>
            <a:endParaRPr lang="en-US" sz="240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nSpc>
                <a:spcPct val="107000"/>
              </a:lnSpc>
              <a:spcBef>
                <a:spcPts val="600"/>
              </a:spcBef>
              <a:spcAft>
                <a:spcPts val="600"/>
              </a:spcAft>
              <a:buFont typeface="Symbol" panose="05050102010706020507" pitchFamily="18" charset="2"/>
              <a:buChar char=""/>
            </a:pPr>
            <a:r>
              <a:rPr lang="en-US" sz="2400" dirty="0" smtClean="0">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System </a:t>
            </a:r>
            <a:r>
              <a:rPr lang="en-US" sz="240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software</a:t>
            </a:r>
            <a:endParaRPr lang="en-IN" sz="2400" dirty="0">
              <a:solidFill>
                <a:srgbClr val="002060"/>
              </a:solidFill>
              <a:effectLst/>
              <a:latin typeface="Calibri" panose="020F0502020204030204" pitchFamily="34" charset="0"/>
              <a:ea typeface="Calibri" panose="020F0502020204030204" pitchFamily="34" charset="0"/>
              <a:cs typeface="Mangal"/>
            </a:endParaRPr>
          </a:p>
        </p:txBody>
      </p:sp>
      <p:sp>
        <p:nvSpPr>
          <p:cNvPr id="3" name="Rectangle 2"/>
          <p:cNvSpPr/>
          <p:nvPr/>
        </p:nvSpPr>
        <p:spPr>
          <a:xfrm>
            <a:off x="275086" y="316640"/>
            <a:ext cx="3591048" cy="468205"/>
          </a:xfrm>
          <a:prstGeom prst="rect">
            <a:avLst/>
          </a:prstGeom>
        </p:spPr>
        <p:txBody>
          <a:bodyPr wrap="none">
            <a:spAutoFit/>
          </a:bodyPr>
          <a:lstStyle/>
          <a:p>
            <a:pPr>
              <a:lnSpc>
                <a:spcPct val="107000"/>
              </a:lnSpc>
              <a:spcBef>
                <a:spcPts val="600"/>
              </a:spcBef>
              <a:spcAft>
                <a:spcPts val="600"/>
              </a:spcAft>
            </a:pPr>
            <a:r>
              <a:rPr lang="en-US" sz="2400" b="1" dirty="0" smtClean="0">
                <a:solidFill>
                  <a:srgbClr val="C00000"/>
                </a:solidFill>
                <a:latin typeface="Bookman Old Style" panose="02050604050505020204" pitchFamily="18" charset="0"/>
                <a:ea typeface="Calibri" panose="020F0502020204030204" pitchFamily="34" charset="0"/>
                <a:cs typeface="Times New Roman" panose="02020603050405020304" pitchFamily="18" charset="0"/>
              </a:rPr>
              <a:t>Course Prerequisites </a:t>
            </a:r>
            <a:endParaRPr lang="en-IN" sz="2400" dirty="0">
              <a:solidFill>
                <a:srgbClr val="C00000"/>
              </a:solidFill>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2705959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
        <p:nvSpPr>
          <p:cNvPr id="4" name="Rectangle 3"/>
          <p:cNvSpPr/>
          <p:nvPr/>
        </p:nvSpPr>
        <p:spPr>
          <a:xfrm>
            <a:off x="349624" y="1223682"/>
            <a:ext cx="1949823" cy="2353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sz="1600" b="1" dirty="0" smtClean="0">
                <a:latin typeface="Akshar Unicode" panose="00000400000000000000" pitchFamily="2" charset="0"/>
                <a:cs typeface="Akshar Unicode" panose="00000400000000000000" pitchFamily="2" charset="0"/>
              </a:rPr>
              <a:t>#include&lt;</a:t>
            </a:r>
            <a:r>
              <a:rPr lang="en-IN" sz="1600" b="1" dirty="0" err="1" smtClean="0">
                <a:latin typeface="Akshar Unicode" panose="00000400000000000000" pitchFamily="2" charset="0"/>
                <a:cs typeface="Akshar Unicode" panose="00000400000000000000" pitchFamily="2" charset="0"/>
              </a:rPr>
              <a:t>stdio.h</a:t>
            </a:r>
            <a:r>
              <a:rPr lang="en-IN" sz="1600" b="1" dirty="0" smtClean="0">
                <a:latin typeface="Akshar Unicode" panose="00000400000000000000" pitchFamily="2" charset="0"/>
                <a:cs typeface="Akshar Unicode" panose="00000400000000000000" pitchFamily="2" charset="0"/>
              </a:rPr>
              <a:t>&gt;</a:t>
            </a:r>
          </a:p>
          <a:p>
            <a:r>
              <a:rPr lang="en-IN" sz="1600" b="1" dirty="0" smtClean="0">
                <a:latin typeface="Akshar Unicode" panose="00000400000000000000" pitchFamily="2" charset="0"/>
                <a:cs typeface="Akshar Unicode" panose="00000400000000000000" pitchFamily="2" charset="0"/>
              </a:rPr>
              <a:t>#define N 10</a:t>
            </a:r>
          </a:p>
          <a:p>
            <a:r>
              <a:rPr lang="en-IN" sz="1600" b="1" dirty="0" smtClean="0">
                <a:latin typeface="Akshar Unicode" panose="00000400000000000000" pitchFamily="2" charset="0"/>
                <a:cs typeface="Akshar Unicode" panose="00000400000000000000" pitchFamily="2" charset="0"/>
              </a:rPr>
              <a:t>main()</a:t>
            </a:r>
          </a:p>
          <a:p>
            <a:r>
              <a:rPr lang="en-IN" sz="1600" b="1" dirty="0" smtClean="0">
                <a:latin typeface="Akshar Unicode" panose="00000400000000000000" pitchFamily="2" charset="0"/>
                <a:cs typeface="Akshar Unicode" panose="00000400000000000000" pitchFamily="2" charset="0"/>
              </a:rPr>
              <a:t>{</a:t>
            </a:r>
          </a:p>
          <a:p>
            <a:r>
              <a:rPr lang="en-IN" sz="1600" b="1" dirty="0">
                <a:latin typeface="Akshar Unicode" panose="00000400000000000000" pitchFamily="2" charset="0"/>
                <a:cs typeface="Akshar Unicode" panose="00000400000000000000" pitchFamily="2" charset="0"/>
              </a:rPr>
              <a:t> </a:t>
            </a:r>
            <a:r>
              <a:rPr lang="en-IN" sz="1600" b="1" dirty="0" smtClean="0">
                <a:latin typeface="Akshar Unicode" panose="00000400000000000000" pitchFamily="2" charset="0"/>
                <a:cs typeface="Akshar Unicode" panose="00000400000000000000" pitchFamily="2" charset="0"/>
              </a:rPr>
              <a:t> </a:t>
            </a:r>
            <a:r>
              <a:rPr lang="en-IN" sz="1600" b="1" dirty="0" err="1" smtClean="0">
                <a:latin typeface="Akshar Unicode" panose="00000400000000000000" pitchFamily="2" charset="0"/>
                <a:cs typeface="Akshar Unicode" panose="00000400000000000000" pitchFamily="2" charset="0"/>
              </a:rPr>
              <a:t>int</a:t>
            </a:r>
            <a:r>
              <a:rPr lang="en-IN" sz="1600" b="1" dirty="0" smtClean="0">
                <a:latin typeface="Akshar Unicode" panose="00000400000000000000" pitchFamily="2" charset="0"/>
                <a:cs typeface="Akshar Unicode" panose="00000400000000000000" pitchFamily="2" charset="0"/>
              </a:rPr>
              <a:t> a;</a:t>
            </a:r>
          </a:p>
          <a:p>
            <a:r>
              <a:rPr lang="en-IN" sz="1600" b="1" dirty="0" smtClean="0">
                <a:latin typeface="Akshar Unicode" panose="00000400000000000000" pitchFamily="2" charset="0"/>
                <a:cs typeface="Akshar Unicode" panose="00000400000000000000" pitchFamily="2" charset="0"/>
              </a:rPr>
              <a:t>  a = </a:t>
            </a:r>
            <a:r>
              <a:rPr lang="en-IN" sz="1600" b="1" dirty="0">
                <a:latin typeface="Akshar Unicode" panose="00000400000000000000" pitchFamily="2" charset="0"/>
                <a:cs typeface="Akshar Unicode" panose="00000400000000000000" pitchFamily="2" charset="0"/>
              </a:rPr>
              <a:t>N</a:t>
            </a:r>
            <a:r>
              <a:rPr lang="en-IN" sz="1600" b="1" dirty="0" smtClean="0">
                <a:latin typeface="Akshar Unicode" panose="00000400000000000000" pitchFamily="2" charset="0"/>
                <a:cs typeface="Akshar Unicode" panose="00000400000000000000" pitchFamily="2" charset="0"/>
              </a:rPr>
              <a:t> + 20;</a:t>
            </a:r>
          </a:p>
          <a:p>
            <a:r>
              <a:rPr lang="en-IN" sz="1600" b="1" dirty="0" smtClean="0">
                <a:latin typeface="Akshar Unicode" panose="00000400000000000000" pitchFamily="2" charset="0"/>
                <a:cs typeface="Akshar Unicode" panose="00000400000000000000" pitchFamily="2" charset="0"/>
              </a:rPr>
              <a:t>  </a:t>
            </a:r>
            <a:r>
              <a:rPr lang="en-IN" sz="1600" b="1" dirty="0" err="1" smtClean="0">
                <a:latin typeface="Akshar Unicode" panose="00000400000000000000" pitchFamily="2" charset="0"/>
                <a:cs typeface="Akshar Unicode" panose="00000400000000000000" pitchFamily="2" charset="0"/>
              </a:rPr>
              <a:t>printf</a:t>
            </a:r>
            <a:r>
              <a:rPr lang="en-IN" sz="1600" b="1" dirty="0" smtClean="0">
                <a:latin typeface="Akshar Unicode" panose="00000400000000000000" pitchFamily="2" charset="0"/>
                <a:cs typeface="Akshar Unicode" panose="00000400000000000000" pitchFamily="2" charset="0"/>
              </a:rPr>
              <a:t>(“%</a:t>
            </a:r>
            <a:r>
              <a:rPr lang="en-IN" sz="1600" b="1" dirty="0" err="1" smtClean="0">
                <a:latin typeface="Akshar Unicode" panose="00000400000000000000" pitchFamily="2" charset="0"/>
                <a:cs typeface="Akshar Unicode" panose="00000400000000000000" pitchFamily="2" charset="0"/>
              </a:rPr>
              <a:t>d”,a</a:t>
            </a:r>
            <a:r>
              <a:rPr lang="en-IN" sz="1600" b="1" dirty="0" smtClean="0">
                <a:latin typeface="Akshar Unicode" panose="00000400000000000000" pitchFamily="2" charset="0"/>
                <a:cs typeface="Akshar Unicode" panose="00000400000000000000" pitchFamily="2" charset="0"/>
              </a:rPr>
              <a:t>);</a:t>
            </a:r>
          </a:p>
          <a:p>
            <a:r>
              <a:rPr lang="en-IN" sz="1600" b="1" dirty="0" smtClean="0">
                <a:latin typeface="Akshar Unicode" panose="00000400000000000000" pitchFamily="2" charset="0"/>
                <a:cs typeface="Akshar Unicode" panose="00000400000000000000" pitchFamily="2" charset="0"/>
              </a:rPr>
              <a:t>}</a:t>
            </a:r>
            <a:endParaRPr lang="en-IN" dirty="0"/>
          </a:p>
        </p:txBody>
      </p:sp>
      <p:sp>
        <p:nvSpPr>
          <p:cNvPr id="5" name="Rectangle 4"/>
          <p:cNvSpPr/>
          <p:nvPr/>
        </p:nvSpPr>
        <p:spPr>
          <a:xfrm>
            <a:off x="10636619" y="5325033"/>
            <a:ext cx="1062317" cy="7799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600" b="1" dirty="0" smtClean="0"/>
              <a:t>30</a:t>
            </a:r>
            <a:endParaRPr lang="en-IN" sz="1600" b="1" dirty="0"/>
          </a:p>
        </p:txBody>
      </p:sp>
      <p:sp>
        <p:nvSpPr>
          <p:cNvPr id="7" name="Rectangle 6"/>
          <p:cNvSpPr/>
          <p:nvPr/>
        </p:nvSpPr>
        <p:spPr>
          <a:xfrm>
            <a:off x="10636619" y="5069539"/>
            <a:ext cx="1062317" cy="2554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t>Monitor</a:t>
            </a:r>
            <a:endParaRPr lang="en-IN" b="1" dirty="0"/>
          </a:p>
        </p:txBody>
      </p:sp>
    </p:spTree>
    <p:extLst>
      <p:ext uri="{BB962C8B-B14F-4D97-AF65-F5344CB8AC3E}">
        <p14:creationId xmlns:p14="http://schemas.microsoft.com/office/powerpoint/2010/main" val="1074918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4471" y="242047"/>
            <a:ext cx="11873753" cy="6145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349624" y="726141"/>
            <a:ext cx="1922929" cy="217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sz="1600" b="1" dirty="0">
                <a:latin typeface="Akshar Unicode" panose="00000400000000000000" pitchFamily="2" charset="0"/>
                <a:cs typeface="Akshar Unicode" panose="00000400000000000000" pitchFamily="2" charset="0"/>
              </a:rPr>
              <a:t>#include&lt;</a:t>
            </a:r>
            <a:r>
              <a:rPr lang="en-IN" sz="1600" b="1" dirty="0" err="1">
                <a:latin typeface="Akshar Unicode" panose="00000400000000000000" pitchFamily="2" charset="0"/>
                <a:cs typeface="Akshar Unicode" panose="00000400000000000000" pitchFamily="2" charset="0"/>
              </a:rPr>
              <a:t>stdio.h</a:t>
            </a:r>
            <a:r>
              <a:rPr lang="en-IN" sz="1600" b="1" dirty="0">
                <a:latin typeface="Akshar Unicode" panose="00000400000000000000" pitchFamily="2" charset="0"/>
                <a:cs typeface="Akshar Unicode" panose="00000400000000000000" pitchFamily="2" charset="0"/>
              </a:rPr>
              <a:t>&gt;</a:t>
            </a:r>
          </a:p>
          <a:p>
            <a:r>
              <a:rPr lang="en-IN" sz="1600" b="1" dirty="0">
                <a:latin typeface="Akshar Unicode" panose="00000400000000000000" pitchFamily="2" charset="0"/>
                <a:cs typeface="Akshar Unicode" panose="00000400000000000000" pitchFamily="2" charset="0"/>
              </a:rPr>
              <a:t>#define N 10</a:t>
            </a:r>
          </a:p>
          <a:p>
            <a:r>
              <a:rPr lang="en-IN" sz="1600" b="1" dirty="0">
                <a:latin typeface="Akshar Unicode" panose="00000400000000000000" pitchFamily="2" charset="0"/>
                <a:cs typeface="Akshar Unicode" panose="00000400000000000000" pitchFamily="2" charset="0"/>
              </a:rPr>
              <a:t>main()</a:t>
            </a:r>
          </a:p>
          <a:p>
            <a:r>
              <a:rPr lang="en-IN" sz="1600" b="1" dirty="0">
                <a:latin typeface="Akshar Unicode" panose="00000400000000000000" pitchFamily="2" charset="0"/>
                <a:cs typeface="Akshar Unicode" panose="00000400000000000000" pitchFamily="2" charset="0"/>
              </a:rPr>
              <a:t>{</a:t>
            </a:r>
          </a:p>
          <a:p>
            <a:r>
              <a:rPr lang="en-IN" sz="1600" b="1" dirty="0">
                <a:latin typeface="Akshar Unicode" panose="00000400000000000000" pitchFamily="2" charset="0"/>
                <a:cs typeface="Akshar Unicode" panose="00000400000000000000" pitchFamily="2" charset="0"/>
              </a:rPr>
              <a:t>  </a:t>
            </a:r>
            <a:r>
              <a:rPr lang="en-IN" sz="1600" b="1" dirty="0" err="1">
                <a:latin typeface="Akshar Unicode" panose="00000400000000000000" pitchFamily="2" charset="0"/>
                <a:cs typeface="Akshar Unicode" panose="00000400000000000000" pitchFamily="2" charset="0"/>
              </a:rPr>
              <a:t>int</a:t>
            </a:r>
            <a:r>
              <a:rPr lang="en-IN" sz="1600" b="1" dirty="0">
                <a:latin typeface="Akshar Unicode" panose="00000400000000000000" pitchFamily="2" charset="0"/>
                <a:cs typeface="Akshar Unicode" panose="00000400000000000000" pitchFamily="2" charset="0"/>
              </a:rPr>
              <a:t> a;</a:t>
            </a:r>
          </a:p>
          <a:p>
            <a:r>
              <a:rPr lang="en-IN" sz="1600" b="1" dirty="0">
                <a:latin typeface="Akshar Unicode" panose="00000400000000000000" pitchFamily="2" charset="0"/>
                <a:cs typeface="Akshar Unicode" panose="00000400000000000000" pitchFamily="2" charset="0"/>
              </a:rPr>
              <a:t>  a = N + 20;</a:t>
            </a:r>
          </a:p>
          <a:p>
            <a:r>
              <a:rPr lang="en-IN" sz="1600" b="1" dirty="0">
                <a:latin typeface="Akshar Unicode" panose="00000400000000000000" pitchFamily="2" charset="0"/>
                <a:cs typeface="Akshar Unicode" panose="00000400000000000000" pitchFamily="2" charset="0"/>
              </a:rPr>
              <a:t>  </a:t>
            </a:r>
            <a:r>
              <a:rPr lang="en-IN" sz="1600" b="1" dirty="0" err="1">
                <a:latin typeface="Akshar Unicode" panose="00000400000000000000" pitchFamily="2" charset="0"/>
                <a:cs typeface="Akshar Unicode" panose="00000400000000000000" pitchFamily="2" charset="0"/>
              </a:rPr>
              <a:t>printf</a:t>
            </a:r>
            <a:r>
              <a:rPr lang="en-IN" sz="1600" b="1" dirty="0">
                <a:latin typeface="Akshar Unicode" panose="00000400000000000000" pitchFamily="2" charset="0"/>
                <a:cs typeface="Akshar Unicode" panose="00000400000000000000" pitchFamily="2" charset="0"/>
              </a:rPr>
              <a:t>(“%</a:t>
            </a:r>
            <a:r>
              <a:rPr lang="en-IN" sz="1600" b="1" dirty="0" err="1">
                <a:latin typeface="Akshar Unicode" panose="00000400000000000000" pitchFamily="2" charset="0"/>
                <a:cs typeface="Akshar Unicode" panose="00000400000000000000" pitchFamily="2" charset="0"/>
              </a:rPr>
              <a:t>d”,a</a:t>
            </a:r>
            <a:r>
              <a:rPr lang="en-IN" sz="1600" b="1" dirty="0">
                <a:latin typeface="Akshar Unicode" panose="00000400000000000000" pitchFamily="2" charset="0"/>
                <a:cs typeface="Akshar Unicode" panose="00000400000000000000" pitchFamily="2" charset="0"/>
              </a:rPr>
              <a:t>);</a:t>
            </a:r>
          </a:p>
          <a:p>
            <a:r>
              <a:rPr lang="en-IN" sz="1600" b="1" dirty="0">
                <a:latin typeface="Akshar Unicode" panose="00000400000000000000" pitchFamily="2" charset="0"/>
                <a:cs typeface="Akshar Unicode" panose="00000400000000000000" pitchFamily="2" charset="0"/>
              </a:rPr>
              <a:t>}</a:t>
            </a:r>
            <a:endParaRPr lang="en-IN" sz="1600" dirty="0"/>
          </a:p>
        </p:txBody>
      </p:sp>
      <p:sp>
        <p:nvSpPr>
          <p:cNvPr id="5" name="Rectangle 4"/>
          <p:cNvSpPr/>
          <p:nvPr/>
        </p:nvSpPr>
        <p:spPr>
          <a:xfrm>
            <a:off x="10636619" y="5325033"/>
            <a:ext cx="1062317" cy="7799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600" b="1" dirty="0" smtClean="0"/>
              <a:t>30</a:t>
            </a:r>
            <a:endParaRPr lang="en-IN" sz="1600" b="1" dirty="0"/>
          </a:p>
        </p:txBody>
      </p:sp>
      <p:sp>
        <p:nvSpPr>
          <p:cNvPr id="6" name="Rectangle 5"/>
          <p:cNvSpPr/>
          <p:nvPr/>
        </p:nvSpPr>
        <p:spPr>
          <a:xfrm>
            <a:off x="349624" y="484094"/>
            <a:ext cx="1922929" cy="2420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t>Editor</a:t>
            </a:r>
            <a:endParaRPr lang="en-IN" b="1" dirty="0"/>
          </a:p>
        </p:txBody>
      </p:sp>
      <p:sp>
        <p:nvSpPr>
          <p:cNvPr id="7" name="Rectangle 6"/>
          <p:cNvSpPr/>
          <p:nvPr/>
        </p:nvSpPr>
        <p:spPr>
          <a:xfrm>
            <a:off x="10636619" y="5069539"/>
            <a:ext cx="1062317" cy="2554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t>Monitor</a:t>
            </a:r>
            <a:endParaRPr lang="en-IN" b="1" dirty="0"/>
          </a:p>
        </p:txBody>
      </p:sp>
      <p:cxnSp>
        <p:nvCxnSpPr>
          <p:cNvPr id="9" name="Straight Arrow Connector 8"/>
          <p:cNvCxnSpPr/>
          <p:nvPr/>
        </p:nvCxnSpPr>
        <p:spPr>
          <a:xfrm>
            <a:off x="2272553" y="1223678"/>
            <a:ext cx="685800" cy="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2958353" y="907676"/>
            <a:ext cx="1640541" cy="63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Akshar Unicode" panose="00000400000000000000" pitchFamily="2" charset="0"/>
                <a:cs typeface="Akshar Unicode" panose="00000400000000000000" pitchFamily="2" charset="0"/>
              </a:rPr>
              <a:t>Pre-processor</a:t>
            </a:r>
            <a:endParaRPr lang="en-IN" dirty="0"/>
          </a:p>
        </p:txBody>
      </p:sp>
      <p:sp>
        <p:nvSpPr>
          <p:cNvPr id="16" name="Rectangle 15"/>
          <p:cNvSpPr/>
          <p:nvPr/>
        </p:nvSpPr>
        <p:spPr>
          <a:xfrm>
            <a:off x="5567082" y="907676"/>
            <a:ext cx="1640541" cy="6320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600" b="1" dirty="0" smtClean="0">
                <a:latin typeface="Akshar Unicode" panose="00000400000000000000" pitchFamily="2" charset="0"/>
                <a:cs typeface="Akshar Unicode" panose="00000400000000000000" pitchFamily="2" charset="0"/>
              </a:rPr>
              <a:t>Compiler</a:t>
            </a:r>
            <a:endParaRPr lang="en-IN" dirty="0"/>
          </a:p>
        </p:txBody>
      </p:sp>
      <p:sp>
        <p:nvSpPr>
          <p:cNvPr id="17" name="Rectangle 16"/>
          <p:cNvSpPr/>
          <p:nvPr/>
        </p:nvSpPr>
        <p:spPr>
          <a:xfrm>
            <a:off x="8175811" y="907676"/>
            <a:ext cx="1640541" cy="63201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600" b="1" dirty="0" smtClean="0">
                <a:latin typeface="Akshar Unicode" panose="00000400000000000000" pitchFamily="2" charset="0"/>
                <a:cs typeface="Akshar Unicode" panose="00000400000000000000" pitchFamily="2" charset="0"/>
              </a:rPr>
              <a:t>Assembler</a:t>
            </a:r>
            <a:endParaRPr lang="en-IN" dirty="0"/>
          </a:p>
        </p:txBody>
      </p:sp>
      <p:sp>
        <p:nvSpPr>
          <p:cNvPr id="18" name="Rectangle 17"/>
          <p:cNvSpPr/>
          <p:nvPr/>
        </p:nvSpPr>
        <p:spPr>
          <a:xfrm>
            <a:off x="8175810" y="2265829"/>
            <a:ext cx="1640541" cy="6320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600" b="1" dirty="0" smtClean="0">
                <a:latin typeface="Akshar Unicode" panose="00000400000000000000" pitchFamily="2" charset="0"/>
                <a:cs typeface="Akshar Unicode" panose="00000400000000000000" pitchFamily="2" charset="0"/>
              </a:rPr>
              <a:t>Linker &amp; Loader</a:t>
            </a:r>
            <a:endParaRPr lang="en-IN" dirty="0"/>
          </a:p>
        </p:txBody>
      </p:sp>
      <p:cxnSp>
        <p:nvCxnSpPr>
          <p:cNvPr id="19" name="Straight Arrow Connector 18"/>
          <p:cNvCxnSpPr/>
          <p:nvPr/>
        </p:nvCxnSpPr>
        <p:spPr>
          <a:xfrm flipV="1">
            <a:off x="4598894" y="1223680"/>
            <a:ext cx="968188"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7207623" y="1223678"/>
            <a:ext cx="968188"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7" idx="2"/>
            <a:endCxn id="18" idx="0"/>
          </p:cNvCxnSpPr>
          <p:nvPr/>
        </p:nvCxnSpPr>
        <p:spPr>
          <a:xfrm flipH="1">
            <a:off x="8996081" y="1539688"/>
            <a:ext cx="1" cy="7261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 24"/>
          <p:cNvSpPr/>
          <p:nvPr/>
        </p:nvSpPr>
        <p:spPr>
          <a:xfrm>
            <a:off x="8175809" y="3561226"/>
            <a:ext cx="1640541" cy="63201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b="1" dirty="0" smtClean="0">
                <a:latin typeface="Akshar Unicode" panose="00000400000000000000" pitchFamily="2" charset="0"/>
                <a:cs typeface="Akshar Unicode" panose="00000400000000000000" pitchFamily="2" charset="0"/>
              </a:rPr>
              <a:t>RAM</a:t>
            </a:r>
            <a:endParaRPr lang="en-IN" dirty="0"/>
          </a:p>
        </p:txBody>
      </p:sp>
      <p:sp>
        <p:nvSpPr>
          <p:cNvPr id="26" name="Rectangle 25"/>
          <p:cNvSpPr/>
          <p:nvPr/>
        </p:nvSpPr>
        <p:spPr>
          <a:xfrm>
            <a:off x="8175809" y="4932826"/>
            <a:ext cx="1640541" cy="6320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600" b="1" dirty="0" smtClean="0">
                <a:latin typeface="Akshar Unicode" panose="00000400000000000000" pitchFamily="2" charset="0"/>
                <a:cs typeface="Akshar Unicode" panose="00000400000000000000" pitchFamily="2" charset="0"/>
              </a:rPr>
              <a:t>CPU</a:t>
            </a:r>
            <a:endParaRPr lang="en-IN" dirty="0"/>
          </a:p>
        </p:txBody>
      </p:sp>
      <p:cxnSp>
        <p:nvCxnSpPr>
          <p:cNvPr id="27" name="Straight Arrow Connector 26"/>
          <p:cNvCxnSpPr>
            <a:endCxn id="25" idx="0"/>
          </p:cNvCxnSpPr>
          <p:nvPr/>
        </p:nvCxnSpPr>
        <p:spPr>
          <a:xfrm flipH="1">
            <a:off x="8996080" y="2884394"/>
            <a:ext cx="2" cy="676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25" idx="2"/>
          </p:cNvCxnSpPr>
          <p:nvPr/>
        </p:nvCxnSpPr>
        <p:spPr>
          <a:xfrm flipH="1">
            <a:off x="8996079" y="4193238"/>
            <a:ext cx="1" cy="7261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26" idx="3"/>
            <a:endCxn id="5" idx="1"/>
          </p:cNvCxnSpPr>
          <p:nvPr/>
        </p:nvCxnSpPr>
        <p:spPr>
          <a:xfrm>
            <a:off x="9816350" y="5248832"/>
            <a:ext cx="820269" cy="466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1862417" y="5069539"/>
            <a:ext cx="3832412" cy="551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smtClean="0"/>
              <a:t>Operating System</a:t>
            </a:r>
            <a:endParaRPr lang="en-IN" sz="3200" b="1" dirty="0"/>
          </a:p>
        </p:txBody>
      </p:sp>
      <p:sp>
        <p:nvSpPr>
          <p:cNvPr id="11" name="Rectangle 10"/>
          <p:cNvSpPr/>
          <p:nvPr/>
        </p:nvSpPr>
        <p:spPr>
          <a:xfrm>
            <a:off x="5567082" y="2228847"/>
            <a:ext cx="1640541" cy="65890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smtClean="0">
                <a:latin typeface="Akshar Unicode" panose="00000400000000000000" pitchFamily="2" charset="0"/>
                <a:cs typeface="Akshar Unicode" panose="00000400000000000000" pitchFamily="2" charset="0"/>
              </a:rPr>
              <a:t>Interpreter</a:t>
            </a:r>
            <a:endParaRPr lang="en-IN" b="1" dirty="0">
              <a:latin typeface="Akshar Unicode" panose="00000400000000000000" pitchFamily="2" charset="0"/>
              <a:cs typeface="Akshar Unicode" panose="00000400000000000000" pitchFamily="2" charset="0"/>
            </a:endParaRPr>
          </a:p>
        </p:txBody>
      </p:sp>
      <p:cxnSp>
        <p:nvCxnSpPr>
          <p:cNvPr id="13" name="Straight Arrow Connector 12"/>
          <p:cNvCxnSpPr/>
          <p:nvPr/>
        </p:nvCxnSpPr>
        <p:spPr>
          <a:xfrm>
            <a:off x="4316506" y="1539688"/>
            <a:ext cx="1250576" cy="7261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endCxn id="18" idx="1"/>
          </p:cNvCxnSpPr>
          <p:nvPr/>
        </p:nvCxnSpPr>
        <p:spPr>
          <a:xfrm>
            <a:off x="7207623" y="2581835"/>
            <a:ext cx="968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980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inVertical)">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ircle(in)">
                                      <p:cBhvr>
                                        <p:cTn id="31" dur="20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heel(1)">
                                      <p:cBhvr>
                                        <p:cTn id="36" dur="20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randombar(horizontal)">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nodeType="click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p:cTn id="46" dur="1000" fill="hold"/>
                                        <p:tgtEl>
                                          <p:spTgt spid="22"/>
                                        </p:tgtEl>
                                        <p:attrNameLst>
                                          <p:attrName>ppt_w</p:attrName>
                                        </p:attrNameLst>
                                      </p:cBhvr>
                                      <p:tavLst>
                                        <p:tav tm="0">
                                          <p:val>
                                            <p:fltVal val="0"/>
                                          </p:val>
                                        </p:tav>
                                        <p:tav tm="100000">
                                          <p:val>
                                            <p:strVal val="#ppt_w"/>
                                          </p:val>
                                        </p:tav>
                                      </p:tavLst>
                                    </p:anim>
                                    <p:anim calcmode="lin" valueType="num">
                                      <p:cBhvr>
                                        <p:cTn id="47" dur="1000" fill="hold"/>
                                        <p:tgtEl>
                                          <p:spTgt spid="22"/>
                                        </p:tgtEl>
                                        <p:attrNameLst>
                                          <p:attrName>ppt_h</p:attrName>
                                        </p:attrNameLst>
                                      </p:cBhvr>
                                      <p:tavLst>
                                        <p:tav tm="0">
                                          <p:val>
                                            <p:fltVal val="0"/>
                                          </p:val>
                                        </p:tav>
                                        <p:tav tm="100000">
                                          <p:val>
                                            <p:strVal val="#ppt_h"/>
                                          </p:val>
                                        </p:tav>
                                      </p:tavLst>
                                    </p:anim>
                                    <p:anim calcmode="lin" valueType="num">
                                      <p:cBhvr>
                                        <p:cTn id="48" dur="1000" fill="hold"/>
                                        <p:tgtEl>
                                          <p:spTgt spid="22"/>
                                        </p:tgtEl>
                                        <p:attrNameLst>
                                          <p:attrName>style.rotation</p:attrName>
                                        </p:attrNameLst>
                                      </p:cBhvr>
                                      <p:tavLst>
                                        <p:tav tm="0">
                                          <p:val>
                                            <p:fltVal val="90"/>
                                          </p:val>
                                        </p:tav>
                                        <p:tav tm="100000">
                                          <p:val>
                                            <p:fltVal val="0"/>
                                          </p:val>
                                        </p:tav>
                                      </p:tavLst>
                                    </p:anim>
                                    <p:animEffect transition="in" filter="fade">
                                      <p:cBhvr>
                                        <p:cTn id="49" dur="10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p:cTn id="54" dur="500" fill="hold"/>
                                        <p:tgtEl>
                                          <p:spTgt spid="18"/>
                                        </p:tgtEl>
                                        <p:attrNameLst>
                                          <p:attrName>ppt_w</p:attrName>
                                        </p:attrNameLst>
                                      </p:cBhvr>
                                      <p:tavLst>
                                        <p:tav tm="0">
                                          <p:val>
                                            <p:fltVal val="0"/>
                                          </p:val>
                                        </p:tav>
                                        <p:tav tm="100000">
                                          <p:val>
                                            <p:strVal val="#ppt_w"/>
                                          </p:val>
                                        </p:tav>
                                      </p:tavLst>
                                    </p:anim>
                                    <p:anim calcmode="lin" valueType="num">
                                      <p:cBhvr>
                                        <p:cTn id="55" dur="500" fill="hold"/>
                                        <p:tgtEl>
                                          <p:spTgt spid="18"/>
                                        </p:tgtEl>
                                        <p:attrNameLst>
                                          <p:attrName>ppt_h</p:attrName>
                                        </p:attrNameLst>
                                      </p:cBhvr>
                                      <p:tavLst>
                                        <p:tav tm="0">
                                          <p:val>
                                            <p:fltVal val="0"/>
                                          </p:val>
                                        </p:tav>
                                        <p:tav tm="100000">
                                          <p:val>
                                            <p:strVal val="#ppt_h"/>
                                          </p:val>
                                        </p:tav>
                                      </p:tavLst>
                                    </p:anim>
                                    <p:animEffect transition="in" filter="fade">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2000"/>
                                        <p:tgtEl>
                                          <p:spTgt spid="27"/>
                                        </p:tgtEl>
                                      </p:cBhvr>
                                    </p:animEffect>
                                    <p:anim calcmode="lin" valueType="num">
                                      <p:cBhvr>
                                        <p:cTn id="62" dur="2000" fill="hold"/>
                                        <p:tgtEl>
                                          <p:spTgt spid="27"/>
                                        </p:tgtEl>
                                        <p:attrNameLst>
                                          <p:attrName>ppt_w</p:attrName>
                                        </p:attrNameLst>
                                      </p:cBhvr>
                                      <p:tavLst>
                                        <p:tav tm="0" fmla="#ppt_w*sin(2.5*pi*$)">
                                          <p:val>
                                            <p:fltVal val="0"/>
                                          </p:val>
                                        </p:tav>
                                        <p:tav tm="100000">
                                          <p:val>
                                            <p:fltVal val="1"/>
                                          </p:val>
                                        </p:tav>
                                      </p:tavLst>
                                    </p:anim>
                                    <p:anim calcmode="lin" valueType="num">
                                      <p:cBhvr>
                                        <p:cTn id="63" dur="2000" fill="hold"/>
                                        <p:tgtEl>
                                          <p:spTgt spid="27"/>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down)">
                                      <p:cBhvr>
                                        <p:cTn id="68" dur="580">
                                          <p:stCondLst>
                                            <p:cond delay="0"/>
                                          </p:stCondLst>
                                        </p:cTn>
                                        <p:tgtEl>
                                          <p:spTgt spid="25"/>
                                        </p:tgtEl>
                                      </p:cBhvr>
                                    </p:animEffect>
                                    <p:anim calcmode="lin" valueType="num">
                                      <p:cBhvr>
                                        <p:cTn id="69"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74" dur="26">
                                          <p:stCondLst>
                                            <p:cond delay="650"/>
                                          </p:stCondLst>
                                        </p:cTn>
                                        <p:tgtEl>
                                          <p:spTgt spid="25"/>
                                        </p:tgtEl>
                                      </p:cBhvr>
                                      <p:to x="100000" y="60000"/>
                                    </p:animScale>
                                    <p:animScale>
                                      <p:cBhvr>
                                        <p:cTn id="75" dur="166" decel="50000">
                                          <p:stCondLst>
                                            <p:cond delay="676"/>
                                          </p:stCondLst>
                                        </p:cTn>
                                        <p:tgtEl>
                                          <p:spTgt spid="25"/>
                                        </p:tgtEl>
                                      </p:cBhvr>
                                      <p:to x="100000" y="100000"/>
                                    </p:animScale>
                                    <p:animScale>
                                      <p:cBhvr>
                                        <p:cTn id="76" dur="26">
                                          <p:stCondLst>
                                            <p:cond delay="1312"/>
                                          </p:stCondLst>
                                        </p:cTn>
                                        <p:tgtEl>
                                          <p:spTgt spid="25"/>
                                        </p:tgtEl>
                                      </p:cBhvr>
                                      <p:to x="100000" y="80000"/>
                                    </p:animScale>
                                    <p:animScale>
                                      <p:cBhvr>
                                        <p:cTn id="77" dur="166" decel="50000">
                                          <p:stCondLst>
                                            <p:cond delay="1338"/>
                                          </p:stCondLst>
                                        </p:cTn>
                                        <p:tgtEl>
                                          <p:spTgt spid="25"/>
                                        </p:tgtEl>
                                      </p:cBhvr>
                                      <p:to x="100000" y="100000"/>
                                    </p:animScale>
                                    <p:animScale>
                                      <p:cBhvr>
                                        <p:cTn id="78" dur="26">
                                          <p:stCondLst>
                                            <p:cond delay="1642"/>
                                          </p:stCondLst>
                                        </p:cTn>
                                        <p:tgtEl>
                                          <p:spTgt spid="25"/>
                                        </p:tgtEl>
                                      </p:cBhvr>
                                      <p:to x="100000" y="90000"/>
                                    </p:animScale>
                                    <p:animScale>
                                      <p:cBhvr>
                                        <p:cTn id="79" dur="166" decel="50000">
                                          <p:stCondLst>
                                            <p:cond delay="1668"/>
                                          </p:stCondLst>
                                        </p:cTn>
                                        <p:tgtEl>
                                          <p:spTgt spid="25"/>
                                        </p:tgtEl>
                                      </p:cBhvr>
                                      <p:to x="100000" y="100000"/>
                                    </p:animScale>
                                    <p:animScale>
                                      <p:cBhvr>
                                        <p:cTn id="80" dur="26">
                                          <p:stCondLst>
                                            <p:cond delay="1808"/>
                                          </p:stCondLst>
                                        </p:cTn>
                                        <p:tgtEl>
                                          <p:spTgt spid="25"/>
                                        </p:tgtEl>
                                      </p:cBhvr>
                                      <p:to x="100000" y="95000"/>
                                    </p:animScale>
                                    <p:animScale>
                                      <p:cBhvr>
                                        <p:cTn id="81" dur="166" decel="50000">
                                          <p:stCondLst>
                                            <p:cond delay="1834"/>
                                          </p:stCondLst>
                                        </p:cTn>
                                        <p:tgtEl>
                                          <p:spTgt spid="25"/>
                                        </p:tgtEl>
                                      </p:cBhvr>
                                      <p:to x="100000" y="100000"/>
                                    </p:animScale>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4"/>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fade">
                                      <p:cBhvr>
                                        <p:cTn id="90" dur="500"/>
                                        <p:tgtEl>
                                          <p:spTgt spid="26"/>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 calcmode="lin" valueType="num">
                                      <p:cBhvr additive="base">
                                        <p:cTn id="95" dur="500" fill="hold"/>
                                        <p:tgtEl>
                                          <p:spTgt spid="36"/>
                                        </p:tgtEl>
                                        <p:attrNameLst>
                                          <p:attrName>ppt_x</p:attrName>
                                        </p:attrNameLst>
                                      </p:cBhvr>
                                      <p:tavLst>
                                        <p:tav tm="0">
                                          <p:val>
                                            <p:strVal val="#ppt_x"/>
                                          </p:val>
                                        </p:tav>
                                        <p:tav tm="100000">
                                          <p:val>
                                            <p:strVal val="#ppt_x"/>
                                          </p:val>
                                        </p:tav>
                                      </p:tavLst>
                                    </p:anim>
                                    <p:anim calcmode="lin" valueType="num">
                                      <p:cBhvr additive="base">
                                        <p:cTn id="9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7"/>
                                        </p:tgtEl>
                                        <p:attrNameLst>
                                          <p:attrName>style.visibility</p:attrName>
                                        </p:attrNameLst>
                                      </p:cBhvr>
                                      <p:to>
                                        <p:strVal val="visible"/>
                                      </p:to>
                                    </p:set>
                                    <p:animEffect transition="in" filter="fade">
                                      <p:cBhvr>
                                        <p:cTn id="101" dur="1000"/>
                                        <p:tgtEl>
                                          <p:spTgt spid="7"/>
                                        </p:tgtEl>
                                      </p:cBhvr>
                                    </p:animEffect>
                                    <p:anim calcmode="lin" valueType="num">
                                      <p:cBhvr>
                                        <p:cTn id="102" dur="1000" fill="hold"/>
                                        <p:tgtEl>
                                          <p:spTgt spid="7"/>
                                        </p:tgtEl>
                                        <p:attrNameLst>
                                          <p:attrName>ppt_x</p:attrName>
                                        </p:attrNameLst>
                                      </p:cBhvr>
                                      <p:tavLst>
                                        <p:tav tm="0">
                                          <p:val>
                                            <p:strVal val="#ppt_x"/>
                                          </p:val>
                                        </p:tav>
                                        <p:tav tm="100000">
                                          <p:val>
                                            <p:strVal val="#ppt_x"/>
                                          </p:val>
                                        </p:tav>
                                      </p:tavLst>
                                    </p:anim>
                                    <p:anim calcmode="lin" valueType="num">
                                      <p:cBhvr>
                                        <p:cTn id="10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5"/>
                                        </p:tgtEl>
                                        <p:attrNameLst>
                                          <p:attrName>style.visibility</p:attrName>
                                        </p:attrNameLst>
                                      </p:cBhvr>
                                      <p:to>
                                        <p:strVal val="visible"/>
                                      </p:to>
                                    </p:set>
                                    <p:animEffect transition="in" filter="wipe(down)">
                                      <p:cBhvr>
                                        <p:cTn id="108" dur="500"/>
                                        <p:tgtEl>
                                          <p:spTgt spid="5"/>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grpId="0" nodeType="clickEffect">
                                  <p:stCondLst>
                                    <p:cond delay="0"/>
                                  </p:stCondLst>
                                  <p:childTnLst>
                                    <p:set>
                                      <p:cBhvr>
                                        <p:cTn id="116" dur="1" fill="hold">
                                          <p:stCondLst>
                                            <p:cond delay="0"/>
                                          </p:stCondLst>
                                        </p:cTn>
                                        <p:tgtEl>
                                          <p:spTgt spid="10"/>
                                        </p:tgtEl>
                                        <p:attrNameLst>
                                          <p:attrName>style.visibility</p:attrName>
                                        </p:attrNameLst>
                                      </p:cBhvr>
                                      <p:to>
                                        <p:strVal val="visible"/>
                                      </p:to>
                                    </p:set>
                                    <p:animEffect transition="in" filter="barn(inVertical)">
                                      <p:cBhvr>
                                        <p:cTn id="117" dur="500"/>
                                        <p:tgtEl>
                                          <p:spTgt spid="1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nodeType="clickEffect">
                                  <p:stCondLst>
                                    <p:cond delay="0"/>
                                  </p:stCondLst>
                                  <p:childTnLst>
                                    <p:set>
                                      <p:cBhvr>
                                        <p:cTn id="121" dur="1" fill="hold">
                                          <p:stCondLst>
                                            <p:cond delay="0"/>
                                          </p:stCondLst>
                                        </p:cTn>
                                        <p:tgtEl>
                                          <p:spTgt spid="13"/>
                                        </p:tgtEl>
                                        <p:attrNameLst>
                                          <p:attrName>style.visibility</p:attrName>
                                        </p:attrNameLst>
                                      </p:cBhvr>
                                      <p:to>
                                        <p:strVal val="visible"/>
                                      </p:to>
                                    </p:set>
                                    <p:animEffect transition="in" filter="wipe(down)">
                                      <p:cBhvr>
                                        <p:cTn id="122" dur="500"/>
                                        <p:tgtEl>
                                          <p:spTgt spid="13"/>
                                        </p:tgtEl>
                                      </p:cBhvr>
                                    </p:animEffect>
                                  </p:childTnLst>
                                </p:cTn>
                              </p:par>
                            </p:childTnLst>
                          </p:cTn>
                        </p:par>
                      </p:childTnLst>
                    </p:cTn>
                  </p:par>
                  <p:par>
                    <p:cTn id="123" fill="hold">
                      <p:stCondLst>
                        <p:cond delay="indefinite"/>
                      </p:stCondLst>
                      <p:childTnLst>
                        <p:par>
                          <p:cTn id="124" fill="hold">
                            <p:stCondLst>
                              <p:cond delay="0"/>
                            </p:stCondLst>
                            <p:childTnLst>
                              <p:par>
                                <p:cTn id="125" presetID="6" presetClass="entr" presetSubtype="16" fill="hold" grpId="0" nodeType="clickEffect">
                                  <p:stCondLst>
                                    <p:cond delay="0"/>
                                  </p:stCondLst>
                                  <p:childTnLst>
                                    <p:set>
                                      <p:cBhvr>
                                        <p:cTn id="126" dur="1" fill="hold">
                                          <p:stCondLst>
                                            <p:cond delay="0"/>
                                          </p:stCondLst>
                                        </p:cTn>
                                        <p:tgtEl>
                                          <p:spTgt spid="11"/>
                                        </p:tgtEl>
                                        <p:attrNameLst>
                                          <p:attrName>style.visibility</p:attrName>
                                        </p:attrNameLst>
                                      </p:cBhvr>
                                      <p:to>
                                        <p:strVal val="visible"/>
                                      </p:to>
                                    </p:set>
                                    <p:animEffect transition="in" filter="circle(in)">
                                      <p:cBhvr>
                                        <p:cTn id="127" dur="2000"/>
                                        <p:tgtEl>
                                          <p:spTgt spid="11"/>
                                        </p:tgtEl>
                                      </p:cBhvr>
                                    </p:animEffect>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nodeType="clickEffect">
                                  <p:stCondLst>
                                    <p:cond delay="0"/>
                                  </p:stCondLst>
                                  <p:childTnLst>
                                    <p:set>
                                      <p:cBhvr>
                                        <p:cTn id="131" dur="1" fill="hold">
                                          <p:stCondLst>
                                            <p:cond delay="0"/>
                                          </p:stCondLst>
                                        </p:cTn>
                                        <p:tgtEl>
                                          <p:spTgt spid="21"/>
                                        </p:tgtEl>
                                        <p:attrNameLst>
                                          <p:attrName>style.visibility</p:attrName>
                                        </p:attrNameLst>
                                      </p:cBhvr>
                                      <p:to>
                                        <p:strVal val="visible"/>
                                      </p:to>
                                    </p:set>
                                    <p:anim calcmode="lin" valueType="num">
                                      <p:cBhvr additive="base">
                                        <p:cTn id="132" dur="500" fill="hold"/>
                                        <p:tgtEl>
                                          <p:spTgt spid="21"/>
                                        </p:tgtEl>
                                        <p:attrNameLst>
                                          <p:attrName>ppt_x</p:attrName>
                                        </p:attrNameLst>
                                      </p:cBhvr>
                                      <p:tavLst>
                                        <p:tav tm="0">
                                          <p:val>
                                            <p:strVal val="#ppt_x"/>
                                          </p:val>
                                        </p:tav>
                                        <p:tav tm="100000">
                                          <p:val>
                                            <p:strVal val="#ppt_x"/>
                                          </p:val>
                                        </p:tav>
                                      </p:tavLst>
                                    </p:anim>
                                    <p:anim calcmode="lin" valueType="num">
                                      <p:cBhvr additive="base">
                                        <p:cTn id="13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5" grpId="0" animBg="1"/>
      <p:bldP spid="6" grpId="0" animBg="1"/>
      <p:bldP spid="7" grpId="0" animBg="1"/>
      <p:bldP spid="15" grpId="0" animBg="1"/>
      <p:bldP spid="16" grpId="0" animBg="1"/>
      <p:bldP spid="17" grpId="0" animBg="1"/>
      <p:bldP spid="18" grpId="0" animBg="1"/>
      <p:bldP spid="25" grpId="0" animBg="1"/>
      <p:bldP spid="26"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77473" y="267561"/>
            <a:ext cx="2292621" cy="525815"/>
          </a:xfrm>
          <a:prstGeom prst="rect">
            <a:avLst/>
          </a:prstGeom>
        </p:spPr>
        <p:txBody>
          <a:bodyPr>
            <a:norm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algn="l"/>
            <a:r>
              <a:rPr lang="en-IN" b="1" kern="0" dirty="0" smtClean="0">
                <a:solidFill>
                  <a:srgbClr val="C00000"/>
                </a:solidFill>
                <a:latin typeface="Bookman Old Style" panose="02050604050505020204" pitchFamily="18" charset="0"/>
                <a:cs typeface="Akshar Unicode" panose="00000400000000000000" pitchFamily="2" charset="0"/>
              </a:rPr>
              <a:t>COMPILER</a:t>
            </a:r>
            <a:endParaRPr lang="en-IN" b="1" kern="0" dirty="0">
              <a:solidFill>
                <a:srgbClr val="C00000"/>
              </a:solidFill>
              <a:latin typeface="Bookman Old Style" panose="02050604050505020204" pitchFamily="18" charset="0"/>
              <a:cs typeface="Akshar Unicode" panose="00000400000000000000" pitchFamily="2" charset="0"/>
            </a:endParaRPr>
          </a:p>
        </p:txBody>
      </p:sp>
      <p:sp>
        <p:nvSpPr>
          <p:cNvPr id="3" name="Content Placeholder 2"/>
          <p:cNvSpPr txBox="1">
            <a:spLocks/>
          </p:cNvSpPr>
          <p:nvPr/>
        </p:nvSpPr>
        <p:spPr>
          <a:xfrm>
            <a:off x="1004047" y="1630046"/>
            <a:ext cx="10515600" cy="2441575"/>
          </a:xfrm>
          <a:prstGeom prst="rect">
            <a:avLst/>
          </a:prstGeom>
        </p:spPr>
        <p:txBody>
          <a:bodyPr>
            <a:normAutofit/>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150000"/>
              </a:lnSpc>
              <a:spcBef>
                <a:spcPts val="0"/>
              </a:spcBef>
            </a:pPr>
            <a:r>
              <a:rPr lang="en-IN" kern="0" smtClean="0">
                <a:latin typeface="Akshar Unicode" panose="00000400000000000000" pitchFamily="2" charset="0"/>
                <a:cs typeface="Akshar Unicode" panose="00000400000000000000" pitchFamily="2" charset="0"/>
              </a:rPr>
              <a:t>Compiler is a program that reads a program written in one language (source language) and translates it into an equivalent program in another language (the target language). </a:t>
            </a:r>
          </a:p>
          <a:p>
            <a:pPr algn="just">
              <a:lnSpc>
                <a:spcPct val="150000"/>
              </a:lnSpc>
              <a:spcBef>
                <a:spcPts val="0"/>
              </a:spcBef>
            </a:pPr>
            <a:endParaRPr lang="en-IN" sz="1200" kern="0" smtClean="0">
              <a:latin typeface="Akshar Unicode" panose="00000400000000000000" pitchFamily="2" charset="0"/>
              <a:cs typeface="Akshar Unicode" panose="00000400000000000000" pitchFamily="2" charset="0"/>
            </a:endParaRPr>
          </a:p>
          <a:p>
            <a:pPr algn="just">
              <a:lnSpc>
                <a:spcPct val="150000"/>
              </a:lnSpc>
              <a:spcBef>
                <a:spcPts val="0"/>
              </a:spcBef>
            </a:pPr>
            <a:r>
              <a:rPr lang="en-IN" kern="0" smtClean="0">
                <a:latin typeface="Akshar Unicode" panose="00000400000000000000" pitchFamily="2" charset="0"/>
                <a:cs typeface="Akshar Unicode" panose="00000400000000000000" pitchFamily="2" charset="0"/>
              </a:rPr>
              <a:t>As an important part of this translation process, the compiler reports to its user the presence of errors in the source program.</a:t>
            </a:r>
            <a:endParaRPr lang="en-IN" kern="0" dirty="0">
              <a:latin typeface="Akshar Unicode" panose="00000400000000000000" pitchFamily="2" charset="0"/>
              <a:cs typeface="Akshar Unicode" panose="00000400000000000000" pitchFamily="2" charset="0"/>
            </a:endParaRPr>
          </a:p>
        </p:txBody>
      </p:sp>
      <p:sp>
        <p:nvSpPr>
          <p:cNvPr id="4" name="Rectangle 3"/>
          <p:cNvSpPr/>
          <p:nvPr/>
        </p:nvSpPr>
        <p:spPr>
          <a:xfrm>
            <a:off x="1356360" y="4249420"/>
            <a:ext cx="2423160" cy="8077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smtClean="0"/>
              <a:t>Source Program</a:t>
            </a:r>
            <a:endParaRPr lang="en-IN" sz="2400" b="1" dirty="0"/>
          </a:p>
        </p:txBody>
      </p:sp>
      <p:sp>
        <p:nvSpPr>
          <p:cNvPr id="5" name="Rectangle 4"/>
          <p:cNvSpPr/>
          <p:nvPr/>
        </p:nvSpPr>
        <p:spPr>
          <a:xfrm>
            <a:off x="4884420" y="4239260"/>
            <a:ext cx="2423160" cy="80772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400" b="1" dirty="0" smtClean="0">
                <a:latin typeface="Akshar Unicode" panose="00000400000000000000" pitchFamily="2" charset="0"/>
                <a:ea typeface="Arial Unicode MS" panose="020B0604020202020204" pitchFamily="34" charset="-128"/>
                <a:cs typeface="Akshar Unicode" panose="00000400000000000000" pitchFamily="2" charset="0"/>
              </a:rPr>
              <a:t>Compiler</a:t>
            </a:r>
            <a:endParaRPr lang="en-IN" sz="2400" b="1" dirty="0">
              <a:latin typeface="Akshar Unicode" panose="00000400000000000000" pitchFamily="2" charset="0"/>
              <a:ea typeface="Arial Unicode MS" panose="020B0604020202020204" pitchFamily="34" charset="-128"/>
              <a:cs typeface="Akshar Unicode" panose="00000400000000000000" pitchFamily="2" charset="0"/>
            </a:endParaRPr>
          </a:p>
        </p:txBody>
      </p:sp>
      <p:cxnSp>
        <p:nvCxnSpPr>
          <p:cNvPr id="9" name="Straight Arrow Connector 8"/>
          <p:cNvCxnSpPr/>
          <p:nvPr/>
        </p:nvCxnSpPr>
        <p:spPr>
          <a:xfrm>
            <a:off x="3779520" y="4653280"/>
            <a:ext cx="1104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7307580" y="4653280"/>
            <a:ext cx="1104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8412480" y="4221480"/>
            <a:ext cx="2423160" cy="8077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smtClean="0"/>
              <a:t>Target Program</a:t>
            </a:r>
            <a:endParaRPr lang="en-IN" sz="2400" b="1" dirty="0"/>
          </a:p>
        </p:txBody>
      </p:sp>
      <p:sp>
        <p:nvSpPr>
          <p:cNvPr id="12" name="Rectangle 11"/>
          <p:cNvSpPr/>
          <p:nvPr/>
        </p:nvSpPr>
        <p:spPr>
          <a:xfrm>
            <a:off x="4884420" y="5621019"/>
            <a:ext cx="2423160" cy="8077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smtClean="0"/>
              <a:t>Error Messages</a:t>
            </a:r>
            <a:endParaRPr lang="en-IN" sz="2400" b="1" dirty="0"/>
          </a:p>
        </p:txBody>
      </p:sp>
      <p:cxnSp>
        <p:nvCxnSpPr>
          <p:cNvPr id="13" name="Straight Arrow Connector 12"/>
          <p:cNvCxnSpPr/>
          <p:nvPr/>
        </p:nvCxnSpPr>
        <p:spPr>
          <a:xfrm>
            <a:off x="6096000" y="5046980"/>
            <a:ext cx="0" cy="759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111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fltVal val="0"/>
                                          </p:val>
                                        </p:tav>
                                        <p:tav tm="100000">
                                          <p:val>
                                            <p:strVal val="#ppt_w"/>
                                          </p:val>
                                        </p:tav>
                                      </p:tavLst>
                                    </p:anim>
                                    <p:anim calcmode="lin" valueType="num">
                                      <p:cBhvr>
                                        <p:cTn id="30" dur="1000" fill="hold"/>
                                        <p:tgtEl>
                                          <p:spTgt spid="12"/>
                                        </p:tgtEl>
                                        <p:attrNameLst>
                                          <p:attrName>ppt_h</p:attrName>
                                        </p:attrNameLst>
                                      </p:cBhvr>
                                      <p:tavLst>
                                        <p:tav tm="0">
                                          <p:val>
                                            <p:fltVal val="0"/>
                                          </p:val>
                                        </p:tav>
                                        <p:tav tm="100000">
                                          <p:val>
                                            <p:strVal val="#ppt_h"/>
                                          </p:val>
                                        </p:tav>
                                      </p:tavLst>
                                    </p:anim>
                                    <p:anim calcmode="lin" valueType="num">
                                      <p:cBhvr>
                                        <p:cTn id="31" dur="1000" fill="hold"/>
                                        <p:tgtEl>
                                          <p:spTgt spid="12"/>
                                        </p:tgtEl>
                                        <p:attrNameLst>
                                          <p:attrName>style.rotation</p:attrName>
                                        </p:attrNameLst>
                                      </p:cBhvr>
                                      <p:tavLst>
                                        <p:tav tm="0">
                                          <p:val>
                                            <p:fltVal val="90"/>
                                          </p:val>
                                        </p:tav>
                                        <p:tav tm="100000">
                                          <p:val>
                                            <p:fltVal val="0"/>
                                          </p:val>
                                        </p:tav>
                                      </p:tavLst>
                                    </p:anim>
                                    <p:animEffect transition="in" filter="fade">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26457" y="1181476"/>
            <a:ext cx="3841377" cy="4802187"/>
          </a:xfrm>
          <a:prstGeom prst="rect">
            <a:avLst/>
          </a:prstGeom>
        </p:spPr>
        <p:txBody>
          <a:bodyPr/>
          <a:lstStyle/>
          <a:p>
            <a:pPr marL="342900" indent="-342900" fontAlgn="base">
              <a:spcBef>
                <a:spcPct val="20000"/>
              </a:spcBef>
              <a:spcAft>
                <a:spcPct val="0"/>
              </a:spcAft>
              <a:buFontTx/>
              <a:buChar char="•"/>
              <a:defRPr/>
            </a:pPr>
            <a:r>
              <a:rPr lang="en-US" sz="2400" kern="0" dirty="0">
                <a:solidFill>
                  <a:srgbClr val="000000"/>
                </a:solidFill>
              </a:rPr>
              <a:t>Source code</a:t>
            </a:r>
          </a:p>
          <a:p>
            <a:pPr marL="742950" lvl="1" indent="-285750" fontAlgn="base">
              <a:spcBef>
                <a:spcPct val="20000"/>
              </a:spcBef>
              <a:spcAft>
                <a:spcPct val="0"/>
              </a:spcAft>
              <a:buFontTx/>
              <a:buChar char="–"/>
              <a:defRPr/>
            </a:pPr>
            <a:r>
              <a:rPr lang="en-US" sz="2400" kern="0" dirty="0">
                <a:solidFill>
                  <a:srgbClr val="000000"/>
                </a:solidFill>
              </a:rPr>
              <a:t>written in a high level programming language</a:t>
            </a:r>
          </a:p>
          <a:p>
            <a:pPr marL="342900" indent="-342900" fontAlgn="base">
              <a:spcBef>
                <a:spcPct val="20000"/>
              </a:spcBef>
              <a:spcAft>
                <a:spcPct val="0"/>
              </a:spcAft>
              <a:defRPr/>
            </a:pPr>
            <a:endParaRPr lang="en-US" sz="2000" kern="0" dirty="0">
              <a:solidFill>
                <a:srgbClr val="000000"/>
              </a:solidFill>
            </a:endParaRPr>
          </a:p>
          <a:p>
            <a:pPr marL="342900" indent="-342900" fontAlgn="base">
              <a:spcBef>
                <a:spcPct val="20000"/>
              </a:spcBef>
              <a:spcAft>
                <a:spcPct val="0"/>
              </a:spcAft>
              <a:defRPr/>
            </a:pPr>
            <a:r>
              <a:rPr lang="en-US" sz="2000" b="1" kern="0" dirty="0">
                <a:solidFill>
                  <a:srgbClr val="C00000"/>
                </a:solidFill>
                <a:latin typeface="Bookman Old Style" panose="02050604050505020204" pitchFamily="18" charset="0"/>
              </a:rPr>
              <a:t>//simple example</a:t>
            </a:r>
          </a:p>
          <a:p>
            <a:pPr marL="342900" indent="-342900" fontAlgn="base">
              <a:spcBef>
                <a:spcPct val="20000"/>
              </a:spcBef>
              <a:spcAft>
                <a:spcPct val="0"/>
              </a:spcAft>
              <a:defRPr/>
            </a:pPr>
            <a:r>
              <a:rPr lang="en-US" sz="2000" b="1" kern="0" dirty="0">
                <a:solidFill>
                  <a:srgbClr val="C00000"/>
                </a:solidFill>
                <a:latin typeface="Bookman Old Style" panose="02050604050505020204" pitchFamily="18" charset="0"/>
              </a:rPr>
              <a:t>while (sum &lt; total) </a:t>
            </a:r>
          </a:p>
          <a:p>
            <a:pPr marL="342900" indent="-342900" fontAlgn="base">
              <a:spcBef>
                <a:spcPct val="20000"/>
              </a:spcBef>
              <a:spcAft>
                <a:spcPct val="0"/>
              </a:spcAft>
              <a:defRPr/>
            </a:pPr>
            <a:r>
              <a:rPr lang="en-US" sz="2000" b="1" kern="0" dirty="0">
                <a:solidFill>
                  <a:srgbClr val="C00000"/>
                </a:solidFill>
                <a:latin typeface="Bookman Old Style" panose="02050604050505020204" pitchFamily="18" charset="0"/>
              </a:rPr>
              <a:t>{ </a:t>
            </a:r>
          </a:p>
          <a:p>
            <a:pPr marL="342900" indent="-342900" fontAlgn="base">
              <a:spcBef>
                <a:spcPct val="20000"/>
              </a:spcBef>
              <a:spcAft>
                <a:spcPct val="0"/>
              </a:spcAft>
              <a:defRPr/>
            </a:pPr>
            <a:r>
              <a:rPr lang="en-US" sz="2000" b="1" kern="0" dirty="0">
                <a:solidFill>
                  <a:srgbClr val="C00000"/>
                </a:solidFill>
                <a:latin typeface="Bookman Old Style" panose="02050604050505020204" pitchFamily="18" charset="0"/>
              </a:rPr>
              <a:t>  sum = sum + x*10;</a:t>
            </a:r>
          </a:p>
          <a:p>
            <a:pPr marL="342900" indent="-342900" fontAlgn="base">
              <a:spcBef>
                <a:spcPct val="20000"/>
              </a:spcBef>
              <a:spcAft>
                <a:spcPct val="0"/>
              </a:spcAft>
              <a:defRPr/>
            </a:pPr>
            <a:r>
              <a:rPr lang="en-US" sz="2000" b="1" kern="0" dirty="0">
                <a:solidFill>
                  <a:srgbClr val="C00000"/>
                </a:solidFill>
                <a:latin typeface="Bookman Old Style" panose="02050604050505020204" pitchFamily="18" charset="0"/>
              </a:rPr>
              <a:t>}</a:t>
            </a:r>
          </a:p>
          <a:p>
            <a:pPr marL="342900" indent="-342900" fontAlgn="base">
              <a:spcBef>
                <a:spcPct val="20000"/>
              </a:spcBef>
              <a:spcAft>
                <a:spcPct val="0"/>
              </a:spcAft>
              <a:defRPr/>
            </a:pPr>
            <a:endParaRPr lang="en-US" kern="0" dirty="0">
              <a:solidFill>
                <a:srgbClr val="000000"/>
              </a:solidFill>
              <a:latin typeface="Courier New" pitchFamily="49" charset="0"/>
            </a:endParaRPr>
          </a:p>
          <a:p>
            <a:pPr marL="342900" indent="-342900" fontAlgn="base">
              <a:spcBef>
                <a:spcPct val="20000"/>
              </a:spcBef>
              <a:spcAft>
                <a:spcPct val="0"/>
              </a:spcAft>
              <a:defRPr/>
            </a:pPr>
            <a:endParaRPr lang="en-US" sz="2000" kern="0" dirty="0">
              <a:solidFill>
                <a:srgbClr val="000000"/>
              </a:solidFill>
            </a:endParaRPr>
          </a:p>
          <a:p>
            <a:pPr marL="342900" indent="-342900" fontAlgn="base">
              <a:spcBef>
                <a:spcPct val="20000"/>
              </a:spcBef>
              <a:spcAft>
                <a:spcPct val="0"/>
              </a:spcAft>
              <a:defRPr/>
            </a:pPr>
            <a:endParaRPr lang="en-US" kern="0" dirty="0">
              <a:solidFill>
                <a:srgbClr val="000000"/>
              </a:solidFill>
            </a:endParaRPr>
          </a:p>
        </p:txBody>
      </p:sp>
      <p:sp>
        <p:nvSpPr>
          <p:cNvPr id="3" name="Rectangle 4"/>
          <p:cNvSpPr txBox="1">
            <a:spLocks noChangeArrowheads="1"/>
          </p:cNvSpPr>
          <p:nvPr/>
        </p:nvSpPr>
        <p:spPr>
          <a:xfrm>
            <a:off x="6656293" y="1181476"/>
            <a:ext cx="5069541" cy="5246217"/>
          </a:xfrm>
          <a:prstGeom prst="rect">
            <a:avLst/>
          </a:prstGeom>
        </p:spPr>
        <p:txBody>
          <a:bodyPr/>
          <a:lstStyle/>
          <a:p>
            <a:pPr marL="342900" indent="-342900" fontAlgn="base">
              <a:lnSpc>
                <a:spcPct val="90000"/>
              </a:lnSpc>
              <a:spcBef>
                <a:spcPct val="20000"/>
              </a:spcBef>
              <a:spcAft>
                <a:spcPct val="0"/>
              </a:spcAft>
              <a:buFontTx/>
              <a:buChar char="•"/>
              <a:defRPr/>
            </a:pPr>
            <a:r>
              <a:rPr lang="en-US" sz="2400" kern="0" dirty="0">
                <a:solidFill>
                  <a:srgbClr val="000000"/>
                </a:solidFill>
              </a:rPr>
              <a:t>Target code</a:t>
            </a:r>
          </a:p>
          <a:p>
            <a:pPr marL="742950" lvl="1" indent="-285750" fontAlgn="base">
              <a:lnSpc>
                <a:spcPct val="90000"/>
              </a:lnSpc>
              <a:spcBef>
                <a:spcPct val="20000"/>
              </a:spcBef>
              <a:spcAft>
                <a:spcPct val="0"/>
              </a:spcAft>
              <a:buFontTx/>
              <a:buChar char="–"/>
              <a:defRPr/>
            </a:pPr>
            <a:r>
              <a:rPr lang="en-US" sz="2400" kern="0" dirty="0">
                <a:solidFill>
                  <a:srgbClr val="000000"/>
                </a:solidFill>
              </a:rPr>
              <a:t>Assembly language  which in turn is translated to machine code</a:t>
            </a:r>
          </a:p>
          <a:p>
            <a:pPr marL="742950" lvl="1" indent="-285750" fontAlgn="base">
              <a:lnSpc>
                <a:spcPct val="90000"/>
              </a:lnSpc>
              <a:spcBef>
                <a:spcPct val="20000"/>
              </a:spcBef>
              <a:spcAft>
                <a:spcPct val="0"/>
              </a:spcAft>
              <a:defRPr/>
            </a:pPr>
            <a:endParaRPr lang="en-US" sz="2000" kern="0" dirty="0">
              <a:solidFill>
                <a:srgbClr val="000000"/>
              </a:solidFill>
            </a:endParaRPr>
          </a:p>
          <a:p>
            <a:pPr marL="712788" indent="-349250" fontAlgn="base">
              <a:spcAft>
                <a:spcPct val="0"/>
              </a:spcAft>
              <a:tabLst>
                <a:tab pos="631825" algn="l"/>
              </a:tabLst>
              <a:defRPr/>
            </a:pPr>
            <a:r>
              <a:rPr lang="en-US" sz="2000" b="1" kern="0" dirty="0" smtClean="0">
                <a:solidFill>
                  <a:srgbClr val="C00000"/>
                </a:solidFill>
                <a:latin typeface="Bookman Old Style" panose="02050604050505020204" pitchFamily="18" charset="0"/>
              </a:rPr>
              <a:t>L1: MOV </a:t>
            </a:r>
            <a:r>
              <a:rPr lang="en-US" sz="2000" b="1" kern="0" dirty="0">
                <a:solidFill>
                  <a:srgbClr val="C00000"/>
                </a:solidFill>
                <a:latin typeface="Bookman Old Style" panose="02050604050505020204" pitchFamily="18" charset="0"/>
              </a:rPr>
              <a:t>	total,R0</a:t>
            </a:r>
          </a:p>
          <a:p>
            <a:pPr marL="712788" indent="-349250" fontAlgn="base">
              <a:spcAft>
                <a:spcPct val="0"/>
              </a:spcAft>
              <a:tabLst>
                <a:tab pos="631825" algn="l"/>
              </a:tabLst>
              <a:defRPr/>
            </a:pPr>
            <a:r>
              <a:rPr lang="en-US" sz="2000" b="1" kern="0" dirty="0">
                <a:solidFill>
                  <a:srgbClr val="C00000"/>
                </a:solidFill>
                <a:latin typeface="Bookman Old Style" panose="02050604050505020204" pitchFamily="18" charset="0"/>
              </a:rPr>
              <a:t>	</a:t>
            </a:r>
            <a:r>
              <a:rPr lang="en-US" sz="2000" b="1" kern="0" dirty="0" smtClean="0">
                <a:solidFill>
                  <a:srgbClr val="C00000"/>
                </a:solidFill>
                <a:latin typeface="Bookman Old Style" panose="02050604050505020204" pitchFamily="18" charset="0"/>
              </a:rPr>
              <a:t>   CMP </a:t>
            </a:r>
            <a:r>
              <a:rPr lang="en-US" sz="2000" b="1" kern="0" dirty="0">
                <a:solidFill>
                  <a:srgbClr val="C00000"/>
                </a:solidFill>
                <a:latin typeface="Bookman Old Style" panose="02050604050505020204" pitchFamily="18" charset="0"/>
              </a:rPr>
              <a:t>	sum,R0</a:t>
            </a:r>
          </a:p>
          <a:p>
            <a:pPr marL="712788" indent="-349250" fontAlgn="base">
              <a:spcAft>
                <a:spcPct val="0"/>
              </a:spcAft>
              <a:tabLst>
                <a:tab pos="631825" algn="l"/>
              </a:tabLst>
              <a:defRPr/>
            </a:pPr>
            <a:r>
              <a:rPr lang="en-US" sz="2000" b="1" kern="0" dirty="0">
                <a:solidFill>
                  <a:srgbClr val="C00000"/>
                </a:solidFill>
                <a:latin typeface="Bookman Old Style" panose="02050604050505020204" pitchFamily="18" charset="0"/>
              </a:rPr>
              <a:t>	</a:t>
            </a:r>
            <a:r>
              <a:rPr lang="en-US" sz="2000" b="1" kern="0" dirty="0" smtClean="0">
                <a:solidFill>
                  <a:srgbClr val="C00000"/>
                </a:solidFill>
                <a:latin typeface="Bookman Old Style" panose="02050604050505020204" pitchFamily="18" charset="0"/>
              </a:rPr>
              <a:t>   CJ</a:t>
            </a:r>
            <a:r>
              <a:rPr lang="en-US" sz="2000" b="1" kern="0" dirty="0">
                <a:solidFill>
                  <a:srgbClr val="C00000"/>
                </a:solidFill>
                <a:latin typeface="Bookman Old Style" panose="02050604050505020204" pitchFamily="18" charset="0"/>
              </a:rPr>
              <a:t>&lt; 	L2</a:t>
            </a:r>
          </a:p>
          <a:p>
            <a:pPr marL="712788" indent="-349250" fontAlgn="base">
              <a:spcAft>
                <a:spcPct val="0"/>
              </a:spcAft>
              <a:tabLst>
                <a:tab pos="631825" algn="l"/>
              </a:tabLst>
              <a:defRPr/>
            </a:pPr>
            <a:r>
              <a:rPr lang="en-US" sz="2000" b="1" kern="0" dirty="0">
                <a:solidFill>
                  <a:srgbClr val="C00000"/>
                </a:solidFill>
                <a:latin typeface="Bookman Old Style" panose="02050604050505020204" pitchFamily="18" charset="0"/>
              </a:rPr>
              <a:t>   </a:t>
            </a:r>
            <a:r>
              <a:rPr lang="en-US" sz="2000" b="1" kern="0" dirty="0" smtClean="0">
                <a:solidFill>
                  <a:srgbClr val="C00000"/>
                </a:solidFill>
                <a:latin typeface="Bookman Old Style" panose="02050604050505020204" pitchFamily="18" charset="0"/>
              </a:rPr>
              <a:t>   GOTO</a:t>
            </a:r>
            <a:r>
              <a:rPr lang="en-US" sz="2000" b="1" kern="0" dirty="0">
                <a:solidFill>
                  <a:srgbClr val="C00000"/>
                </a:solidFill>
                <a:latin typeface="Bookman Old Style" panose="02050604050505020204" pitchFamily="18" charset="0"/>
              </a:rPr>
              <a:t>	L3</a:t>
            </a:r>
          </a:p>
          <a:p>
            <a:pPr marL="712788" indent="-349250" fontAlgn="base">
              <a:spcAft>
                <a:spcPct val="0"/>
              </a:spcAft>
              <a:tabLst>
                <a:tab pos="631825" algn="l"/>
              </a:tabLst>
              <a:defRPr/>
            </a:pPr>
            <a:r>
              <a:rPr lang="en-US" sz="2000" b="1" kern="0" dirty="0">
                <a:solidFill>
                  <a:srgbClr val="C00000"/>
                </a:solidFill>
                <a:latin typeface="Bookman Old Style" panose="02050604050505020204" pitchFamily="18" charset="0"/>
              </a:rPr>
              <a:t>L2</a:t>
            </a:r>
            <a:r>
              <a:rPr lang="en-US" sz="2000" b="1" kern="0" dirty="0" smtClean="0">
                <a:solidFill>
                  <a:srgbClr val="C00000"/>
                </a:solidFill>
                <a:latin typeface="Bookman Old Style" panose="02050604050505020204" pitchFamily="18" charset="0"/>
              </a:rPr>
              <a:t>: MOV </a:t>
            </a:r>
            <a:r>
              <a:rPr lang="en-US" sz="2000" b="1" kern="0" dirty="0">
                <a:solidFill>
                  <a:srgbClr val="C00000"/>
                </a:solidFill>
                <a:latin typeface="Bookman Old Style" panose="02050604050505020204" pitchFamily="18" charset="0"/>
              </a:rPr>
              <a:t>	#10,R0</a:t>
            </a:r>
          </a:p>
          <a:p>
            <a:pPr marL="712788" indent="-349250" fontAlgn="base">
              <a:spcAft>
                <a:spcPct val="0"/>
              </a:spcAft>
              <a:tabLst>
                <a:tab pos="631825" algn="l"/>
              </a:tabLst>
              <a:defRPr/>
            </a:pPr>
            <a:r>
              <a:rPr lang="en-US" sz="2000" b="1" kern="0" dirty="0">
                <a:solidFill>
                  <a:srgbClr val="C00000"/>
                </a:solidFill>
                <a:latin typeface="Bookman Old Style" panose="02050604050505020204" pitchFamily="18" charset="0"/>
              </a:rPr>
              <a:t>	</a:t>
            </a:r>
            <a:r>
              <a:rPr lang="en-US" sz="2000" b="1" kern="0" dirty="0" smtClean="0">
                <a:solidFill>
                  <a:srgbClr val="C00000"/>
                </a:solidFill>
                <a:latin typeface="Bookman Old Style" panose="02050604050505020204" pitchFamily="18" charset="0"/>
              </a:rPr>
              <a:t>   MUL </a:t>
            </a:r>
            <a:r>
              <a:rPr lang="en-US" sz="2000" b="1" kern="0" dirty="0">
                <a:solidFill>
                  <a:srgbClr val="C00000"/>
                </a:solidFill>
                <a:latin typeface="Bookman Old Style" panose="02050604050505020204" pitchFamily="18" charset="0"/>
              </a:rPr>
              <a:t>	x,R0</a:t>
            </a:r>
          </a:p>
          <a:p>
            <a:pPr marL="712788" indent="-349250" fontAlgn="base">
              <a:spcAft>
                <a:spcPct val="0"/>
              </a:spcAft>
              <a:tabLst>
                <a:tab pos="631825" algn="l"/>
              </a:tabLst>
              <a:defRPr/>
            </a:pPr>
            <a:r>
              <a:rPr lang="en-US" sz="2000" b="1" kern="0" dirty="0">
                <a:solidFill>
                  <a:srgbClr val="C00000"/>
                </a:solidFill>
                <a:latin typeface="Bookman Old Style" panose="02050604050505020204" pitchFamily="18" charset="0"/>
              </a:rPr>
              <a:t>	</a:t>
            </a:r>
            <a:r>
              <a:rPr lang="en-US" sz="2000" b="1" kern="0" dirty="0" smtClean="0">
                <a:solidFill>
                  <a:srgbClr val="C00000"/>
                </a:solidFill>
                <a:latin typeface="Bookman Old Style" panose="02050604050505020204" pitchFamily="18" charset="0"/>
              </a:rPr>
              <a:t>   ADD </a:t>
            </a:r>
            <a:r>
              <a:rPr lang="en-US" sz="2000" b="1" kern="0" dirty="0">
                <a:solidFill>
                  <a:srgbClr val="C00000"/>
                </a:solidFill>
                <a:latin typeface="Bookman Old Style" panose="02050604050505020204" pitchFamily="18" charset="0"/>
              </a:rPr>
              <a:t>	sum,R0</a:t>
            </a:r>
          </a:p>
          <a:p>
            <a:pPr marL="712788" indent="-349250" fontAlgn="base">
              <a:spcAft>
                <a:spcPct val="0"/>
              </a:spcAft>
              <a:tabLst>
                <a:tab pos="631825" algn="l"/>
              </a:tabLst>
              <a:defRPr/>
            </a:pPr>
            <a:r>
              <a:rPr lang="en-US" sz="2000" b="1" kern="0" dirty="0">
                <a:solidFill>
                  <a:srgbClr val="C00000"/>
                </a:solidFill>
                <a:latin typeface="Bookman Old Style" panose="02050604050505020204" pitchFamily="18" charset="0"/>
              </a:rPr>
              <a:t>	</a:t>
            </a:r>
            <a:r>
              <a:rPr lang="en-US" sz="2000" b="1" kern="0" dirty="0" smtClean="0">
                <a:solidFill>
                  <a:srgbClr val="C00000"/>
                </a:solidFill>
                <a:latin typeface="Bookman Old Style" panose="02050604050505020204" pitchFamily="18" charset="0"/>
              </a:rPr>
              <a:t>   MOV</a:t>
            </a:r>
            <a:r>
              <a:rPr lang="en-US" sz="2000" b="1" kern="0" dirty="0">
                <a:solidFill>
                  <a:srgbClr val="C00000"/>
                </a:solidFill>
                <a:latin typeface="Bookman Old Style" panose="02050604050505020204" pitchFamily="18" charset="0"/>
              </a:rPr>
              <a:t>	R0,sum</a:t>
            </a:r>
          </a:p>
          <a:p>
            <a:pPr marL="712788" indent="-349250" fontAlgn="base">
              <a:spcAft>
                <a:spcPct val="0"/>
              </a:spcAft>
              <a:tabLst>
                <a:tab pos="631825" algn="l"/>
              </a:tabLst>
              <a:defRPr/>
            </a:pPr>
            <a:r>
              <a:rPr lang="en-US" sz="2000" b="1" kern="0" dirty="0">
                <a:solidFill>
                  <a:srgbClr val="C00000"/>
                </a:solidFill>
                <a:latin typeface="Bookman Old Style" panose="02050604050505020204" pitchFamily="18" charset="0"/>
              </a:rPr>
              <a:t>	</a:t>
            </a:r>
            <a:r>
              <a:rPr lang="en-US" sz="2000" b="1" kern="0" dirty="0" smtClean="0">
                <a:solidFill>
                  <a:srgbClr val="C00000"/>
                </a:solidFill>
                <a:latin typeface="Bookman Old Style" panose="02050604050505020204" pitchFamily="18" charset="0"/>
              </a:rPr>
              <a:t>   GOTO </a:t>
            </a:r>
            <a:r>
              <a:rPr lang="en-US" sz="2000" b="1" kern="0" dirty="0">
                <a:solidFill>
                  <a:srgbClr val="C00000"/>
                </a:solidFill>
                <a:latin typeface="Bookman Old Style" panose="02050604050505020204" pitchFamily="18" charset="0"/>
              </a:rPr>
              <a:t>L1</a:t>
            </a:r>
          </a:p>
          <a:p>
            <a:pPr marL="712788" indent="-349250" fontAlgn="base">
              <a:spcAft>
                <a:spcPct val="0"/>
              </a:spcAft>
              <a:tabLst>
                <a:tab pos="631825" algn="l"/>
              </a:tabLst>
              <a:defRPr/>
            </a:pPr>
            <a:r>
              <a:rPr lang="en-US" sz="2000" b="1" kern="0" dirty="0">
                <a:solidFill>
                  <a:srgbClr val="C00000"/>
                </a:solidFill>
                <a:latin typeface="Bookman Old Style" panose="02050604050505020204" pitchFamily="18" charset="0"/>
              </a:rPr>
              <a:t>L3</a:t>
            </a:r>
            <a:r>
              <a:rPr lang="en-US" sz="2000" b="1" kern="0" dirty="0" smtClean="0">
                <a:solidFill>
                  <a:srgbClr val="C00000"/>
                </a:solidFill>
                <a:latin typeface="Bookman Old Style" panose="02050604050505020204" pitchFamily="18" charset="0"/>
              </a:rPr>
              <a:t>: First </a:t>
            </a:r>
            <a:r>
              <a:rPr lang="en-US" sz="2000" b="1" kern="0" dirty="0">
                <a:solidFill>
                  <a:srgbClr val="C00000"/>
                </a:solidFill>
                <a:latin typeface="Bookman Old Style" panose="02050604050505020204" pitchFamily="18" charset="0"/>
              </a:rPr>
              <a:t>I</a:t>
            </a:r>
            <a:r>
              <a:rPr lang="en-US" sz="2000" b="1" kern="0" dirty="0" smtClean="0">
                <a:solidFill>
                  <a:srgbClr val="C00000"/>
                </a:solidFill>
                <a:latin typeface="Bookman Old Style" panose="02050604050505020204" pitchFamily="18" charset="0"/>
              </a:rPr>
              <a:t>nstruction following  </a:t>
            </a:r>
          </a:p>
          <a:p>
            <a:pPr marL="712788" indent="-349250" fontAlgn="base">
              <a:spcAft>
                <a:spcPct val="0"/>
              </a:spcAft>
              <a:tabLst>
                <a:tab pos="631825" algn="l"/>
              </a:tabLst>
              <a:defRPr/>
            </a:pPr>
            <a:r>
              <a:rPr lang="en-US" sz="2000" b="1" kern="0" dirty="0">
                <a:solidFill>
                  <a:srgbClr val="C00000"/>
                </a:solidFill>
                <a:latin typeface="Bookman Old Style" panose="02050604050505020204" pitchFamily="18" charset="0"/>
              </a:rPr>
              <a:t> </a:t>
            </a:r>
            <a:r>
              <a:rPr lang="en-US" sz="2000" b="1" kern="0" dirty="0" smtClean="0">
                <a:solidFill>
                  <a:srgbClr val="C00000"/>
                </a:solidFill>
                <a:latin typeface="Bookman Old Style" panose="02050604050505020204" pitchFamily="18" charset="0"/>
              </a:rPr>
              <a:t>     the while statement</a:t>
            </a:r>
            <a:r>
              <a:rPr lang="en-US" sz="2000" b="1" kern="0" baseline="-25000" dirty="0" smtClean="0">
                <a:solidFill>
                  <a:srgbClr val="C00000"/>
                </a:solidFill>
                <a:latin typeface="Bookman Old Style" panose="02050604050505020204" pitchFamily="18" charset="0"/>
                <a:sym typeface="Symbol" pitchFamily="18" charset="2"/>
              </a:rPr>
              <a:t> </a:t>
            </a:r>
            <a:endParaRPr lang="en-US" sz="2000" b="1" kern="0" dirty="0">
              <a:solidFill>
                <a:srgbClr val="C00000"/>
              </a:solidFill>
              <a:latin typeface="Bookman Old Style" panose="02050604050505020204" pitchFamily="18" charset="0"/>
              <a:sym typeface="Symbol" pitchFamily="18" charset="2"/>
            </a:endParaRPr>
          </a:p>
        </p:txBody>
      </p:sp>
    </p:spTree>
    <p:extLst>
      <p:ext uri="{BB962C8B-B14F-4D97-AF65-F5344CB8AC3E}">
        <p14:creationId xmlns:p14="http://schemas.microsoft.com/office/powerpoint/2010/main" val="394795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188" y="1353672"/>
            <a:ext cx="10690412" cy="4154984"/>
          </a:xfrm>
          <a:prstGeom prst="rect">
            <a:avLst/>
          </a:prstGeom>
        </p:spPr>
        <p:txBody>
          <a:bodyPr wrap="square">
            <a:spAutoFit/>
          </a:bodyPr>
          <a:lstStyle/>
          <a:p>
            <a:pPr algn="just" fontAlgn="base">
              <a:spcBef>
                <a:spcPct val="0"/>
              </a:spcBef>
              <a:spcAft>
                <a:spcPct val="0"/>
              </a:spcAft>
              <a:buFont typeface="Arial" pitchFamily="34" charset="0"/>
              <a:buChar char="•"/>
            </a:pPr>
            <a:r>
              <a:rPr lang="en-IN" sz="2200" dirty="0">
                <a:latin typeface="Bookman Old Style" panose="02050604050505020204" pitchFamily="18" charset="0"/>
              </a:rPr>
              <a:t>Programming languages are notations for describing computations to people and to machines. The world as we know it depends on programming languages, because all the software running on all the computers was written in some programming language. But, before a program can be run, it first must be translated into a form in which it can be executed by a computer. </a:t>
            </a:r>
            <a:endParaRPr lang="en-IN" sz="2200" dirty="0" smtClean="0">
              <a:latin typeface="Bookman Old Style" panose="02050604050505020204" pitchFamily="18" charset="0"/>
            </a:endParaRPr>
          </a:p>
          <a:p>
            <a:pPr algn="just" fontAlgn="base">
              <a:spcBef>
                <a:spcPct val="0"/>
              </a:spcBef>
              <a:spcAft>
                <a:spcPct val="0"/>
              </a:spcAft>
              <a:buFont typeface="Arial" pitchFamily="34" charset="0"/>
              <a:buChar char="•"/>
            </a:pPr>
            <a:endParaRPr lang="en-US" sz="2200" dirty="0" smtClean="0">
              <a:solidFill>
                <a:srgbClr val="000000"/>
              </a:solidFill>
              <a:latin typeface="Bookman Old Style" panose="02050604050505020204" pitchFamily="18" charset="0"/>
            </a:endParaRPr>
          </a:p>
          <a:p>
            <a:pPr algn="just" fontAlgn="base">
              <a:spcBef>
                <a:spcPct val="0"/>
              </a:spcBef>
              <a:spcAft>
                <a:spcPct val="0"/>
              </a:spcAft>
              <a:buFont typeface="Arial" pitchFamily="34" charset="0"/>
              <a:buChar char="•"/>
            </a:pPr>
            <a:r>
              <a:rPr lang="en-US" sz="2200" dirty="0" smtClean="0">
                <a:solidFill>
                  <a:srgbClr val="000000"/>
                </a:solidFill>
                <a:latin typeface="Bookman Old Style" panose="02050604050505020204" pitchFamily="18" charset="0"/>
              </a:rPr>
              <a:t>Compilers </a:t>
            </a:r>
            <a:r>
              <a:rPr lang="en-US" sz="2200" dirty="0">
                <a:solidFill>
                  <a:srgbClr val="000000"/>
                </a:solidFill>
                <a:latin typeface="Bookman Old Style" panose="02050604050505020204" pitchFamily="18" charset="0"/>
              </a:rPr>
              <a:t>provide an essential interface between applications and architectures</a:t>
            </a:r>
          </a:p>
          <a:p>
            <a:pPr algn="just" fontAlgn="base">
              <a:spcBef>
                <a:spcPct val="0"/>
              </a:spcBef>
              <a:spcAft>
                <a:spcPct val="0"/>
              </a:spcAft>
              <a:buFont typeface="Arial" pitchFamily="34" charset="0"/>
              <a:buChar char="•"/>
            </a:pPr>
            <a:endParaRPr lang="en-US" sz="2200" dirty="0">
              <a:solidFill>
                <a:srgbClr val="000000"/>
              </a:solidFill>
              <a:latin typeface="Bookman Old Style" panose="02050604050505020204" pitchFamily="18" charset="0"/>
            </a:endParaRPr>
          </a:p>
          <a:p>
            <a:pPr algn="just" fontAlgn="base">
              <a:spcBef>
                <a:spcPct val="0"/>
              </a:spcBef>
              <a:spcAft>
                <a:spcPct val="0"/>
              </a:spcAft>
              <a:buFont typeface="Arial" pitchFamily="34" charset="0"/>
              <a:buChar char="•"/>
            </a:pPr>
            <a:r>
              <a:rPr lang="en-US" sz="2200" dirty="0">
                <a:solidFill>
                  <a:srgbClr val="000000"/>
                </a:solidFill>
                <a:latin typeface="Bookman Old Style" panose="02050604050505020204" pitchFamily="18" charset="0"/>
              </a:rPr>
              <a:t> Compilers efficiently bridge the gap and shield the application developers from low level machine details</a:t>
            </a:r>
          </a:p>
        </p:txBody>
      </p:sp>
      <p:sp>
        <p:nvSpPr>
          <p:cNvPr id="3" name="Rectangle 2"/>
          <p:cNvSpPr txBox="1">
            <a:spLocks noChangeArrowheads="1"/>
          </p:cNvSpPr>
          <p:nvPr/>
        </p:nvSpPr>
        <p:spPr>
          <a:xfrm>
            <a:off x="1981200" y="228600"/>
            <a:ext cx="7772400" cy="608012"/>
          </a:xfrm>
          <a:prstGeom prst="rect">
            <a:avLst/>
          </a:prstGeom>
        </p:spPr>
        <p:txBody>
          <a:bodyPr/>
          <a:lstStyle/>
          <a:p>
            <a:pPr algn="ctr" fontAlgn="base">
              <a:spcBef>
                <a:spcPct val="0"/>
              </a:spcBef>
              <a:spcAft>
                <a:spcPct val="0"/>
              </a:spcAft>
              <a:defRPr/>
            </a:pPr>
            <a:r>
              <a:rPr lang="en-US" sz="2800" kern="0">
                <a:solidFill>
                  <a:srgbClr val="C00000"/>
                </a:solidFill>
                <a:ea typeface="+mj-ea"/>
                <a:cs typeface="+mj-cs"/>
              </a:rPr>
              <a:t>Why build compilers?</a:t>
            </a:r>
            <a:endParaRPr lang="en-US" sz="2800" kern="0" dirty="0">
              <a:solidFill>
                <a:srgbClr val="C00000"/>
              </a:solidFill>
              <a:ea typeface="+mj-ea"/>
              <a:cs typeface="+mj-cs"/>
            </a:endParaRPr>
          </a:p>
        </p:txBody>
      </p:sp>
    </p:spTree>
    <p:extLst>
      <p:ext uri="{BB962C8B-B14F-4D97-AF65-F5344CB8AC3E}">
        <p14:creationId xmlns:p14="http://schemas.microsoft.com/office/powerpoint/2010/main" val="1317529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828800" y="77788"/>
            <a:ext cx="7772400" cy="608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gn="ctr" fontAlgn="base">
              <a:spcBef>
                <a:spcPct val="100000"/>
              </a:spcBef>
              <a:spcAft>
                <a:spcPct val="0"/>
              </a:spcAft>
              <a:defRPr/>
            </a:pPr>
            <a:r>
              <a:rPr lang="en-US" altLang="en-US" sz="2800" kern="0" dirty="0">
                <a:solidFill>
                  <a:srgbClr val="C00000"/>
                </a:solidFill>
                <a:ea typeface="+mj-ea"/>
                <a:cs typeface="+mj-cs"/>
              </a:rPr>
              <a:t>Why study compilers?</a:t>
            </a:r>
          </a:p>
        </p:txBody>
      </p:sp>
      <p:sp>
        <p:nvSpPr>
          <p:cNvPr id="3" name="Rectangle 3"/>
          <p:cNvSpPr txBox="1">
            <a:spLocks noChangeArrowheads="1"/>
          </p:cNvSpPr>
          <p:nvPr/>
        </p:nvSpPr>
        <p:spPr bwMode="auto">
          <a:xfrm>
            <a:off x="753035" y="1305952"/>
            <a:ext cx="11013141" cy="47228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lgn="just" fontAlgn="base">
              <a:lnSpc>
                <a:spcPct val="90000"/>
              </a:lnSpc>
              <a:spcBef>
                <a:spcPct val="20000"/>
              </a:spcBef>
              <a:spcAft>
                <a:spcPct val="0"/>
              </a:spcAft>
              <a:buFontTx/>
              <a:buChar char="•"/>
              <a:defRPr/>
            </a:pPr>
            <a:r>
              <a:rPr lang="en-US" altLang="en-US" sz="2400" kern="0" dirty="0">
                <a:solidFill>
                  <a:srgbClr val="000000"/>
                </a:solidFill>
                <a:latin typeface="Bookman Old Style" panose="02050604050505020204" pitchFamily="18" charset="0"/>
              </a:rPr>
              <a:t>Compilers embody a wide range of theoretical techniques and their application to practice</a:t>
            </a:r>
          </a:p>
          <a:p>
            <a:pPr marL="742950" lvl="1" indent="-285750" algn="just" fontAlgn="base">
              <a:lnSpc>
                <a:spcPct val="90000"/>
              </a:lnSpc>
              <a:spcBef>
                <a:spcPct val="20000"/>
              </a:spcBef>
              <a:spcAft>
                <a:spcPct val="0"/>
              </a:spcAft>
              <a:buFontTx/>
              <a:buChar char="–"/>
              <a:defRPr/>
            </a:pPr>
            <a:r>
              <a:rPr lang="en-US" altLang="en-US" sz="2400" kern="0" dirty="0">
                <a:solidFill>
                  <a:srgbClr val="000000"/>
                </a:solidFill>
                <a:latin typeface="Bookman Old Style" panose="02050604050505020204" pitchFamily="18" charset="0"/>
              </a:rPr>
              <a:t>DFAs, PDAs, formal languages, formal grammars, fix points algorithms, lattice </a:t>
            </a:r>
            <a:r>
              <a:rPr lang="en-US" altLang="en-US" sz="2400" kern="0" dirty="0" smtClean="0">
                <a:solidFill>
                  <a:srgbClr val="000000"/>
                </a:solidFill>
                <a:latin typeface="Bookman Old Style" panose="02050604050505020204" pitchFamily="18" charset="0"/>
              </a:rPr>
              <a:t>theory, etc…</a:t>
            </a:r>
          </a:p>
          <a:p>
            <a:pPr lvl="1" algn="just" fontAlgn="base">
              <a:lnSpc>
                <a:spcPct val="90000"/>
              </a:lnSpc>
              <a:spcBef>
                <a:spcPct val="20000"/>
              </a:spcBef>
              <a:spcAft>
                <a:spcPct val="0"/>
              </a:spcAft>
              <a:defRPr/>
            </a:pPr>
            <a:endParaRPr lang="en-US" altLang="en-US" sz="1000" kern="0" dirty="0">
              <a:solidFill>
                <a:srgbClr val="000000"/>
              </a:solidFill>
              <a:latin typeface="Bookman Old Style" panose="02050604050505020204" pitchFamily="18" charset="0"/>
            </a:endParaRPr>
          </a:p>
          <a:p>
            <a:pPr marL="342900" indent="-342900" algn="just" fontAlgn="base">
              <a:lnSpc>
                <a:spcPct val="90000"/>
              </a:lnSpc>
              <a:spcBef>
                <a:spcPct val="20000"/>
              </a:spcBef>
              <a:spcAft>
                <a:spcPct val="0"/>
              </a:spcAft>
              <a:buFontTx/>
              <a:buChar char="•"/>
              <a:defRPr/>
            </a:pPr>
            <a:r>
              <a:rPr lang="en-US" altLang="en-US" sz="2400" kern="0" dirty="0">
                <a:solidFill>
                  <a:srgbClr val="000000"/>
                </a:solidFill>
                <a:latin typeface="Bookman Old Style" panose="02050604050505020204" pitchFamily="18" charset="0"/>
              </a:rPr>
              <a:t>Compiler construction teaches programming and software engineering </a:t>
            </a:r>
            <a:r>
              <a:rPr lang="en-US" altLang="en-US" sz="2400" kern="0" dirty="0" smtClean="0">
                <a:solidFill>
                  <a:srgbClr val="000000"/>
                </a:solidFill>
                <a:latin typeface="Bookman Old Style" panose="02050604050505020204" pitchFamily="18" charset="0"/>
              </a:rPr>
              <a:t>skills</a:t>
            </a:r>
          </a:p>
          <a:p>
            <a:pPr algn="just" fontAlgn="base">
              <a:lnSpc>
                <a:spcPct val="90000"/>
              </a:lnSpc>
              <a:spcBef>
                <a:spcPct val="20000"/>
              </a:spcBef>
              <a:spcAft>
                <a:spcPct val="0"/>
              </a:spcAft>
              <a:defRPr/>
            </a:pPr>
            <a:endParaRPr lang="en-US" altLang="en-US" sz="1000" kern="0" dirty="0">
              <a:solidFill>
                <a:srgbClr val="000000"/>
              </a:solidFill>
              <a:latin typeface="Bookman Old Style" panose="02050604050505020204" pitchFamily="18" charset="0"/>
            </a:endParaRPr>
          </a:p>
          <a:p>
            <a:pPr marL="342900" indent="-342900" algn="just" fontAlgn="base">
              <a:lnSpc>
                <a:spcPct val="90000"/>
              </a:lnSpc>
              <a:spcBef>
                <a:spcPct val="20000"/>
              </a:spcBef>
              <a:spcAft>
                <a:spcPct val="0"/>
              </a:spcAft>
              <a:buFontTx/>
              <a:buChar char="•"/>
              <a:defRPr/>
            </a:pPr>
            <a:r>
              <a:rPr lang="en-US" altLang="en-US" sz="2400" kern="0" dirty="0">
                <a:solidFill>
                  <a:srgbClr val="000000"/>
                </a:solidFill>
                <a:latin typeface="Bookman Old Style" panose="02050604050505020204" pitchFamily="18" charset="0"/>
              </a:rPr>
              <a:t>Compiler construction involves a variety of areas</a:t>
            </a:r>
          </a:p>
          <a:p>
            <a:pPr marL="742950" lvl="1" indent="-285750" algn="just" fontAlgn="base">
              <a:lnSpc>
                <a:spcPct val="90000"/>
              </a:lnSpc>
              <a:spcBef>
                <a:spcPct val="20000"/>
              </a:spcBef>
              <a:spcAft>
                <a:spcPct val="0"/>
              </a:spcAft>
              <a:buFontTx/>
              <a:buChar char="–"/>
              <a:defRPr/>
            </a:pPr>
            <a:r>
              <a:rPr lang="en-US" altLang="en-US" sz="2400" kern="0" dirty="0">
                <a:solidFill>
                  <a:srgbClr val="000000"/>
                </a:solidFill>
                <a:latin typeface="Bookman Old Style" panose="02050604050505020204" pitchFamily="18" charset="0"/>
              </a:rPr>
              <a:t>theory, algorithms, systems, </a:t>
            </a:r>
            <a:r>
              <a:rPr lang="en-US" altLang="en-US" sz="2400" kern="0" dirty="0" smtClean="0">
                <a:solidFill>
                  <a:srgbClr val="000000"/>
                </a:solidFill>
                <a:latin typeface="Bookman Old Style" panose="02050604050505020204" pitchFamily="18" charset="0"/>
              </a:rPr>
              <a:t>architecture</a:t>
            </a:r>
          </a:p>
          <a:p>
            <a:pPr marL="742950" lvl="1" indent="-285750" algn="just" fontAlgn="base">
              <a:lnSpc>
                <a:spcPct val="90000"/>
              </a:lnSpc>
              <a:spcBef>
                <a:spcPct val="20000"/>
              </a:spcBef>
              <a:spcAft>
                <a:spcPct val="0"/>
              </a:spcAft>
              <a:buFontTx/>
              <a:buChar char="–"/>
              <a:defRPr/>
            </a:pPr>
            <a:endParaRPr lang="en-US" altLang="en-US" sz="1000" kern="0" dirty="0">
              <a:solidFill>
                <a:srgbClr val="000000"/>
              </a:solidFill>
              <a:latin typeface="Bookman Old Style" panose="02050604050505020204" pitchFamily="18" charset="0"/>
            </a:endParaRPr>
          </a:p>
          <a:p>
            <a:pPr marL="342900" indent="-342900" algn="just" fontAlgn="base">
              <a:lnSpc>
                <a:spcPct val="90000"/>
              </a:lnSpc>
              <a:spcBef>
                <a:spcPct val="20000"/>
              </a:spcBef>
              <a:spcAft>
                <a:spcPct val="0"/>
              </a:spcAft>
              <a:buFontTx/>
              <a:buChar char="•"/>
              <a:defRPr/>
            </a:pPr>
            <a:r>
              <a:rPr lang="en-US" altLang="en-US" sz="2400" b="1" kern="0" dirty="0">
                <a:solidFill>
                  <a:srgbClr val="3333CC"/>
                </a:solidFill>
                <a:latin typeface="Bookman Old Style" panose="02050604050505020204" pitchFamily="18" charset="0"/>
              </a:rPr>
              <a:t>Is compiler construction a solved problem?</a:t>
            </a:r>
          </a:p>
          <a:p>
            <a:pPr marL="742950" lvl="1" indent="-285750" algn="just" fontAlgn="base">
              <a:lnSpc>
                <a:spcPct val="90000"/>
              </a:lnSpc>
              <a:spcBef>
                <a:spcPct val="20000"/>
              </a:spcBef>
              <a:spcAft>
                <a:spcPct val="0"/>
              </a:spcAft>
              <a:buFontTx/>
              <a:buChar char="–"/>
              <a:defRPr/>
            </a:pPr>
            <a:r>
              <a:rPr lang="en-US" altLang="en-US" sz="2400" kern="0" dirty="0">
                <a:solidFill>
                  <a:srgbClr val="000000"/>
                </a:solidFill>
                <a:latin typeface="Bookman Old Style" panose="02050604050505020204" pitchFamily="18" charset="0"/>
              </a:rPr>
              <a:t>No! New developments in programming languages and machine architectures (processors) present new challenges</a:t>
            </a:r>
          </a:p>
        </p:txBody>
      </p:sp>
    </p:spTree>
    <p:extLst>
      <p:ext uri="{BB962C8B-B14F-4D97-AF65-F5344CB8AC3E}">
        <p14:creationId xmlns:p14="http://schemas.microsoft.com/office/powerpoint/2010/main" val="3857759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idx="4294967295"/>
          </p:nvPr>
        </p:nvSpPr>
        <p:spPr>
          <a:xfrm>
            <a:off x="8763000" y="6248400"/>
            <a:ext cx="1905000" cy="457200"/>
          </a:xfrm>
        </p:spPr>
        <p:txBody>
          <a:bodyPr/>
          <a:lstStyle/>
          <a:p>
            <a:fld id="{2EC5E4CC-5007-4BDB-B0B5-1141AA5E7BE7}" type="slidenum">
              <a:rPr lang="en-US">
                <a:solidFill>
                  <a:srgbClr val="000000"/>
                </a:solidFill>
              </a:rPr>
              <a:pPr/>
              <a:t>17</a:t>
            </a:fld>
            <a:endParaRPr lang="en-US">
              <a:solidFill>
                <a:srgbClr val="000000"/>
              </a:solidFill>
            </a:endParaRPr>
          </a:p>
        </p:txBody>
      </p:sp>
      <p:sp>
        <p:nvSpPr>
          <p:cNvPr id="3" name="Rectangle 2"/>
          <p:cNvSpPr txBox="1">
            <a:spLocks noChangeArrowheads="1"/>
          </p:cNvSpPr>
          <p:nvPr/>
        </p:nvSpPr>
        <p:spPr>
          <a:xfrm>
            <a:off x="1981200" y="228600"/>
            <a:ext cx="7772400" cy="608012"/>
          </a:xfrm>
          <a:prstGeom prst="rect">
            <a:avLst/>
          </a:prstGeom>
        </p:spPr>
        <p:txBody>
          <a:bodyPr/>
          <a:lstStyle/>
          <a:p>
            <a:pPr algn="ctr" fontAlgn="base">
              <a:spcBef>
                <a:spcPct val="0"/>
              </a:spcBef>
              <a:spcAft>
                <a:spcPct val="0"/>
              </a:spcAft>
              <a:defRPr/>
            </a:pPr>
            <a:r>
              <a:rPr lang="en-US" sz="2800" kern="0" dirty="0">
                <a:solidFill>
                  <a:srgbClr val="C00000"/>
                </a:solidFill>
                <a:ea typeface="+mj-ea"/>
                <a:cs typeface="+mj-cs"/>
              </a:rPr>
              <a:t>Desirable Properties of Compilers</a:t>
            </a:r>
          </a:p>
        </p:txBody>
      </p:sp>
      <p:sp>
        <p:nvSpPr>
          <p:cNvPr id="4" name="Rectangle 3"/>
          <p:cNvSpPr txBox="1">
            <a:spLocks noChangeArrowheads="1"/>
          </p:cNvSpPr>
          <p:nvPr/>
        </p:nvSpPr>
        <p:spPr>
          <a:xfrm>
            <a:off x="860613" y="1335741"/>
            <a:ext cx="10838328" cy="3787588"/>
          </a:xfrm>
          <a:prstGeom prst="rect">
            <a:avLst/>
          </a:prstGeom>
        </p:spPr>
        <p:txBody>
          <a:bodyPr/>
          <a:lstStyle/>
          <a:p>
            <a:pPr marL="342900" indent="-342900" fontAlgn="base">
              <a:spcBef>
                <a:spcPct val="20000"/>
              </a:spcBef>
              <a:spcAft>
                <a:spcPct val="0"/>
              </a:spcAft>
              <a:buFontTx/>
              <a:buChar char="•"/>
              <a:defRPr/>
            </a:pPr>
            <a:r>
              <a:rPr lang="en-US" sz="2200" b="1" kern="0" dirty="0">
                <a:solidFill>
                  <a:srgbClr val="000000"/>
                </a:solidFill>
                <a:latin typeface="Bookman Old Style" panose="02050604050505020204" pitchFamily="18" charset="0"/>
              </a:rPr>
              <a:t>Compiler must generate a correct executable</a:t>
            </a:r>
          </a:p>
          <a:p>
            <a:pPr marL="742950" lvl="1" indent="-285750" fontAlgn="base">
              <a:spcBef>
                <a:spcPct val="20000"/>
              </a:spcBef>
              <a:spcAft>
                <a:spcPct val="0"/>
              </a:spcAft>
              <a:buFontTx/>
              <a:buChar char="–"/>
              <a:defRPr/>
            </a:pPr>
            <a:r>
              <a:rPr lang="en-US" sz="2200" kern="0" dirty="0">
                <a:solidFill>
                  <a:srgbClr val="000000"/>
                </a:solidFill>
                <a:latin typeface="Bookman Old Style" panose="02050604050505020204" pitchFamily="18" charset="0"/>
              </a:rPr>
              <a:t>The input program and the output program must be equivalent, the compiler should preserve the meaning of the input program</a:t>
            </a:r>
          </a:p>
          <a:p>
            <a:pPr marL="342900" indent="-342900" fontAlgn="base">
              <a:spcBef>
                <a:spcPct val="20000"/>
              </a:spcBef>
              <a:spcAft>
                <a:spcPct val="0"/>
              </a:spcAft>
              <a:buFontTx/>
              <a:buChar char="•"/>
              <a:defRPr/>
            </a:pPr>
            <a:r>
              <a:rPr lang="en-US" sz="2200" b="1" kern="0" dirty="0">
                <a:solidFill>
                  <a:srgbClr val="000000"/>
                </a:solidFill>
                <a:latin typeface="Bookman Old Style" panose="02050604050505020204" pitchFamily="18" charset="0"/>
              </a:rPr>
              <a:t>Output program should run fast</a:t>
            </a:r>
          </a:p>
          <a:p>
            <a:pPr marL="742950" lvl="1" indent="-285750" fontAlgn="base">
              <a:spcBef>
                <a:spcPct val="20000"/>
              </a:spcBef>
              <a:spcAft>
                <a:spcPct val="0"/>
              </a:spcAft>
              <a:buFontTx/>
              <a:buChar char="–"/>
              <a:defRPr/>
            </a:pPr>
            <a:r>
              <a:rPr lang="en-US" sz="2200" kern="0" dirty="0">
                <a:solidFill>
                  <a:srgbClr val="000000"/>
                </a:solidFill>
                <a:latin typeface="Bookman Old Style" panose="02050604050505020204" pitchFamily="18" charset="0"/>
              </a:rPr>
              <a:t> For optimizing compilers we expect the output program to be more efficient than the input program</a:t>
            </a:r>
          </a:p>
          <a:p>
            <a:pPr marL="342900" indent="-342900" fontAlgn="base">
              <a:spcBef>
                <a:spcPct val="20000"/>
              </a:spcBef>
              <a:spcAft>
                <a:spcPct val="0"/>
              </a:spcAft>
              <a:buFontTx/>
              <a:buChar char="•"/>
              <a:defRPr/>
            </a:pPr>
            <a:r>
              <a:rPr lang="en-US" sz="2200" b="1" kern="0" dirty="0" smtClean="0">
                <a:solidFill>
                  <a:srgbClr val="000000"/>
                </a:solidFill>
                <a:latin typeface="Bookman Old Style" panose="02050604050505020204" pitchFamily="18" charset="0"/>
              </a:rPr>
              <a:t>Compiler </a:t>
            </a:r>
            <a:r>
              <a:rPr lang="en-US" sz="2200" b="1" kern="0" dirty="0">
                <a:solidFill>
                  <a:srgbClr val="000000"/>
                </a:solidFill>
                <a:latin typeface="Bookman Old Style" panose="02050604050505020204" pitchFamily="18" charset="0"/>
              </a:rPr>
              <a:t>should provide good diagnostics for programming errors</a:t>
            </a:r>
          </a:p>
          <a:p>
            <a:pPr marL="342900" indent="-342900" fontAlgn="base">
              <a:spcBef>
                <a:spcPct val="20000"/>
              </a:spcBef>
              <a:spcAft>
                <a:spcPct val="0"/>
              </a:spcAft>
              <a:buFontTx/>
              <a:buChar char="•"/>
              <a:defRPr/>
            </a:pPr>
            <a:r>
              <a:rPr lang="en-US" sz="2200" b="1" kern="0" dirty="0" smtClean="0">
                <a:solidFill>
                  <a:srgbClr val="000000"/>
                </a:solidFill>
                <a:latin typeface="Bookman Old Style" panose="02050604050505020204" pitchFamily="18" charset="0"/>
              </a:rPr>
              <a:t>Compiler </a:t>
            </a:r>
            <a:r>
              <a:rPr lang="en-US" sz="2200" b="1" kern="0" dirty="0">
                <a:solidFill>
                  <a:srgbClr val="000000"/>
                </a:solidFill>
                <a:latin typeface="Bookman Old Style" panose="02050604050505020204" pitchFamily="18" charset="0"/>
              </a:rPr>
              <a:t>should work well with debuggers </a:t>
            </a:r>
          </a:p>
          <a:p>
            <a:pPr marL="342900" indent="-342900" fontAlgn="base">
              <a:spcBef>
                <a:spcPct val="20000"/>
              </a:spcBef>
              <a:spcAft>
                <a:spcPct val="0"/>
              </a:spcAft>
              <a:buFontTx/>
              <a:buChar char="•"/>
              <a:defRPr/>
            </a:pPr>
            <a:r>
              <a:rPr lang="en-US" sz="2200" b="1" kern="0" dirty="0" smtClean="0">
                <a:solidFill>
                  <a:srgbClr val="000000"/>
                </a:solidFill>
                <a:latin typeface="Bookman Old Style" panose="02050604050505020204" pitchFamily="18" charset="0"/>
              </a:rPr>
              <a:t>Compile </a:t>
            </a:r>
            <a:r>
              <a:rPr lang="en-US" sz="2200" b="1" kern="0" dirty="0">
                <a:solidFill>
                  <a:srgbClr val="000000"/>
                </a:solidFill>
                <a:latin typeface="Bookman Old Style" panose="02050604050505020204" pitchFamily="18" charset="0"/>
              </a:rPr>
              <a:t>time should be proportional to code </a:t>
            </a:r>
            <a:r>
              <a:rPr lang="en-US" sz="2200" b="1" kern="0" dirty="0" smtClean="0">
                <a:solidFill>
                  <a:srgbClr val="000000"/>
                </a:solidFill>
                <a:latin typeface="Bookman Old Style" panose="02050604050505020204" pitchFamily="18" charset="0"/>
              </a:rPr>
              <a:t>size</a:t>
            </a:r>
            <a:endParaRPr lang="en-US" sz="2200" b="1" kern="0" dirty="0">
              <a:solidFill>
                <a:srgbClr val="000000"/>
              </a:solidFill>
            </a:endParaRPr>
          </a:p>
        </p:txBody>
      </p:sp>
    </p:spTree>
    <p:extLst>
      <p:ext uri="{BB962C8B-B14F-4D97-AF65-F5344CB8AC3E}">
        <p14:creationId xmlns:p14="http://schemas.microsoft.com/office/powerpoint/2010/main" val="2583371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p:cNvSpPr>
            <a:spLocks noChangeShapeType="1"/>
          </p:cNvSpPr>
          <p:nvPr/>
        </p:nvSpPr>
        <p:spPr bwMode="auto">
          <a:xfrm>
            <a:off x="1919289" y="5949950"/>
            <a:ext cx="8353425" cy="1588"/>
          </a:xfrm>
          <a:prstGeom prst="line">
            <a:avLst/>
          </a:prstGeom>
          <a:noFill/>
          <a:ln w="9360">
            <a:solidFill>
              <a:srgbClr val="000000"/>
            </a:solidFill>
            <a:miter lim="800000"/>
            <a:headEnd/>
            <a:tailEnd/>
          </a:ln>
        </p:spPr>
        <p:txBody>
          <a:bodyPr/>
          <a:lstStyle/>
          <a:p>
            <a:pPr fontAlgn="base">
              <a:spcBef>
                <a:spcPct val="0"/>
              </a:spcBef>
              <a:spcAft>
                <a:spcPct val="0"/>
              </a:spcAft>
            </a:pPr>
            <a:endParaRPr lang="en-US">
              <a:solidFill>
                <a:srgbClr val="000000"/>
              </a:solidFill>
            </a:endParaRPr>
          </a:p>
        </p:txBody>
      </p:sp>
      <p:sp>
        <p:nvSpPr>
          <p:cNvPr id="6" name="Content Placeholder 5"/>
          <p:cNvSpPr>
            <a:spLocks noGrp="1"/>
          </p:cNvSpPr>
          <p:nvPr>
            <p:ph sz="quarter" idx="4294967295"/>
          </p:nvPr>
        </p:nvSpPr>
        <p:spPr>
          <a:xfrm>
            <a:off x="1866900" y="2819400"/>
            <a:ext cx="8458200" cy="1143000"/>
          </a:xfrm>
        </p:spPr>
        <p:txBody>
          <a:bodyPr/>
          <a:lstStyle/>
          <a:p>
            <a:pPr marL="0" indent="0" algn="ctr">
              <a:buNone/>
              <a:defRPr/>
            </a:pPr>
            <a:r>
              <a:rPr lang="en-US" sz="5400" b="1" dirty="0">
                <a:solidFill>
                  <a:schemeClr val="accent1">
                    <a:lumMod val="50000"/>
                  </a:schemeClr>
                </a:solidFill>
                <a:latin typeface="Bookman Old Style" panose="02050604050505020204" pitchFamily="18" charset="0"/>
                <a:cs typeface="Times New Roman" pitchFamily="18" charset="0"/>
              </a:rPr>
              <a:t>Introduction</a:t>
            </a:r>
          </a:p>
        </p:txBody>
      </p:sp>
    </p:spTree>
    <p:extLst>
      <p:ext uri="{BB962C8B-B14F-4D97-AF65-F5344CB8AC3E}">
        <p14:creationId xmlns:p14="http://schemas.microsoft.com/office/powerpoint/2010/main" val="33708988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294967295"/>
          </p:nvPr>
        </p:nvSpPr>
        <p:spPr>
          <a:xfrm>
            <a:off x="8763000" y="6248400"/>
            <a:ext cx="1905000" cy="457200"/>
          </a:xfrm>
        </p:spPr>
        <p:txBody>
          <a:bodyPr/>
          <a:lstStyle/>
          <a:p>
            <a:pPr>
              <a:defRPr/>
            </a:pPr>
            <a:fld id="{23508D83-FBFC-4460-8D37-FA1E7640669B}" type="slidenum">
              <a:rPr lang="en-IN" smtClean="0">
                <a:solidFill>
                  <a:srgbClr val="000000"/>
                </a:solidFill>
              </a:rPr>
              <a:pPr>
                <a:defRPr/>
              </a:pPr>
              <a:t>3</a:t>
            </a:fld>
            <a:endParaRPr lang="en-IN">
              <a:solidFill>
                <a:srgbClr val="000000"/>
              </a:solidFill>
            </a:endParaRPr>
          </a:p>
        </p:txBody>
      </p:sp>
      <p:sp>
        <p:nvSpPr>
          <p:cNvPr id="96257" name="Rectangle 1"/>
          <p:cNvSpPr>
            <a:spLocks noChangeArrowheads="1"/>
          </p:cNvSpPr>
          <p:nvPr/>
        </p:nvSpPr>
        <p:spPr bwMode="auto">
          <a:xfrm>
            <a:off x="1676400" y="1143000"/>
            <a:ext cx="86868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lnSpc>
                <a:spcPct val="150000"/>
              </a:lnSpc>
              <a:spcBef>
                <a:spcPct val="0"/>
              </a:spcBef>
              <a:spcAft>
                <a:spcPct val="0"/>
              </a:spcAft>
            </a:pPr>
            <a:r>
              <a:rPr lang="en-US" sz="2800" dirty="0">
                <a:solidFill>
                  <a:srgbClr val="000000"/>
                </a:solidFill>
                <a:latin typeface="Bookman Old Style" panose="02050604050505020204" pitchFamily="18" charset="0"/>
                <a:ea typeface="Times New Roman" pitchFamily="18" charset="0"/>
                <a:cs typeface="Arial" pitchFamily="34" charset="0"/>
              </a:rPr>
              <a:t>Instructor-in-charge :</a:t>
            </a:r>
            <a:r>
              <a:rPr lang="en-US" sz="2800" b="1" dirty="0">
                <a:solidFill>
                  <a:srgbClr val="000000"/>
                </a:solidFill>
                <a:latin typeface="Bookman Old Style" panose="02050604050505020204" pitchFamily="18" charset="0"/>
                <a:ea typeface="Times New Roman" pitchFamily="18" charset="0"/>
                <a:cs typeface="Arial" pitchFamily="34" charset="0"/>
              </a:rPr>
              <a:t> </a:t>
            </a:r>
            <a:r>
              <a:rPr lang="en-US" sz="2800" b="1" dirty="0">
                <a:solidFill>
                  <a:srgbClr val="00CC99">
                    <a:lumMod val="50000"/>
                  </a:srgbClr>
                </a:solidFill>
                <a:latin typeface="Bookman Old Style" panose="02050604050505020204" pitchFamily="18" charset="0"/>
                <a:ea typeface="Times New Roman" pitchFamily="18" charset="0"/>
                <a:cs typeface="Arial" pitchFamily="34" charset="0"/>
              </a:rPr>
              <a:t>Dr. </a:t>
            </a:r>
            <a:r>
              <a:rPr lang="en-US" sz="2800" b="1" dirty="0" err="1">
                <a:solidFill>
                  <a:srgbClr val="00CC99">
                    <a:lumMod val="50000"/>
                  </a:srgbClr>
                </a:solidFill>
                <a:latin typeface="Bookman Old Style" panose="02050604050505020204" pitchFamily="18" charset="0"/>
                <a:ea typeface="Times New Roman" pitchFamily="18" charset="0"/>
                <a:cs typeface="Arial" pitchFamily="34" charset="0"/>
              </a:rPr>
              <a:t>Islabudeen</a:t>
            </a:r>
            <a:r>
              <a:rPr lang="en-US" sz="2800" b="1" dirty="0">
                <a:solidFill>
                  <a:srgbClr val="00CC99">
                    <a:lumMod val="50000"/>
                  </a:srgbClr>
                </a:solidFill>
                <a:latin typeface="Bookman Old Style" panose="02050604050505020204" pitchFamily="18" charset="0"/>
                <a:ea typeface="Times New Roman" pitchFamily="18" charset="0"/>
                <a:cs typeface="Arial" pitchFamily="34" charset="0"/>
              </a:rPr>
              <a:t>. M</a:t>
            </a:r>
            <a:endParaRPr lang="en-US" sz="2800" dirty="0">
              <a:solidFill>
                <a:srgbClr val="00CC99">
                  <a:lumMod val="50000"/>
                </a:srgbClr>
              </a:solidFill>
              <a:latin typeface="Bookman Old Style" panose="02050604050505020204" pitchFamily="18" charset="0"/>
              <a:cs typeface="Arial" pitchFamily="34" charset="0"/>
            </a:endParaRPr>
          </a:p>
          <a:p>
            <a:pPr eaLnBrk="0" fontAlgn="base" hangingPunct="0">
              <a:lnSpc>
                <a:spcPct val="150000"/>
              </a:lnSpc>
              <a:spcBef>
                <a:spcPct val="0"/>
              </a:spcBef>
              <a:spcAft>
                <a:spcPct val="0"/>
              </a:spcAft>
            </a:pPr>
            <a:r>
              <a:rPr lang="en-US" sz="2800" dirty="0">
                <a:solidFill>
                  <a:srgbClr val="000000"/>
                </a:solidFill>
                <a:latin typeface="Bookman Old Style" panose="02050604050505020204" pitchFamily="18" charset="0"/>
                <a:ea typeface="Times New Roman" pitchFamily="18" charset="0"/>
                <a:cs typeface="Arial" pitchFamily="34" charset="0"/>
              </a:rPr>
              <a:t>Instructors		: </a:t>
            </a:r>
            <a:r>
              <a:rPr lang="en-IN" sz="2800" b="1" dirty="0" err="1">
                <a:solidFill>
                  <a:srgbClr val="00CC99">
                    <a:lumMod val="50000"/>
                  </a:srgbClr>
                </a:solidFill>
                <a:latin typeface="Bookman Old Style" panose="02050604050505020204" pitchFamily="18" charset="0"/>
              </a:rPr>
              <a:t>Mr.</a:t>
            </a:r>
            <a:r>
              <a:rPr lang="en-IN" sz="2800" b="1" dirty="0">
                <a:solidFill>
                  <a:srgbClr val="00CC99">
                    <a:lumMod val="50000"/>
                  </a:srgbClr>
                </a:solidFill>
                <a:latin typeface="Bookman Old Style" panose="02050604050505020204" pitchFamily="18" charset="0"/>
              </a:rPr>
              <a:t> </a:t>
            </a:r>
            <a:r>
              <a:rPr lang="en-IN" sz="2800" b="1" dirty="0" err="1">
                <a:solidFill>
                  <a:srgbClr val="00CC99">
                    <a:lumMod val="50000"/>
                  </a:srgbClr>
                </a:solidFill>
                <a:latin typeface="Bookman Old Style" panose="02050604050505020204" pitchFamily="18" charset="0"/>
              </a:rPr>
              <a:t>Sukruth</a:t>
            </a:r>
            <a:r>
              <a:rPr lang="en-IN" sz="2800" b="1" dirty="0">
                <a:solidFill>
                  <a:srgbClr val="00CC99">
                    <a:lumMod val="50000"/>
                  </a:srgbClr>
                </a:solidFill>
                <a:latin typeface="Bookman Old Style" panose="02050604050505020204" pitchFamily="18" charset="0"/>
              </a:rPr>
              <a:t> </a:t>
            </a:r>
            <a:r>
              <a:rPr lang="en-IN" sz="2800" b="1" dirty="0" err="1">
                <a:solidFill>
                  <a:srgbClr val="00CC99">
                    <a:lumMod val="50000"/>
                  </a:srgbClr>
                </a:solidFill>
                <a:latin typeface="Bookman Old Style" panose="02050604050505020204" pitchFamily="18" charset="0"/>
              </a:rPr>
              <a:t>Gowda</a:t>
            </a:r>
            <a:r>
              <a:rPr lang="en-IN" sz="2800" b="1" dirty="0">
                <a:solidFill>
                  <a:srgbClr val="00CC99">
                    <a:lumMod val="50000"/>
                  </a:srgbClr>
                </a:solidFill>
                <a:latin typeface="Bookman Old Style" panose="02050604050505020204" pitchFamily="18" charset="0"/>
              </a:rPr>
              <a:t> M.A, </a:t>
            </a:r>
          </a:p>
          <a:p>
            <a:pPr eaLnBrk="0" fontAlgn="base" hangingPunct="0">
              <a:lnSpc>
                <a:spcPct val="150000"/>
              </a:lnSpc>
              <a:spcBef>
                <a:spcPct val="0"/>
              </a:spcBef>
              <a:spcAft>
                <a:spcPct val="0"/>
              </a:spcAft>
            </a:pPr>
            <a:r>
              <a:rPr lang="en-IN" sz="2800" b="1" dirty="0">
                <a:solidFill>
                  <a:srgbClr val="00CC99">
                    <a:lumMod val="50000"/>
                  </a:srgbClr>
                </a:solidFill>
                <a:latin typeface="Bookman Old Style" panose="02050604050505020204" pitchFamily="18" charset="0"/>
              </a:rPr>
              <a:t>				  </a:t>
            </a:r>
            <a:r>
              <a:rPr lang="en-IN" sz="2800" b="1" dirty="0" err="1">
                <a:solidFill>
                  <a:srgbClr val="00CC99">
                    <a:lumMod val="50000"/>
                  </a:srgbClr>
                </a:solidFill>
                <a:latin typeface="Bookman Old Style" panose="02050604050505020204" pitchFamily="18" charset="0"/>
              </a:rPr>
              <a:t>Mr.</a:t>
            </a:r>
            <a:r>
              <a:rPr lang="en-IN" sz="2800" b="1" dirty="0">
                <a:solidFill>
                  <a:srgbClr val="00CC99">
                    <a:lumMod val="50000"/>
                  </a:srgbClr>
                </a:solidFill>
                <a:latin typeface="Bookman Old Style" panose="02050604050505020204" pitchFamily="18" charset="0"/>
              </a:rPr>
              <a:t> Prasad P.S, </a:t>
            </a:r>
          </a:p>
          <a:p>
            <a:pPr eaLnBrk="0" fontAlgn="base" hangingPunct="0">
              <a:lnSpc>
                <a:spcPct val="150000"/>
              </a:lnSpc>
              <a:spcBef>
                <a:spcPct val="0"/>
              </a:spcBef>
              <a:spcAft>
                <a:spcPct val="0"/>
              </a:spcAft>
            </a:pPr>
            <a:r>
              <a:rPr lang="en-IN" sz="2800" b="1" dirty="0">
                <a:solidFill>
                  <a:srgbClr val="00CC99">
                    <a:lumMod val="50000"/>
                  </a:srgbClr>
                </a:solidFill>
                <a:latin typeface="Bookman Old Style" panose="02050604050505020204" pitchFamily="18" charset="0"/>
              </a:rPr>
              <a:t>				  </a:t>
            </a:r>
            <a:r>
              <a:rPr lang="en-IN" sz="2800" b="1" dirty="0" err="1">
                <a:solidFill>
                  <a:srgbClr val="00CC99">
                    <a:lumMod val="50000"/>
                  </a:srgbClr>
                </a:solidFill>
                <a:latin typeface="Bookman Old Style" panose="02050604050505020204" pitchFamily="18" charset="0"/>
              </a:rPr>
              <a:t>Mr.</a:t>
            </a:r>
            <a:r>
              <a:rPr lang="en-IN" sz="2800" b="1" dirty="0">
                <a:solidFill>
                  <a:srgbClr val="00CC99">
                    <a:lumMod val="50000"/>
                  </a:srgbClr>
                </a:solidFill>
                <a:latin typeface="Bookman Old Style" panose="02050604050505020204" pitchFamily="18" charset="0"/>
              </a:rPr>
              <a:t> Rahul Biswas, </a:t>
            </a:r>
          </a:p>
          <a:p>
            <a:pPr eaLnBrk="0" fontAlgn="base" hangingPunct="0">
              <a:lnSpc>
                <a:spcPct val="150000"/>
              </a:lnSpc>
              <a:spcBef>
                <a:spcPct val="0"/>
              </a:spcBef>
              <a:spcAft>
                <a:spcPct val="0"/>
              </a:spcAft>
            </a:pPr>
            <a:r>
              <a:rPr lang="en-IN" sz="2800" b="1" dirty="0">
                <a:solidFill>
                  <a:srgbClr val="00CC99">
                    <a:lumMod val="50000"/>
                  </a:srgbClr>
                </a:solidFill>
                <a:latin typeface="Bookman Old Style" panose="02050604050505020204" pitchFamily="18" charset="0"/>
              </a:rPr>
              <a:t>				  </a:t>
            </a:r>
            <a:r>
              <a:rPr lang="en-IN" sz="2800" b="1" dirty="0" err="1">
                <a:solidFill>
                  <a:srgbClr val="00CC99">
                    <a:lumMod val="50000"/>
                  </a:srgbClr>
                </a:solidFill>
                <a:latin typeface="Bookman Old Style" panose="02050604050505020204" pitchFamily="18" charset="0"/>
              </a:rPr>
              <a:t>Ms.</a:t>
            </a:r>
            <a:r>
              <a:rPr lang="en-IN" sz="2800" b="1" dirty="0">
                <a:solidFill>
                  <a:srgbClr val="00CC99">
                    <a:lumMod val="50000"/>
                  </a:srgbClr>
                </a:solidFill>
                <a:latin typeface="Bookman Old Style" panose="02050604050505020204" pitchFamily="18" charset="0"/>
              </a:rPr>
              <a:t> </a:t>
            </a:r>
            <a:r>
              <a:rPr lang="en-IN" sz="2800" b="1" dirty="0" err="1">
                <a:solidFill>
                  <a:srgbClr val="00CC99">
                    <a:lumMod val="50000"/>
                  </a:srgbClr>
                </a:solidFill>
                <a:latin typeface="Bookman Old Style" panose="02050604050505020204" pitchFamily="18" charset="0"/>
              </a:rPr>
              <a:t>Shivali</a:t>
            </a:r>
            <a:r>
              <a:rPr lang="en-IN" sz="2800" b="1" dirty="0">
                <a:solidFill>
                  <a:srgbClr val="00CC99">
                    <a:lumMod val="50000"/>
                  </a:srgbClr>
                </a:solidFill>
                <a:latin typeface="Bookman Old Style" panose="02050604050505020204" pitchFamily="18" charset="0"/>
              </a:rPr>
              <a:t> </a:t>
            </a:r>
            <a:r>
              <a:rPr lang="en-IN" sz="2800" b="1" dirty="0" err="1">
                <a:solidFill>
                  <a:srgbClr val="00CC99">
                    <a:lumMod val="50000"/>
                  </a:srgbClr>
                </a:solidFill>
                <a:latin typeface="Bookman Old Style" panose="02050604050505020204" pitchFamily="18" charset="0"/>
              </a:rPr>
              <a:t>Shukya</a:t>
            </a:r>
            <a:endParaRPr lang="en-IN" sz="2800" b="1" dirty="0">
              <a:solidFill>
                <a:srgbClr val="00CC99">
                  <a:lumMod val="50000"/>
                </a:srgbClr>
              </a:solidFill>
              <a:latin typeface="Bookman Old Style" panose="02050604050505020204" pitchFamily="18" charset="0"/>
            </a:endParaRPr>
          </a:p>
          <a:p>
            <a:pPr eaLnBrk="0" fontAlgn="base" hangingPunct="0">
              <a:lnSpc>
                <a:spcPct val="150000"/>
              </a:lnSpc>
              <a:spcBef>
                <a:spcPct val="0"/>
              </a:spcBef>
              <a:spcAft>
                <a:spcPct val="0"/>
              </a:spcAft>
            </a:pPr>
            <a:r>
              <a:rPr lang="en-IN" sz="2800" b="1" dirty="0">
                <a:solidFill>
                  <a:srgbClr val="00CC99">
                    <a:lumMod val="50000"/>
                  </a:srgbClr>
                </a:solidFill>
                <a:latin typeface="Bookman Old Style" panose="02050604050505020204" pitchFamily="18" charset="0"/>
                <a:cs typeface="Arial" pitchFamily="34" charset="0"/>
              </a:rPr>
              <a:t>				  </a:t>
            </a:r>
            <a:r>
              <a:rPr lang="en-IN" sz="2800" b="1" dirty="0" err="1">
                <a:solidFill>
                  <a:srgbClr val="00CC99">
                    <a:lumMod val="50000"/>
                  </a:srgbClr>
                </a:solidFill>
                <a:latin typeface="Bookman Old Style" panose="02050604050505020204" pitchFamily="18" charset="0"/>
                <a:cs typeface="Arial" pitchFamily="34" charset="0"/>
              </a:rPr>
              <a:t>Mr.</a:t>
            </a:r>
            <a:r>
              <a:rPr lang="en-IN" sz="2800" b="1" dirty="0">
                <a:solidFill>
                  <a:srgbClr val="00CC99">
                    <a:lumMod val="50000"/>
                  </a:srgbClr>
                </a:solidFill>
                <a:latin typeface="Bookman Old Style" panose="02050604050505020204" pitchFamily="18" charset="0"/>
                <a:cs typeface="Arial" pitchFamily="34" charset="0"/>
              </a:rPr>
              <a:t> Shine V.J</a:t>
            </a:r>
            <a:endParaRPr lang="en-US" sz="2800" b="1" dirty="0">
              <a:solidFill>
                <a:srgbClr val="00CC99">
                  <a:lumMod val="50000"/>
                </a:srgbClr>
              </a:solidFill>
              <a:latin typeface="Bookman Old Style" panose="02050604050505020204" pitchFamily="18" charset="0"/>
              <a:cs typeface="Arial" pitchFamily="34" charset="0"/>
            </a:endParaRPr>
          </a:p>
        </p:txBody>
      </p:sp>
      <p:sp>
        <p:nvSpPr>
          <p:cNvPr id="3" name="Rectangle 2"/>
          <p:cNvSpPr/>
          <p:nvPr/>
        </p:nvSpPr>
        <p:spPr>
          <a:xfrm>
            <a:off x="440219" y="393558"/>
            <a:ext cx="1975221" cy="461665"/>
          </a:xfrm>
          <a:prstGeom prst="rect">
            <a:avLst/>
          </a:prstGeom>
        </p:spPr>
        <p:txBody>
          <a:bodyPr wrap="none">
            <a:spAutoFit/>
          </a:bodyPr>
          <a:lstStyle/>
          <a:p>
            <a:r>
              <a:rPr lang="en-US" sz="2400" b="1" dirty="0">
                <a:solidFill>
                  <a:srgbClr val="C00000"/>
                </a:solidFill>
                <a:latin typeface="Bookman Old Style" panose="02050604050505020204" pitchFamily="18" charset="0"/>
                <a:ea typeface="Times New Roman" pitchFamily="18" charset="0"/>
                <a:cs typeface="Arial" pitchFamily="34" charset="0"/>
              </a:rPr>
              <a:t>Instructors</a:t>
            </a:r>
            <a:endParaRPr lang="en-IN" sz="2400" b="1" dirty="0">
              <a:solidFill>
                <a:srgbClr val="C00000"/>
              </a:solidFill>
            </a:endParaRPr>
          </a:p>
        </p:txBody>
      </p:sp>
    </p:spTree>
    <p:extLst>
      <p:ext uri="{BB962C8B-B14F-4D97-AF65-F5344CB8AC3E}">
        <p14:creationId xmlns:p14="http://schemas.microsoft.com/office/powerpoint/2010/main" val="3430513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294967295"/>
          </p:nvPr>
        </p:nvSpPr>
        <p:spPr>
          <a:xfrm>
            <a:off x="8763000" y="6248400"/>
            <a:ext cx="1905000" cy="457200"/>
          </a:xfrm>
        </p:spPr>
        <p:txBody>
          <a:bodyPr/>
          <a:lstStyle/>
          <a:p>
            <a:pPr>
              <a:defRPr/>
            </a:pPr>
            <a:fld id="{23508D83-FBFC-4460-8D37-FA1E7640669B}" type="slidenum">
              <a:rPr lang="en-IN" smtClean="0">
                <a:solidFill>
                  <a:srgbClr val="000000"/>
                </a:solidFill>
              </a:rPr>
              <a:pPr>
                <a:defRPr/>
              </a:pPr>
              <a:t>4</a:t>
            </a:fld>
            <a:endParaRPr lang="en-IN">
              <a:solidFill>
                <a:srgbClr val="000000"/>
              </a:solidFill>
            </a:endParaRPr>
          </a:p>
        </p:txBody>
      </p:sp>
      <p:sp>
        <p:nvSpPr>
          <p:cNvPr id="4" name="Rectangle 3"/>
          <p:cNvSpPr/>
          <p:nvPr/>
        </p:nvSpPr>
        <p:spPr>
          <a:xfrm>
            <a:off x="336176" y="345142"/>
            <a:ext cx="4023858" cy="461665"/>
          </a:xfrm>
          <a:prstGeom prst="rect">
            <a:avLst/>
          </a:prstGeom>
        </p:spPr>
        <p:txBody>
          <a:bodyPr wrap="none">
            <a:spAutoFit/>
          </a:bodyPr>
          <a:lstStyle/>
          <a:p>
            <a:pPr fontAlgn="base">
              <a:spcBef>
                <a:spcPct val="0"/>
              </a:spcBef>
              <a:spcAft>
                <a:spcPct val="0"/>
              </a:spcAft>
            </a:pPr>
            <a:r>
              <a:rPr lang="en-US" sz="2400" b="1" dirty="0">
                <a:solidFill>
                  <a:srgbClr val="C00000"/>
                </a:solidFill>
                <a:latin typeface="Bookman Old Style" panose="02050604050505020204" pitchFamily="18" charset="0"/>
              </a:rPr>
              <a:t>Evaluation Components</a:t>
            </a:r>
            <a:endParaRPr lang="en-US" sz="2400" dirty="0">
              <a:solidFill>
                <a:srgbClr val="C00000"/>
              </a:solidFill>
              <a:latin typeface="Bookman Old Style" panose="02050604050505020204" pitchFamily="18" charset="0"/>
            </a:endParaRPr>
          </a:p>
        </p:txBody>
      </p:sp>
      <p:graphicFrame>
        <p:nvGraphicFramePr>
          <p:cNvPr id="6" name="Table 5"/>
          <p:cNvGraphicFramePr>
            <a:graphicFrameLocks noGrp="1"/>
          </p:cNvGraphicFramePr>
          <p:nvPr>
            <p:extLst/>
          </p:nvPr>
        </p:nvGraphicFramePr>
        <p:xfrm>
          <a:off x="2057401" y="1676400"/>
          <a:ext cx="8001001" cy="3413760"/>
        </p:xfrm>
        <a:graphic>
          <a:graphicData uri="http://schemas.openxmlformats.org/drawingml/2006/table">
            <a:tbl>
              <a:tblPr/>
              <a:tblGrid>
                <a:gridCol w="1973425"/>
                <a:gridCol w="1506894"/>
                <a:gridCol w="1506894"/>
                <a:gridCol w="1154318"/>
                <a:gridCol w="1859470"/>
              </a:tblGrid>
              <a:tr h="316022">
                <a:tc>
                  <a:txBody>
                    <a:bodyPr/>
                    <a:lstStyle/>
                    <a:p>
                      <a:pPr marL="0" marR="0" algn="ctr">
                        <a:spcBef>
                          <a:spcPts val="0"/>
                        </a:spcBef>
                        <a:spcAft>
                          <a:spcPts val="0"/>
                        </a:spcAft>
                      </a:pPr>
                      <a:r>
                        <a:rPr lang="en-US" sz="1600" b="1" dirty="0" smtClean="0">
                          <a:latin typeface="Bookman Old Style" panose="02050604050505020204" pitchFamily="18" charset="0"/>
                          <a:ea typeface="Times New Roman"/>
                          <a:cs typeface="Times New Roman"/>
                        </a:rPr>
                        <a:t> </a:t>
                      </a:r>
                      <a:endParaRPr lang="en-US" sz="1600" dirty="0">
                        <a:latin typeface="Bookman Old Style" panose="02050604050505020204" pitchFamily="18" charset="0"/>
                        <a:ea typeface="Times New Roman"/>
                        <a:cs typeface="Times New Roman"/>
                      </a:endParaRP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latin typeface="Bookman Old Style" panose="02050604050505020204" pitchFamily="18" charset="0"/>
                          <a:ea typeface="Times New Roman"/>
                          <a:cs typeface="Times New Roman"/>
                        </a:rPr>
                        <a:t>Duration (minutes)</a:t>
                      </a:r>
                      <a:endParaRPr lang="en-US" sz="1600" dirty="0">
                        <a:latin typeface="Bookman Old Style" panose="02050604050505020204" pitchFamily="18" charset="0"/>
                        <a:ea typeface="Times New Roman"/>
                        <a:cs typeface="Times New Roman"/>
                      </a:endParaRP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latin typeface="Bookman Old Style" panose="02050604050505020204" pitchFamily="18" charset="0"/>
                          <a:ea typeface="Times New Roman"/>
                          <a:cs typeface="Times New Roman"/>
                        </a:rPr>
                        <a:t>% </a:t>
                      </a:r>
                      <a:endParaRPr lang="en-US" sz="1600" dirty="0">
                        <a:latin typeface="Bookman Old Style" panose="02050604050505020204" pitchFamily="18" charset="0"/>
                        <a:ea typeface="Times New Roman"/>
                        <a:cs typeface="Times New Roman"/>
                      </a:endParaRPr>
                    </a:p>
                    <a:p>
                      <a:pPr marL="0" marR="0" algn="ctr">
                        <a:spcBef>
                          <a:spcPts val="0"/>
                        </a:spcBef>
                        <a:spcAft>
                          <a:spcPts val="0"/>
                        </a:spcAft>
                      </a:pPr>
                      <a:r>
                        <a:rPr lang="en-US" sz="1600" b="1" dirty="0">
                          <a:latin typeface="Bookman Old Style" panose="02050604050505020204" pitchFamily="18" charset="0"/>
                          <a:ea typeface="Times New Roman"/>
                          <a:cs typeface="Times New Roman"/>
                        </a:rPr>
                        <a:t>Weightage</a:t>
                      </a:r>
                      <a:endParaRPr lang="en-US" sz="1600" dirty="0">
                        <a:latin typeface="Bookman Old Style" panose="02050604050505020204" pitchFamily="18" charset="0"/>
                        <a:ea typeface="Times New Roman"/>
                        <a:cs typeface="Times New Roman"/>
                      </a:endParaRP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latin typeface="Bookman Old Style" panose="02050604050505020204" pitchFamily="18" charset="0"/>
                          <a:ea typeface="Times New Roman"/>
                          <a:cs typeface="Times New Roman"/>
                        </a:rPr>
                        <a:t>Marks </a:t>
                      </a:r>
                      <a:endParaRPr lang="en-US" sz="1600" dirty="0">
                        <a:latin typeface="Bookman Old Style" panose="02050604050505020204" pitchFamily="18" charset="0"/>
                        <a:ea typeface="Times New Roman"/>
                        <a:cs typeface="Times New Roman"/>
                      </a:endParaRP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latin typeface="Bookman Old Style" panose="02050604050505020204" pitchFamily="18" charset="0"/>
                          <a:ea typeface="Times New Roman"/>
                          <a:cs typeface="Times New Roman"/>
                        </a:rPr>
                        <a:t>Date &amp; Time</a:t>
                      </a:r>
                      <a:endParaRPr lang="en-US" sz="1600" dirty="0">
                        <a:latin typeface="Bookman Old Style" panose="02050604050505020204" pitchFamily="18" charset="0"/>
                        <a:ea typeface="Times New Roman"/>
                        <a:cs typeface="Times New Roman"/>
                      </a:endParaRP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6022">
                <a:tc>
                  <a:txBody>
                    <a:bodyPr/>
                    <a:lstStyle/>
                    <a:p>
                      <a:pPr marL="0" marR="0" algn="ctr">
                        <a:spcBef>
                          <a:spcPts val="0"/>
                        </a:spcBef>
                        <a:spcAft>
                          <a:spcPts val="0"/>
                        </a:spcAft>
                      </a:pPr>
                      <a:r>
                        <a:rPr lang="en-US" sz="1600" b="1" dirty="0">
                          <a:latin typeface="Bookman Old Style" panose="02050604050505020204" pitchFamily="18" charset="0"/>
                          <a:ea typeface="Times New Roman"/>
                          <a:cs typeface="Times New Roman"/>
                        </a:rPr>
                        <a:t>Test 1</a:t>
                      </a: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latin typeface="Bookman Old Style" panose="02050604050505020204" pitchFamily="18" charset="0"/>
                          <a:ea typeface="Times New Roman"/>
                          <a:cs typeface="Times New Roman"/>
                        </a:rPr>
                        <a:t>6</a:t>
                      </a:r>
                      <a:r>
                        <a:rPr lang="en-US" sz="1600" b="1" dirty="0" smtClean="0">
                          <a:latin typeface="Bookman Old Style" panose="02050604050505020204" pitchFamily="18" charset="0"/>
                          <a:ea typeface="Times New Roman"/>
                          <a:cs typeface="Times New Roman"/>
                        </a:rPr>
                        <a:t>0 </a:t>
                      </a:r>
                      <a:r>
                        <a:rPr lang="en-US" sz="1600" b="1" dirty="0">
                          <a:latin typeface="Bookman Old Style" panose="02050604050505020204" pitchFamily="18" charset="0"/>
                          <a:ea typeface="Times New Roman"/>
                          <a:cs typeface="Times New Roman"/>
                        </a:rPr>
                        <a:t>min</a:t>
                      </a: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smtClean="0">
                          <a:latin typeface="Bookman Old Style" panose="02050604050505020204" pitchFamily="18" charset="0"/>
                          <a:ea typeface="Times New Roman"/>
                          <a:cs typeface="Times New Roman"/>
                        </a:rPr>
                        <a:t>20</a:t>
                      </a:r>
                      <a:endParaRPr lang="en-US" sz="1600" b="1" dirty="0">
                        <a:latin typeface="Bookman Old Style" panose="02050604050505020204" pitchFamily="18" charset="0"/>
                        <a:ea typeface="Times New Roman"/>
                        <a:cs typeface="Times New Roman"/>
                      </a:endParaRP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smtClean="0">
                          <a:latin typeface="Bookman Old Style" panose="02050604050505020204" pitchFamily="18" charset="0"/>
                          <a:ea typeface="Times New Roman"/>
                          <a:cs typeface="Times New Roman"/>
                        </a:rPr>
                        <a:t>40</a:t>
                      </a:r>
                      <a:endParaRPr lang="en-US" sz="1600" b="1" dirty="0">
                        <a:latin typeface="Bookman Old Style" panose="02050604050505020204" pitchFamily="18" charset="0"/>
                        <a:ea typeface="Times New Roman"/>
                        <a:cs typeface="Times New Roman"/>
                      </a:endParaRP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latin typeface="Bookman Old Style" panose="02050604050505020204" pitchFamily="18" charset="0"/>
                          <a:ea typeface="Times New Roman"/>
                          <a:cs typeface="Times New Roman"/>
                        </a:rPr>
                        <a:t>To be announced by COE</a:t>
                      </a: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6022">
                <a:tc>
                  <a:txBody>
                    <a:bodyPr/>
                    <a:lstStyle/>
                    <a:p>
                      <a:pPr marL="0" marR="0" algn="ctr">
                        <a:spcBef>
                          <a:spcPts val="0"/>
                        </a:spcBef>
                        <a:spcAft>
                          <a:spcPts val="0"/>
                        </a:spcAft>
                      </a:pPr>
                      <a:r>
                        <a:rPr lang="fr-FR" sz="1600" b="1">
                          <a:latin typeface="Bookman Old Style" panose="02050604050505020204" pitchFamily="18" charset="0"/>
                          <a:ea typeface="Times New Roman"/>
                          <a:cs typeface="Times New Roman"/>
                        </a:rPr>
                        <a:t>Test 2</a:t>
                      </a:r>
                      <a:endParaRPr lang="en-US" sz="1600" b="1">
                        <a:latin typeface="Bookman Old Style" panose="02050604050505020204" pitchFamily="18" charset="0"/>
                        <a:ea typeface="Times New Roman"/>
                        <a:cs typeface="Times New Roman"/>
                      </a:endParaRP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fr-FR" sz="1600" b="1" dirty="0" smtClean="0">
                          <a:latin typeface="Bookman Old Style" panose="02050604050505020204" pitchFamily="18" charset="0"/>
                          <a:ea typeface="Times New Roman"/>
                          <a:cs typeface="Times New Roman"/>
                        </a:rPr>
                        <a:t>60 </a:t>
                      </a:r>
                      <a:r>
                        <a:rPr lang="fr-FR" sz="1600" b="1" dirty="0">
                          <a:latin typeface="Bookman Old Style" panose="02050604050505020204" pitchFamily="18" charset="0"/>
                          <a:ea typeface="Times New Roman"/>
                          <a:cs typeface="Times New Roman"/>
                        </a:rPr>
                        <a:t>min</a:t>
                      </a:r>
                      <a:endParaRPr lang="en-US" sz="1600" b="1" dirty="0">
                        <a:latin typeface="Bookman Old Style" panose="02050604050505020204" pitchFamily="18" charset="0"/>
                        <a:ea typeface="Times New Roman"/>
                        <a:cs typeface="Times New Roman"/>
                      </a:endParaRP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fr-FR" sz="1600" b="1" dirty="0" smtClean="0">
                          <a:latin typeface="Bookman Old Style" panose="02050604050505020204" pitchFamily="18" charset="0"/>
                          <a:ea typeface="Times New Roman"/>
                          <a:cs typeface="Times New Roman"/>
                        </a:rPr>
                        <a:t>20</a:t>
                      </a:r>
                      <a:endParaRPr lang="en-US" sz="1600" b="1" dirty="0">
                        <a:latin typeface="Bookman Old Style" panose="02050604050505020204" pitchFamily="18" charset="0"/>
                        <a:ea typeface="Times New Roman"/>
                        <a:cs typeface="Times New Roman"/>
                      </a:endParaRP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fr-FR" sz="1600" b="1" dirty="0" smtClean="0">
                          <a:latin typeface="Bookman Old Style" panose="02050604050505020204" pitchFamily="18" charset="0"/>
                          <a:ea typeface="Times New Roman"/>
                          <a:cs typeface="Times New Roman"/>
                        </a:rPr>
                        <a:t>40</a:t>
                      </a:r>
                      <a:endParaRPr lang="en-US" sz="1600" b="1" dirty="0">
                        <a:latin typeface="Bookman Old Style" panose="02050604050505020204" pitchFamily="18" charset="0"/>
                        <a:ea typeface="Times New Roman"/>
                        <a:cs typeface="Times New Roman"/>
                      </a:endParaRP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latin typeface="Bookman Old Style" panose="02050604050505020204" pitchFamily="18" charset="0"/>
                          <a:ea typeface="Times New Roman"/>
                          <a:cs typeface="Times New Roman"/>
                        </a:rPr>
                        <a:t>To be </a:t>
                      </a:r>
                      <a:r>
                        <a:rPr lang="en-US" sz="1600" b="1" dirty="0" smtClean="0">
                          <a:latin typeface="Bookman Old Style" panose="02050604050505020204" pitchFamily="18" charset="0"/>
                          <a:ea typeface="Times New Roman"/>
                          <a:cs typeface="Times New Roman"/>
                        </a:rPr>
                        <a:t>announced </a:t>
                      </a:r>
                      <a:r>
                        <a:rPr lang="en-US" sz="1600" b="1" dirty="0">
                          <a:latin typeface="Bookman Old Style" panose="02050604050505020204" pitchFamily="18" charset="0"/>
                          <a:ea typeface="Times New Roman"/>
                          <a:cs typeface="Times New Roman"/>
                        </a:rPr>
                        <a:t>by COE</a:t>
                      </a: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4360">
                <a:tc>
                  <a:txBody>
                    <a:bodyPr/>
                    <a:lstStyle/>
                    <a:p>
                      <a:pPr marL="0" marR="0" algn="ctr">
                        <a:spcBef>
                          <a:spcPts val="0"/>
                        </a:spcBef>
                        <a:spcAft>
                          <a:spcPts val="0"/>
                        </a:spcAft>
                      </a:pPr>
                      <a:r>
                        <a:rPr lang="fr-FR" sz="1600" b="1" dirty="0">
                          <a:latin typeface="Bookman Old Style" panose="02050604050505020204" pitchFamily="18" charset="0"/>
                          <a:ea typeface="Times New Roman"/>
                          <a:cs typeface="Times New Roman"/>
                        </a:rPr>
                        <a:t>Quiz / </a:t>
                      </a:r>
                      <a:r>
                        <a:rPr lang="fr-FR" sz="1600" b="1" dirty="0" smtClean="0">
                          <a:latin typeface="Bookman Old Style" panose="02050604050505020204" pitchFamily="18" charset="0"/>
                          <a:ea typeface="Times New Roman"/>
                          <a:cs typeface="Times New Roman"/>
                        </a:rPr>
                        <a:t>Class</a:t>
                      </a:r>
                      <a:r>
                        <a:rPr lang="fr-FR" sz="1600" b="1" baseline="0" dirty="0" smtClean="0">
                          <a:latin typeface="Bookman Old Style" panose="02050604050505020204" pitchFamily="18" charset="0"/>
                          <a:ea typeface="Times New Roman"/>
                          <a:cs typeface="Times New Roman"/>
                        </a:rPr>
                        <a:t> Test</a:t>
                      </a:r>
                      <a:endParaRPr lang="en-US" sz="1600" b="1" dirty="0">
                        <a:latin typeface="Bookman Old Style" panose="02050604050505020204" pitchFamily="18" charset="0"/>
                        <a:ea typeface="Times New Roman"/>
                        <a:cs typeface="Times New Roman"/>
                      </a:endParaRP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fr-FR" sz="1600" b="1" dirty="0" smtClean="0">
                          <a:latin typeface="Bookman Old Style" panose="02050604050505020204" pitchFamily="18" charset="0"/>
                          <a:ea typeface="Times New Roman"/>
                          <a:cs typeface="Times New Roman"/>
                        </a:rPr>
                        <a:t>60 </a:t>
                      </a:r>
                      <a:r>
                        <a:rPr lang="fr-FR" sz="1600" b="1" dirty="0">
                          <a:latin typeface="Bookman Old Style" panose="02050604050505020204" pitchFamily="18" charset="0"/>
                          <a:ea typeface="Times New Roman"/>
                          <a:cs typeface="Times New Roman"/>
                        </a:rPr>
                        <a:t>min</a:t>
                      </a:r>
                      <a:endParaRPr lang="en-US" sz="1600" b="1" dirty="0">
                        <a:latin typeface="Bookman Old Style" panose="02050604050505020204" pitchFamily="18" charset="0"/>
                        <a:ea typeface="Times New Roman"/>
                        <a:cs typeface="Times New Roman"/>
                      </a:endParaRP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fr-FR" sz="1600" b="1" dirty="0" smtClean="0">
                          <a:latin typeface="Bookman Old Style" panose="02050604050505020204" pitchFamily="18" charset="0"/>
                          <a:ea typeface="Times New Roman"/>
                          <a:cs typeface="Times New Roman"/>
                        </a:rPr>
                        <a:t>20</a:t>
                      </a:r>
                      <a:endParaRPr lang="en-US" sz="1600" b="1" dirty="0">
                        <a:latin typeface="Bookman Old Style" panose="02050604050505020204" pitchFamily="18" charset="0"/>
                        <a:ea typeface="Times New Roman"/>
                        <a:cs typeface="Times New Roman"/>
                      </a:endParaRP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fr-FR" sz="1600" b="1" dirty="0" smtClean="0">
                          <a:latin typeface="Bookman Old Style" panose="02050604050505020204" pitchFamily="18" charset="0"/>
                          <a:ea typeface="Times New Roman"/>
                          <a:cs typeface="Times New Roman"/>
                        </a:rPr>
                        <a:t>40</a:t>
                      </a:r>
                      <a:endParaRPr lang="en-US" sz="1600" b="1" dirty="0">
                        <a:latin typeface="Bookman Old Style" panose="02050604050505020204" pitchFamily="18" charset="0"/>
                        <a:ea typeface="Times New Roman"/>
                        <a:cs typeface="Times New Roman"/>
                      </a:endParaRP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Bookman Old Style" panose="02050604050505020204" pitchFamily="18" charset="0"/>
                          <a:ea typeface="Times New Roman"/>
                          <a:cs typeface="Times New Roman"/>
                        </a:rPr>
                        <a:t>To be announced by Later</a:t>
                      </a: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6022">
                <a:tc>
                  <a:txBody>
                    <a:bodyPr/>
                    <a:lstStyle/>
                    <a:p>
                      <a:pPr marL="0" marR="0" algn="ctr">
                        <a:spcBef>
                          <a:spcPts val="0"/>
                        </a:spcBef>
                        <a:spcAft>
                          <a:spcPts val="0"/>
                        </a:spcAft>
                      </a:pPr>
                      <a:r>
                        <a:rPr lang="fr-FR" sz="1600" b="1">
                          <a:latin typeface="Bookman Old Style" panose="02050604050505020204" pitchFamily="18" charset="0"/>
                          <a:ea typeface="Times New Roman"/>
                          <a:cs typeface="Times New Roman"/>
                        </a:rPr>
                        <a:t>Comprehensive  exam</a:t>
                      </a:r>
                      <a:endParaRPr lang="en-US" sz="1600" b="1">
                        <a:latin typeface="Bookman Old Style" panose="02050604050505020204" pitchFamily="18" charset="0"/>
                        <a:ea typeface="Times New Roman"/>
                        <a:cs typeface="Times New Roman"/>
                      </a:endParaRP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fr-FR" sz="1600" b="1" dirty="0" smtClean="0">
                          <a:latin typeface="Bookman Old Style" panose="02050604050505020204" pitchFamily="18" charset="0"/>
                          <a:ea typeface="Times New Roman"/>
                          <a:cs typeface="Times New Roman"/>
                        </a:rPr>
                        <a:t>180 </a:t>
                      </a:r>
                      <a:r>
                        <a:rPr lang="fr-FR" sz="1600" b="1" dirty="0">
                          <a:latin typeface="Bookman Old Style" panose="02050604050505020204" pitchFamily="18" charset="0"/>
                          <a:ea typeface="Times New Roman"/>
                          <a:cs typeface="Times New Roman"/>
                        </a:rPr>
                        <a:t>min</a:t>
                      </a:r>
                      <a:endParaRPr lang="en-US" sz="1600" b="1" dirty="0">
                        <a:latin typeface="Bookman Old Style" panose="02050604050505020204" pitchFamily="18" charset="0"/>
                        <a:ea typeface="Times New Roman"/>
                        <a:cs typeface="Times New Roman"/>
                      </a:endParaRP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fr-FR" sz="1600" b="1" dirty="0">
                          <a:latin typeface="Bookman Old Style" panose="02050604050505020204" pitchFamily="18" charset="0"/>
                          <a:ea typeface="Times New Roman"/>
                          <a:cs typeface="Times New Roman"/>
                        </a:rPr>
                        <a:t>4</a:t>
                      </a:r>
                      <a:r>
                        <a:rPr lang="fr-FR" sz="1600" b="1" dirty="0" smtClean="0">
                          <a:latin typeface="Bookman Old Style" panose="02050604050505020204" pitchFamily="18" charset="0"/>
                          <a:ea typeface="Times New Roman"/>
                          <a:cs typeface="Times New Roman"/>
                        </a:rPr>
                        <a:t>0</a:t>
                      </a:r>
                      <a:endParaRPr lang="en-US" sz="1600" b="1" dirty="0">
                        <a:latin typeface="Bookman Old Style" panose="02050604050505020204" pitchFamily="18" charset="0"/>
                        <a:ea typeface="Times New Roman"/>
                        <a:cs typeface="Times New Roman"/>
                      </a:endParaRP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fr-FR" sz="1600" b="1" dirty="0" smtClean="0">
                          <a:latin typeface="Bookman Old Style" panose="02050604050505020204" pitchFamily="18" charset="0"/>
                          <a:ea typeface="Times New Roman"/>
                          <a:cs typeface="Times New Roman"/>
                        </a:rPr>
                        <a:t>100</a:t>
                      </a:r>
                      <a:endParaRPr lang="en-US" sz="1600" b="1" dirty="0">
                        <a:latin typeface="Bookman Old Style" panose="02050604050505020204" pitchFamily="18" charset="0"/>
                        <a:ea typeface="Times New Roman"/>
                        <a:cs typeface="Times New Roman"/>
                      </a:endParaRP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Bookman Old Style" panose="02050604050505020204" pitchFamily="18" charset="0"/>
                          <a:ea typeface="Times New Roman"/>
                          <a:cs typeface="Times New Roman"/>
                        </a:rPr>
                        <a:t>To be announced by COE</a:t>
                      </a:r>
                    </a:p>
                  </a:txBody>
                  <a:tcPr marL="64641" marR="646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0409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4073" y="324704"/>
            <a:ext cx="4171374" cy="461665"/>
          </a:xfrm>
          <a:prstGeom prst="rect">
            <a:avLst/>
          </a:prstGeom>
          <a:noFill/>
        </p:spPr>
        <p:txBody>
          <a:bodyPr wrap="square" rtlCol="0">
            <a:spAutoFit/>
          </a:bodyPr>
          <a:lstStyle/>
          <a:p>
            <a:pPr fontAlgn="base">
              <a:spcBef>
                <a:spcPct val="0"/>
              </a:spcBef>
              <a:spcAft>
                <a:spcPct val="0"/>
              </a:spcAft>
            </a:pPr>
            <a:r>
              <a:rPr lang="en-US" sz="2400" b="1" dirty="0">
                <a:solidFill>
                  <a:srgbClr val="C00000"/>
                </a:solidFill>
                <a:latin typeface="Bookman Old Style" pitchFamily="18" charset="0"/>
              </a:rPr>
              <a:t>Slides are Mostly From </a:t>
            </a:r>
          </a:p>
        </p:txBody>
      </p:sp>
      <p:sp>
        <p:nvSpPr>
          <p:cNvPr id="1028" name="AutoShape 4" descr="Concepts of Programming Languages, 8/e"/>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000000"/>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073" y="1123892"/>
            <a:ext cx="4267200" cy="3886200"/>
          </a:xfrm>
          <a:prstGeom prst="rect">
            <a:avLst/>
          </a:prstGeom>
        </p:spPr>
      </p:pic>
      <p:sp>
        <p:nvSpPr>
          <p:cNvPr id="5" name="Rectangle 4"/>
          <p:cNvSpPr/>
          <p:nvPr/>
        </p:nvSpPr>
        <p:spPr>
          <a:xfrm>
            <a:off x="4876799" y="1662970"/>
            <a:ext cx="6445625" cy="1015663"/>
          </a:xfrm>
          <a:prstGeom prst="rect">
            <a:avLst/>
          </a:prstGeom>
        </p:spPr>
        <p:txBody>
          <a:bodyPr wrap="square">
            <a:spAutoFit/>
          </a:bodyPr>
          <a:lstStyle/>
          <a:p>
            <a:r>
              <a:rPr lang="en-IN" sz="2000" b="1" dirty="0">
                <a:solidFill>
                  <a:srgbClr val="002060"/>
                </a:solidFill>
              </a:rPr>
              <a:t>Text Books: </a:t>
            </a:r>
            <a:endParaRPr lang="en-IN" sz="2000" b="1" dirty="0" smtClean="0">
              <a:solidFill>
                <a:srgbClr val="002060"/>
              </a:solidFill>
            </a:endParaRPr>
          </a:p>
          <a:p>
            <a:pPr algn="just"/>
            <a:r>
              <a:rPr lang="en-IN" sz="2000" dirty="0" smtClean="0">
                <a:solidFill>
                  <a:srgbClr val="0070C0"/>
                </a:solidFill>
              </a:rPr>
              <a:t>1</a:t>
            </a:r>
            <a:r>
              <a:rPr lang="en-IN" sz="2000" dirty="0">
                <a:solidFill>
                  <a:srgbClr val="0070C0"/>
                </a:solidFill>
              </a:rPr>
              <a:t>. Alfred V. </a:t>
            </a:r>
            <a:r>
              <a:rPr lang="en-IN" sz="2000" dirty="0" err="1">
                <a:solidFill>
                  <a:srgbClr val="0070C0"/>
                </a:solidFill>
              </a:rPr>
              <a:t>Aho</a:t>
            </a:r>
            <a:r>
              <a:rPr lang="en-IN" sz="2000" dirty="0">
                <a:solidFill>
                  <a:srgbClr val="0070C0"/>
                </a:solidFill>
              </a:rPr>
              <a:t>, Jeffrey D Ullman, “Compilers: Principles, Techniques and Tools”, Pearson second Edition, 2013.</a:t>
            </a:r>
          </a:p>
        </p:txBody>
      </p:sp>
      <p:sp>
        <p:nvSpPr>
          <p:cNvPr id="6" name="Rectangle 5"/>
          <p:cNvSpPr/>
          <p:nvPr/>
        </p:nvSpPr>
        <p:spPr>
          <a:xfrm>
            <a:off x="5629837" y="3066992"/>
            <a:ext cx="6459070" cy="3170099"/>
          </a:xfrm>
          <a:prstGeom prst="rect">
            <a:avLst/>
          </a:prstGeom>
        </p:spPr>
        <p:txBody>
          <a:bodyPr wrap="square">
            <a:spAutoFit/>
          </a:bodyPr>
          <a:lstStyle/>
          <a:p>
            <a:pPr algn="just"/>
            <a:r>
              <a:rPr lang="en-IN" sz="2000" b="1" dirty="0">
                <a:solidFill>
                  <a:srgbClr val="002060"/>
                </a:solidFill>
              </a:rPr>
              <a:t>Reference Books: </a:t>
            </a:r>
            <a:endParaRPr lang="en-IN" sz="2000" b="1" dirty="0" smtClean="0">
              <a:solidFill>
                <a:srgbClr val="002060"/>
              </a:solidFill>
            </a:endParaRPr>
          </a:p>
          <a:p>
            <a:pPr marL="342900" indent="-342900" algn="just">
              <a:buAutoNum type="arabicPeriod"/>
            </a:pPr>
            <a:r>
              <a:rPr lang="en-IN" dirty="0" smtClean="0"/>
              <a:t>Jean </a:t>
            </a:r>
            <a:r>
              <a:rPr lang="en-IN" dirty="0"/>
              <a:t>Paul Tremblay, Paul G </a:t>
            </a:r>
            <a:r>
              <a:rPr lang="en-IN" dirty="0" err="1"/>
              <a:t>Serenson</a:t>
            </a:r>
            <a:r>
              <a:rPr lang="en-IN" dirty="0"/>
              <a:t>, "The Theory and Practice of Compiler Writing", BS Publications, 2005. </a:t>
            </a:r>
            <a:endParaRPr lang="en-IN" dirty="0" smtClean="0"/>
          </a:p>
          <a:p>
            <a:pPr marL="342900" indent="-342900" algn="just">
              <a:buAutoNum type="arabicPeriod"/>
            </a:pPr>
            <a:r>
              <a:rPr lang="en-IN" dirty="0" smtClean="0"/>
              <a:t>C</a:t>
            </a:r>
            <a:r>
              <a:rPr lang="en-IN" dirty="0"/>
              <a:t>. N. Fischer and R. J. LeBlanc, “Crafting a compiler with C”, Benjamin Cummings, 2003. </a:t>
            </a:r>
            <a:endParaRPr lang="en-IN" dirty="0" smtClean="0"/>
          </a:p>
          <a:p>
            <a:pPr marL="342900" indent="-342900" algn="just">
              <a:buAutoNum type="arabicPeriod"/>
            </a:pPr>
            <a:r>
              <a:rPr lang="en-IN" dirty="0" err="1" smtClean="0"/>
              <a:t>HenkAlblas</a:t>
            </a:r>
            <a:r>
              <a:rPr lang="en-IN" dirty="0" smtClean="0"/>
              <a:t> </a:t>
            </a:r>
            <a:r>
              <a:rPr lang="en-IN" dirty="0"/>
              <a:t>and Albert </a:t>
            </a:r>
            <a:r>
              <a:rPr lang="en-IN" dirty="0" err="1"/>
              <a:t>Nymeyer</a:t>
            </a:r>
            <a:r>
              <a:rPr lang="en-IN" dirty="0"/>
              <a:t>, “Practice and Principles of Compiler Building with C”, PHI, 2001. </a:t>
            </a:r>
            <a:endParaRPr lang="en-IN" dirty="0" smtClean="0"/>
          </a:p>
          <a:p>
            <a:pPr marL="342900" indent="-342900" algn="just">
              <a:buAutoNum type="arabicPeriod"/>
            </a:pPr>
            <a:r>
              <a:rPr lang="en-IN" dirty="0" smtClean="0"/>
              <a:t>Kenneth </a:t>
            </a:r>
            <a:r>
              <a:rPr lang="en-IN" dirty="0"/>
              <a:t>C. Louden, “Compiler Construction: Principles and Practice”, Thompson Learning, 2003. </a:t>
            </a:r>
            <a:endParaRPr lang="en-IN" dirty="0" smtClean="0"/>
          </a:p>
          <a:p>
            <a:pPr marL="342900" indent="-342900" algn="just">
              <a:buAutoNum type="arabicPeriod"/>
            </a:pPr>
            <a:r>
              <a:rPr lang="en-IN" dirty="0" err="1" smtClean="0"/>
              <a:t>Dhamdhere</a:t>
            </a:r>
            <a:r>
              <a:rPr lang="en-IN" dirty="0"/>
              <a:t>, D. M., "Compiler Construction Principles and Practice", Macmillan India Ltd, 2008</a:t>
            </a:r>
          </a:p>
        </p:txBody>
      </p:sp>
    </p:spTree>
    <p:extLst>
      <p:ext uri="{BB962C8B-B14F-4D97-AF65-F5344CB8AC3E}">
        <p14:creationId xmlns:p14="http://schemas.microsoft.com/office/powerpoint/2010/main" val="259694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639" y="285981"/>
            <a:ext cx="4498347" cy="461665"/>
          </a:xfrm>
          <a:prstGeom prst="rect">
            <a:avLst/>
          </a:prstGeom>
        </p:spPr>
        <p:txBody>
          <a:bodyPr wrap="none">
            <a:spAutoFit/>
          </a:bodyPr>
          <a:lstStyle/>
          <a:p>
            <a:r>
              <a:rPr lang="en-IN" sz="2400" b="1" dirty="0" smtClean="0">
                <a:solidFill>
                  <a:srgbClr val="C00000"/>
                </a:solidFill>
                <a:latin typeface="Bookman Old Style" panose="02050604050505020204" pitchFamily="18" charset="0"/>
              </a:rPr>
              <a:t>Course Content (Syllabus):</a:t>
            </a:r>
            <a:r>
              <a:rPr lang="en-IN" sz="2400" dirty="0" smtClean="0"/>
              <a:t> </a:t>
            </a:r>
            <a:endParaRPr lang="en-IN" sz="2400" b="1" dirty="0">
              <a:solidFill>
                <a:srgbClr val="C00000"/>
              </a:solidFill>
              <a:latin typeface="Bookman Old Style" panose="02050604050505020204" pitchFamily="18" charset="0"/>
            </a:endParaRPr>
          </a:p>
        </p:txBody>
      </p:sp>
      <p:sp>
        <p:nvSpPr>
          <p:cNvPr id="3" name="Rectangle 2"/>
          <p:cNvSpPr/>
          <p:nvPr/>
        </p:nvSpPr>
        <p:spPr>
          <a:xfrm>
            <a:off x="484094" y="1027036"/>
            <a:ext cx="11282082" cy="5078313"/>
          </a:xfrm>
          <a:prstGeom prst="rect">
            <a:avLst/>
          </a:prstGeom>
        </p:spPr>
        <p:txBody>
          <a:bodyPr wrap="square">
            <a:spAutoFit/>
          </a:bodyPr>
          <a:lstStyle/>
          <a:p>
            <a:pPr algn="just"/>
            <a:r>
              <a:rPr lang="en-IN" b="1" dirty="0">
                <a:solidFill>
                  <a:srgbClr val="002060"/>
                </a:solidFill>
              </a:rPr>
              <a:t>Module I: INTRODUCTION AND LEXICAL ANALYSIS (13 hours) [COMPREHENSION] </a:t>
            </a:r>
            <a:endParaRPr lang="en-IN" b="1" dirty="0" smtClean="0">
              <a:solidFill>
                <a:srgbClr val="002060"/>
              </a:solidFill>
            </a:endParaRPr>
          </a:p>
          <a:p>
            <a:pPr algn="just"/>
            <a:r>
              <a:rPr lang="en-IN" dirty="0" smtClean="0"/>
              <a:t>Compilers </a:t>
            </a:r>
            <a:r>
              <a:rPr lang="en-IN" dirty="0"/>
              <a:t>– Cousins of the Compiler - Phases of a compiler - Analysis of the source program - Grouping of phases – Compiler construction tools – Lexical Analysis – Role of the Lexical </a:t>
            </a:r>
            <a:r>
              <a:rPr lang="en-IN" dirty="0" err="1"/>
              <a:t>Analyzer</a:t>
            </a:r>
            <a:r>
              <a:rPr lang="en-IN" dirty="0"/>
              <a:t> – Input buffering – Specification of tokens – Recognizer - Introduction to LEX Programming. </a:t>
            </a:r>
            <a:endParaRPr lang="en-IN" dirty="0" smtClean="0"/>
          </a:p>
          <a:p>
            <a:pPr algn="just"/>
            <a:endParaRPr lang="en-IN" dirty="0" smtClean="0"/>
          </a:p>
          <a:p>
            <a:pPr algn="just"/>
            <a:r>
              <a:rPr lang="en-IN" b="1" dirty="0" smtClean="0">
                <a:solidFill>
                  <a:srgbClr val="002060"/>
                </a:solidFill>
              </a:rPr>
              <a:t>Module </a:t>
            </a:r>
            <a:r>
              <a:rPr lang="en-IN" b="1" dirty="0">
                <a:solidFill>
                  <a:srgbClr val="002060"/>
                </a:solidFill>
              </a:rPr>
              <a:t>II: SYNTAX ANALYSIS (15 hours) [APPLICATION] </a:t>
            </a:r>
            <a:endParaRPr lang="en-IN" b="1" dirty="0" smtClean="0">
              <a:solidFill>
                <a:srgbClr val="002060"/>
              </a:solidFill>
            </a:endParaRPr>
          </a:p>
          <a:p>
            <a:pPr algn="just"/>
            <a:r>
              <a:rPr lang="en-IN" dirty="0" smtClean="0"/>
              <a:t>Role </a:t>
            </a:r>
            <a:r>
              <a:rPr lang="en-IN" dirty="0"/>
              <a:t>of the parser - Top-down parsing - Recursive decent parser - Predictive parser - Bottom-up parsing – Shift reduce parser - LR parser – SLR parser – Canonical parser – LALR parser - YACC programming. </a:t>
            </a:r>
            <a:endParaRPr lang="en-IN" dirty="0" smtClean="0"/>
          </a:p>
          <a:p>
            <a:pPr algn="just"/>
            <a:endParaRPr lang="en-IN" dirty="0" smtClean="0"/>
          </a:p>
          <a:p>
            <a:pPr algn="just"/>
            <a:r>
              <a:rPr lang="en-IN" b="1" dirty="0" smtClean="0">
                <a:solidFill>
                  <a:srgbClr val="002060"/>
                </a:solidFill>
              </a:rPr>
              <a:t>Module </a:t>
            </a:r>
            <a:r>
              <a:rPr lang="en-IN" b="1" dirty="0">
                <a:solidFill>
                  <a:srgbClr val="002060"/>
                </a:solidFill>
              </a:rPr>
              <a:t>III: SEMANTIC ANALYSIS AND INTERMEDIATE CODE GENERATION (14 hours) [APPLICATION] </a:t>
            </a:r>
            <a:endParaRPr lang="en-IN" b="1" dirty="0" smtClean="0">
              <a:solidFill>
                <a:srgbClr val="002060"/>
              </a:solidFill>
            </a:endParaRPr>
          </a:p>
          <a:p>
            <a:pPr algn="just"/>
            <a:r>
              <a:rPr lang="en-IN" dirty="0" smtClean="0"/>
              <a:t>Introduction </a:t>
            </a:r>
            <a:r>
              <a:rPr lang="en-IN" dirty="0"/>
              <a:t>to syntax directed translation - Synthesis and inherited attributes - Type Checking - Type Conversions - Intermediate languages – Three address statements - Declarations – Assignment Statements – Boolean Expressions – Case Statements – Back patching – Looping statements - Procedure calls. </a:t>
            </a:r>
            <a:endParaRPr lang="en-IN" dirty="0" smtClean="0"/>
          </a:p>
          <a:p>
            <a:pPr algn="just"/>
            <a:endParaRPr lang="en-IN" dirty="0" smtClean="0"/>
          </a:p>
          <a:p>
            <a:pPr algn="just"/>
            <a:r>
              <a:rPr lang="en-IN" b="1" dirty="0" smtClean="0">
                <a:solidFill>
                  <a:srgbClr val="002060"/>
                </a:solidFill>
              </a:rPr>
              <a:t>Module </a:t>
            </a:r>
            <a:r>
              <a:rPr lang="en-IN" b="1" dirty="0">
                <a:solidFill>
                  <a:srgbClr val="002060"/>
                </a:solidFill>
              </a:rPr>
              <a:t>IV: CODE OPTIMIZATION AND CODE GENERATION (12 hours) [COMPREHENSION] </a:t>
            </a:r>
            <a:endParaRPr lang="en-IN" b="1" dirty="0" smtClean="0">
              <a:solidFill>
                <a:srgbClr val="002060"/>
              </a:solidFill>
            </a:endParaRPr>
          </a:p>
          <a:p>
            <a:pPr algn="just"/>
            <a:r>
              <a:rPr lang="en-IN" dirty="0" smtClean="0"/>
              <a:t>Basic </a:t>
            </a:r>
            <a:r>
              <a:rPr lang="en-IN" dirty="0"/>
              <a:t>Blocks and Flow Graphs – Principal sources of optimization – Peephole optimization - Optimization of basic Blocks - DAG representation of Basic Blocks - Issues in the design of code generator – A simple code </a:t>
            </a:r>
            <a:r>
              <a:rPr lang="en-IN" dirty="0" smtClean="0"/>
              <a:t>generator.</a:t>
            </a:r>
            <a:endParaRPr lang="en-IN" dirty="0"/>
          </a:p>
        </p:txBody>
      </p:sp>
    </p:spTree>
    <p:extLst>
      <p:ext uri="{BB962C8B-B14F-4D97-AF65-F5344CB8AC3E}">
        <p14:creationId xmlns:p14="http://schemas.microsoft.com/office/powerpoint/2010/main" val="3640803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3741" y="1104944"/>
            <a:ext cx="11474824" cy="2862322"/>
          </a:xfrm>
          <a:prstGeom prst="rect">
            <a:avLst/>
          </a:prstGeom>
        </p:spPr>
        <p:txBody>
          <a:bodyPr wrap="square">
            <a:spAutoFit/>
          </a:bodyPr>
          <a:lstStyle/>
          <a:p>
            <a:r>
              <a:rPr lang="en-IN" sz="2000" b="1" dirty="0" smtClean="0">
                <a:solidFill>
                  <a:srgbClr val="000C05"/>
                </a:solidFill>
              </a:rPr>
              <a:t>On </a:t>
            </a:r>
            <a:r>
              <a:rPr lang="en-IN" sz="2000" b="1" dirty="0">
                <a:solidFill>
                  <a:srgbClr val="000C05"/>
                </a:solidFill>
              </a:rPr>
              <a:t>successful completion of the course the students shall be able to: </a:t>
            </a:r>
            <a:endParaRPr lang="en-IN" sz="2000" b="1" dirty="0" smtClean="0">
              <a:solidFill>
                <a:srgbClr val="000C05"/>
              </a:solidFill>
            </a:endParaRPr>
          </a:p>
          <a:p>
            <a:endParaRPr lang="en-IN" sz="2000" dirty="0" smtClean="0"/>
          </a:p>
          <a:p>
            <a:r>
              <a:rPr lang="en-IN" sz="2000" b="1" dirty="0" smtClean="0">
                <a:solidFill>
                  <a:srgbClr val="002060"/>
                </a:solidFill>
              </a:rPr>
              <a:t>   CO1</a:t>
            </a:r>
            <a:r>
              <a:rPr lang="en-IN" sz="2000" b="1" dirty="0">
                <a:solidFill>
                  <a:srgbClr val="002060"/>
                </a:solidFill>
              </a:rPr>
              <a:t>: Explain the various phases of compiler (COMPREHENSION) </a:t>
            </a:r>
            <a:endParaRPr lang="en-IN" sz="2000" b="1" dirty="0" smtClean="0">
              <a:solidFill>
                <a:srgbClr val="002060"/>
              </a:solidFill>
            </a:endParaRPr>
          </a:p>
          <a:p>
            <a:endParaRPr lang="en-IN" sz="2000" b="1" dirty="0" smtClean="0">
              <a:solidFill>
                <a:srgbClr val="002060"/>
              </a:solidFill>
            </a:endParaRPr>
          </a:p>
          <a:p>
            <a:r>
              <a:rPr lang="en-IN" sz="2000" b="1" dirty="0" smtClean="0">
                <a:solidFill>
                  <a:srgbClr val="002060"/>
                </a:solidFill>
              </a:rPr>
              <a:t>   CO2</a:t>
            </a:r>
            <a:r>
              <a:rPr lang="en-IN" sz="2000" b="1" dirty="0">
                <a:solidFill>
                  <a:srgbClr val="002060"/>
                </a:solidFill>
              </a:rPr>
              <a:t>: Apply parsing techniques to check the syntax of given statement. (APPLICATION) </a:t>
            </a:r>
            <a:endParaRPr lang="en-IN" sz="2000" b="1" dirty="0" smtClean="0">
              <a:solidFill>
                <a:srgbClr val="002060"/>
              </a:solidFill>
            </a:endParaRPr>
          </a:p>
          <a:p>
            <a:endParaRPr lang="en-IN" sz="2000" b="1" dirty="0" smtClean="0">
              <a:solidFill>
                <a:srgbClr val="002060"/>
              </a:solidFill>
            </a:endParaRPr>
          </a:p>
          <a:p>
            <a:r>
              <a:rPr lang="en-IN" sz="2000" b="1" dirty="0" smtClean="0">
                <a:solidFill>
                  <a:srgbClr val="002060"/>
                </a:solidFill>
              </a:rPr>
              <a:t>   CO3</a:t>
            </a:r>
            <a:r>
              <a:rPr lang="en-IN" sz="2000" b="1" dirty="0">
                <a:solidFill>
                  <a:srgbClr val="002060"/>
                </a:solidFill>
              </a:rPr>
              <a:t>: Produce intermediate code for the given statement. (APPLICATION) </a:t>
            </a:r>
            <a:endParaRPr lang="en-IN" sz="2000" b="1" dirty="0" smtClean="0">
              <a:solidFill>
                <a:srgbClr val="002060"/>
              </a:solidFill>
            </a:endParaRPr>
          </a:p>
          <a:p>
            <a:endParaRPr lang="en-IN" sz="2000" b="1" dirty="0" smtClean="0">
              <a:solidFill>
                <a:srgbClr val="002060"/>
              </a:solidFill>
            </a:endParaRPr>
          </a:p>
          <a:p>
            <a:r>
              <a:rPr lang="en-IN" sz="2000" b="1" dirty="0" smtClean="0">
                <a:solidFill>
                  <a:srgbClr val="002060"/>
                </a:solidFill>
              </a:rPr>
              <a:t>   CO4</a:t>
            </a:r>
            <a:r>
              <a:rPr lang="en-IN" sz="2000" b="1" dirty="0">
                <a:solidFill>
                  <a:srgbClr val="002060"/>
                </a:solidFill>
              </a:rPr>
              <a:t>: Discuss how to optimize the given problem for back end of the compiler (COMPREHENSION)</a:t>
            </a:r>
          </a:p>
        </p:txBody>
      </p:sp>
      <p:sp>
        <p:nvSpPr>
          <p:cNvPr id="3" name="Rectangle 2"/>
          <p:cNvSpPr/>
          <p:nvPr/>
        </p:nvSpPr>
        <p:spPr>
          <a:xfrm>
            <a:off x="436478" y="339769"/>
            <a:ext cx="3204723" cy="461665"/>
          </a:xfrm>
          <a:prstGeom prst="rect">
            <a:avLst/>
          </a:prstGeom>
        </p:spPr>
        <p:txBody>
          <a:bodyPr wrap="none">
            <a:spAutoFit/>
          </a:bodyPr>
          <a:lstStyle/>
          <a:p>
            <a:r>
              <a:rPr lang="en-IN" sz="2400" b="1" dirty="0" smtClean="0">
                <a:solidFill>
                  <a:srgbClr val="FF0000"/>
                </a:solidFill>
                <a:latin typeface="Bookman Old Style" panose="02050604050505020204" pitchFamily="18" charset="0"/>
              </a:rPr>
              <a:t>Course Outcomes: </a:t>
            </a:r>
            <a:endParaRPr lang="en-IN" sz="2400" b="1"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2196189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040" y="1052569"/>
            <a:ext cx="11428031" cy="5509200"/>
          </a:xfrm>
          <a:prstGeom prst="rect">
            <a:avLst/>
          </a:prstGeom>
        </p:spPr>
        <p:txBody>
          <a:bodyPr wrap="square">
            <a:spAutoFit/>
          </a:bodyPr>
          <a:lstStyle/>
          <a:p>
            <a:r>
              <a:rPr lang="en-IN" sz="1600" b="1" dirty="0" smtClean="0">
                <a:solidFill>
                  <a:srgbClr val="C00000"/>
                </a:solidFill>
              </a:rPr>
              <a:t>PO1 </a:t>
            </a:r>
            <a:r>
              <a:rPr lang="en-IN" sz="1600" b="1" dirty="0">
                <a:solidFill>
                  <a:srgbClr val="C00000"/>
                </a:solidFill>
              </a:rPr>
              <a:t>Engineering Knowledge: </a:t>
            </a:r>
            <a:endParaRPr lang="en-IN" sz="1600" b="1" dirty="0" smtClean="0">
              <a:solidFill>
                <a:srgbClr val="C00000"/>
              </a:solidFill>
            </a:endParaRPr>
          </a:p>
          <a:p>
            <a:r>
              <a:rPr lang="en-IN" sz="1600" dirty="0" smtClean="0"/>
              <a:t>Apply </a:t>
            </a:r>
            <a:r>
              <a:rPr lang="en-IN" sz="1600" dirty="0"/>
              <a:t>the knowledge of mathematics, science, engineering fundamentals, and an engineering specialization to the solution of complex engineering problems. </a:t>
            </a:r>
            <a:r>
              <a:rPr lang="en-IN" sz="1600" dirty="0" smtClean="0"/>
              <a:t>[</a:t>
            </a:r>
            <a:r>
              <a:rPr lang="en-IN" sz="1600" b="1" dirty="0" smtClean="0">
                <a:solidFill>
                  <a:srgbClr val="002060"/>
                </a:solidFill>
              </a:rPr>
              <a:t>High] </a:t>
            </a:r>
          </a:p>
          <a:p>
            <a:endParaRPr lang="en-IN" sz="800" dirty="0"/>
          </a:p>
          <a:p>
            <a:r>
              <a:rPr lang="en-IN" sz="1600" b="1" dirty="0" smtClean="0">
                <a:solidFill>
                  <a:srgbClr val="C00000"/>
                </a:solidFill>
              </a:rPr>
              <a:t>PO2 </a:t>
            </a:r>
            <a:r>
              <a:rPr lang="en-IN" sz="1600" b="1" dirty="0">
                <a:solidFill>
                  <a:srgbClr val="C00000"/>
                </a:solidFill>
              </a:rPr>
              <a:t>Problem Analysis: </a:t>
            </a:r>
            <a:endParaRPr lang="en-IN" sz="1600" b="1" dirty="0" smtClean="0">
              <a:solidFill>
                <a:srgbClr val="C00000"/>
              </a:solidFill>
            </a:endParaRPr>
          </a:p>
          <a:p>
            <a:r>
              <a:rPr lang="en-IN" sz="1600" dirty="0" smtClean="0"/>
              <a:t>Identify</a:t>
            </a:r>
            <a:r>
              <a:rPr lang="en-IN" sz="1600" dirty="0"/>
              <a:t>, formulate, research literature, and </a:t>
            </a:r>
            <a:r>
              <a:rPr lang="en-IN" sz="1600" dirty="0" err="1"/>
              <a:t>analyze</a:t>
            </a:r>
            <a:r>
              <a:rPr lang="en-IN" sz="1600" dirty="0"/>
              <a:t> complex engineering problems reaching substantiated conclusions using first principles of mathematics, natural sciences, and engineering sciences. </a:t>
            </a:r>
            <a:r>
              <a:rPr lang="en-IN" sz="1600" b="1" dirty="0" smtClean="0">
                <a:solidFill>
                  <a:srgbClr val="002060"/>
                </a:solidFill>
              </a:rPr>
              <a:t>[High] </a:t>
            </a:r>
          </a:p>
          <a:p>
            <a:endParaRPr lang="en-IN" sz="800" dirty="0"/>
          </a:p>
          <a:p>
            <a:r>
              <a:rPr lang="en-IN" sz="1600" b="1" dirty="0" smtClean="0">
                <a:solidFill>
                  <a:srgbClr val="C00000"/>
                </a:solidFill>
              </a:rPr>
              <a:t>PO3 </a:t>
            </a:r>
            <a:r>
              <a:rPr lang="en-IN" sz="1600" b="1" dirty="0">
                <a:solidFill>
                  <a:srgbClr val="C00000"/>
                </a:solidFill>
              </a:rPr>
              <a:t>Design/development of Solutions: </a:t>
            </a:r>
            <a:endParaRPr lang="en-IN" sz="1600" b="1" dirty="0" smtClean="0">
              <a:solidFill>
                <a:srgbClr val="C00000"/>
              </a:solidFill>
            </a:endParaRPr>
          </a:p>
          <a:p>
            <a:r>
              <a:rPr lang="en-IN" sz="1600" dirty="0" smtClean="0"/>
              <a:t>Design </a:t>
            </a:r>
            <a:r>
              <a:rPr lang="en-IN" sz="1600" dirty="0"/>
              <a:t>solutions for complex engineering problems and design system components or processes that meet the specified needs with appropriate consideration for the public health and safety, and the cultural, societal, and environmental considerations. (High] </a:t>
            </a:r>
            <a:endParaRPr lang="en-IN" sz="1600" dirty="0" smtClean="0"/>
          </a:p>
          <a:p>
            <a:endParaRPr lang="en-IN" sz="800" dirty="0"/>
          </a:p>
          <a:p>
            <a:r>
              <a:rPr lang="en-IN" sz="1600" b="1" dirty="0" smtClean="0">
                <a:solidFill>
                  <a:srgbClr val="C00000"/>
                </a:solidFill>
              </a:rPr>
              <a:t>PO4 </a:t>
            </a:r>
            <a:r>
              <a:rPr lang="en-IN" sz="1600" b="1" dirty="0">
                <a:solidFill>
                  <a:srgbClr val="C00000"/>
                </a:solidFill>
              </a:rPr>
              <a:t>Conduct Investigations of Complex Problems: </a:t>
            </a:r>
            <a:endParaRPr lang="en-IN" sz="1600" b="1" dirty="0" smtClean="0">
              <a:solidFill>
                <a:srgbClr val="C00000"/>
              </a:solidFill>
            </a:endParaRPr>
          </a:p>
          <a:p>
            <a:r>
              <a:rPr lang="en-IN" sz="1600" dirty="0" smtClean="0"/>
              <a:t>Use </a:t>
            </a:r>
            <a:r>
              <a:rPr lang="en-IN" sz="1600" dirty="0"/>
              <a:t>research-based knowledge and research methods including design of experiments, analysis and interpretation of data, and synthesis of the information to provide valid conclusions</a:t>
            </a:r>
            <a:r>
              <a:rPr lang="en-IN" sz="1600" b="1" dirty="0">
                <a:solidFill>
                  <a:srgbClr val="002060"/>
                </a:solidFill>
              </a:rPr>
              <a:t>.[</a:t>
            </a:r>
            <a:r>
              <a:rPr lang="en-IN" sz="1600" b="1" dirty="0" smtClean="0">
                <a:solidFill>
                  <a:srgbClr val="002060"/>
                </a:solidFill>
              </a:rPr>
              <a:t>High</a:t>
            </a:r>
            <a:r>
              <a:rPr lang="en-IN" sz="1600" dirty="0"/>
              <a:t>]</a:t>
            </a:r>
            <a:endParaRPr lang="en-IN" sz="1600" dirty="0" smtClean="0"/>
          </a:p>
          <a:p>
            <a:endParaRPr lang="en-IN" sz="800" dirty="0"/>
          </a:p>
          <a:p>
            <a:r>
              <a:rPr lang="en-IN" sz="1600" b="1" dirty="0" smtClean="0">
                <a:solidFill>
                  <a:srgbClr val="C00000"/>
                </a:solidFill>
              </a:rPr>
              <a:t>PO5 </a:t>
            </a:r>
            <a:r>
              <a:rPr lang="en-IN" sz="1600" b="1" dirty="0">
                <a:solidFill>
                  <a:srgbClr val="C00000"/>
                </a:solidFill>
              </a:rPr>
              <a:t>Modern Tool usage: </a:t>
            </a:r>
            <a:endParaRPr lang="en-IN" sz="1600" b="1" dirty="0" smtClean="0">
              <a:solidFill>
                <a:srgbClr val="C00000"/>
              </a:solidFill>
            </a:endParaRPr>
          </a:p>
          <a:p>
            <a:r>
              <a:rPr lang="en-IN" sz="1600" dirty="0" smtClean="0"/>
              <a:t>Create</a:t>
            </a:r>
            <a:r>
              <a:rPr lang="en-IN" sz="1600" dirty="0"/>
              <a:t>, select, and apply appropriate techniques, resources, and modern engineering and IT tools including prediction and modelling to complex engineering activities with an understanding of the limitations. </a:t>
            </a:r>
            <a:r>
              <a:rPr lang="en-IN" sz="1600" b="1" dirty="0" smtClean="0">
                <a:solidFill>
                  <a:srgbClr val="002060"/>
                </a:solidFill>
              </a:rPr>
              <a:t>[Moderate</a:t>
            </a:r>
            <a:r>
              <a:rPr lang="en-IN" sz="1600" b="1" dirty="0">
                <a:solidFill>
                  <a:srgbClr val="002060"/>
                </a:solidFill>
              </a:rPr>
              <a:t>]</a:t>
            </a:r>
            <a:endParaRPr lang="en-IN" sz="1600" b="1" dirty="0" smtClean="0">
              <a:solidFill>
                <a:srgbClr val="002060"/>
              </a:solidFill>
            </a:endParaRPr>
          </a:p>
          <a:p>
            <a:endParaRPr lang="en-IN" sz="800" dirty="0"/>
          </a:p>
          <a:p>
            <a:r>
              <a:rPr lang="en-IN" sz="1600" b="1" dirty="0">
                <a:solidFill>
                  <a:srgbClr val="C00000"/>
                </a:solidFill>
              </a:rPr>
              <a:t>PO10 Communication: </a:t>
            </a:r>
            <a:endParaRPr lang="en-IN" sz="1600" b="1" dirty="0" smtClean="0">
              <a:solidFill>
                <a:srgbClr val="C00000"/>
              </a:solidFill>
            </a:endParaRPr>
          </a:p>
          <a:p>
            <a:r>
              <a:rPr lang="en-IN" sz="1600" dirty="0" smtClean="0"/>
              <a:t>Communicate </a:t>
            </a:r>
            <a:r>
              <a:rPr lang="en-IN" sz="1600" dirty="0"/>
              <a:t>effectively on complex engineering activities with the engineering community and with society at large, such as, being able to comprehend and write effective reports and design documentation, make effective presentations, and give and receive clear instructions. </a:t>
            </a:r>
            <a:r>
              <a:rPr lang="en-IN" sz="1600" b="1" dirty="0" smtClean="0"/>
              <a:t>[Low]</a:t>
            </a:r>
            <a:endParaRPr lang="en-IN" sz="1600" b="1" dirty="0"/>
          </a:p>
        </p:txBody>
      </p:sp>
      <p:sp>
        <p:nvSpPr>
          <p:cNvPr id="3" name="Rectangle 2"/>
          <p:cNvSpPr/>
          <p:nvPr/>
        </p:nvSpPr>
        <p:spPr>
          <a:xfrm>
            <a:off x="365040" y="312875"/>
            <a:ext cx="2929841" cy="461665"/>
          </a:xfrm>
          <a:prstGeom prst="rect">
            <a:avLst/>
          </a:prstGeom>
        </p:spPr>
        <p:txBody>
          <a:bodyPr wrap="none">
            <a:spAutoFit/>
          </a:bodyPr>
          <a:lstStyle/>
          <a:p>
            <a:r>
              <a:rPr lang="en-IN" sz="2400" b="1" dirty="0" smtClean="0">
                <a:solidFill>
                  <a:srgbClr val="C00000"/>
                </a:solidFill>
              </a:rPr>
              <a:t>Program Outcomes </a:t>
            </a:r>
            <a:endParaRPr lang="en-IN" sz="2400" b="1" dirty="0">
              <a:solidFill>
                <a:srgbClr val="C00000"/>
              </a:solidFill>
            </a:endParaRPr>
          </a:p>
        </p:txBody>
      </p:sp>
    </p:spTree>
    <p:extLst>
      <p:ext uri="{BB962C8B-B14F-4D97-AF65-F5344CB8AC3E}">
        <p14:creationId xmlns:p14="http://schemas.microsoft.com/office/powerpoint/2010/main" val="2747332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97782820"/>
              </p:ext>
            </p:extLst>
          </p:nvPr>
        </p:nvGraphicFramePr>
        <p:xfrm>
          <a:off x="2312893" y="1640543"/>
          <a:ext cx="7153835" cy="3106268"/>
        </p:xfrm>
        <a:graphic>
          <a:graphicData uri="http://schemas.openxmlformats.org/drawingml/2006/table">
            <a:tbl>
              <a:tblPr firstRow="1" firstCol="1" bandRow="1">
                <a:tableStyleId>{93296810-A885-4BE3-A3E7-6D5BEEA58F35}</a:tableStyleId>
              </a:tblPr>
              <a:tblGrid>
                <a:gridCol w="1387934"/>
                <a:gridCol w="917053"/>
                <a:gridCol w="915680"/>
                <a:gridCol w="915680"/>
                <a:gridCol w="915680"/>
                <a:gridCol w="969220"/>
                <a:gridCol w="1132588"/>
              </a:tblGrid>
              <a:tr h="981304">
                <a:tc>
                  <a:txBody>
                    <a:bodyPr/>
                    <a:lstStyle/>
                    <a:p>
                      <a:pPr algn="ctr">
                        <a:lnSpc>
                          <a:spcPct val="107000"/>
                        </a:lnSpc>
                        <a:spcBef>
                          <a:spcPts val="600"/>
                        </a:spcBef>
                        <a:spcAft>
                          <a:spcPts val="600"/>
                        </a:spcAft>
                      </a:pPr>
                      <a:r>
                        <a:rPr lang="en-US" sz="2400" dirty="0">
                          <a:effectLst/>
                        </a:rPr>
                        <a:t>CO / PO N0.</a:t>
                      </a:r>
                      <a:endParaRPr lang="en-IN" sz="2400" dirty="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dirty="0">
                          <a:effectLst/>
                        </a:rPr>
                        <a:t>PO1</a:t>
                      </a:r>
                      <a:endParaRPr lang="en-IN" sz="2400" dirty="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dirty="0">
                          <a:effectLst/>
                        </a:rPr>
                        <a:t>PO2</a:t>
                      </a:r>
                      <a:endParaRPr lang="en-IN" sz="2400" dirty="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a:effectLst/>
                        </a:rPr>
                        <a:t>PO3</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a:effectLst/>
                        </a:rPr>
                        <a:t>PO4</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a:effectLst/>
                        </a:rPr>
                        <a:t>PO5</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a:effectLst/>
                        </a:rPr>
                        <a:t>PO10</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r>
              <a:tr h="531241">
                <a:tc>
                  <a:txBody>
                    <a:bodyPr/>
                    <a:lstStyle/>
                    <a:p>
                      <a:pPr algn="ctr">
                        <a:lnSpc>
                          <a:spcPct val="107000"/>
                        </a:lnSpc>
                        <a:spcBef>
                          <a:spcPts val="600"/>
                        </a:spcBef>
                        <a:spcAft>
                          <a:spcPts val="600"/>
                        </a:spcAft>
                      </a:pPr>
                      <a:r>
                        <a:rPr lang="en-US" sz="2400">
                          <a:effectLst/>
                        </a:rPr>
                        <a:t>CO1</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a:effectLst/>
                        </a:rPr>
                        <a:t>H</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dirty="0">
                          <a:effectLst/>
                        </a:rPr>
                        <a:t>M</a:t>
                      </a:r>
                      <a:endParaRPr lang="en-IN" sz="2400" dirty="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dirty="0">
                          <a:effectLst/>
                        </a:rPr>
                        <a:t>M</a:t>
                      </a:r>
                      <a:endParaRPr lang="en-IN" sz="2400" dirty="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a:effectLst/>
                        </a:rPr>
                        <a:t>M</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a:effectLst/>
                        </a:rPr>
                        <a:t>M</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a:effectLst/>
                        </a:rPr>
                        <a:t>L</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r>
              <a:tr h="531241">
                <a:tc>
                  <a:txBody>
                    <a:bodyPr/>
                    <a:lstStyle/>
                    <a:p>
                      <a:pPr algn="ctr">
                        <a:lnSpc>
                          <a:spcPct val="107000"/>
                        </a:lnSpc>
                        <a:spcBef>
                          <a:spcPts val="600"/>
                        </a:spcBef>
                        <a:spcAft>
                          <a:spcPts val="600"/>
                        </a:spcAft>
                      </a:pPr>
                      <a:r>
                        <a:rPr lang="en-US" sz="2400">
                          <a:effectLst/>
                        </a:rPr>
                        <a:t>CO2</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a:effectLst/>
                        </a:rPr>
                        <a:t>H</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a:effectLst/>
                        </a:rPr>
                        <a:t>H</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a:effectLst/>
                        </a:rPr>
                        <a:t>H</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dirty="0">
                          <a:effectLst/>
                        </a:rPr>
                        <a:t>H</a:t>
                      </a:r>
                      <a:endParaRPr lang="en-IN" sz="2400" dirty="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a:effectLst/>
                        </a:rPr>
                        <a:t>M</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a:effectLst/>
                        </a:rPr>
                        <a:t>L</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r>
              <a:tr h="531241">
                <a:tc>
                  <a:txBody>
                    <a:bodyPr/>
                    <a:lstStyle/>
                    <a:p>
                      <a:pPr algn="ctr">
                        <a:lnSpc>
                          <a:spcPct val="107000"/>
                        </a:lnSpc>
                        <a:spcBef>
                          <a:spcPts val="600"/>
                        </a:spcBef>
                        <a:spcAft>
                          <a:spcPts val="600"/>
                        </a:spcAft>
                      </a:pPr>
                      <a:r>
                        <a:rPr lang="en-US" sz="2400">
                          <a:effectLst/>
                        </a:rPr>
                        <a:t>CO3</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a:effectLst/>
                        </a:rPr>
                        <a:t>H</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a:effectLst/>
                        </a:rPr>
                        <a:t>H</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a:effectLst/>
                        </a:rPr>
                        <a:t>H</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dirty="0">
                          <a:effectLst/>
                        </a:rPr>
                        <a:t>H</a:t>
                      </a:r>
                      <a:endParaRPr lang="en-IN" sz="2400" dirty="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dirty="0">
                          <a:effectLst/>
                        </a:rPr>
                        <a:t>-</a:t>
                      </a:r>
                      <a:endParaRPr lang="en-IN" sz="2400" dirty="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a:effectLst/>
                        </a:rPr>
                        <a:t>L</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r>
              <a:tr h="531241">
                <a:tc>
                  <a:txBody>
                    <a:bodyPr/>
                    <a:lstStyle/>
                    <a:p>
                      <a:pPr algn="ctr">
                        <a:lnSpc>
                          <a:spcPct val="107000"/>
                        </a:lnSpc>
                        <a:spcBef>
                          <a:spcPts val="600"/>
                        </a:spcBef>
                        <a:spcAft>
                          <a:spcPts val="600"/>
                        </a:spcAft>
                      </a:pPr>
                      <a:r>
                        <a:rPr lang="en-US" sz="2400">
                          <a:effectLst/>
                        </a:rPr>
                        <a:t>CO4</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a:effectLst/>
                        </a:rPr>
                        <a:t>H</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a:effectLst/>
                        </a:rPr>
                        <a:t>H</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a:effectLst/>
                        </a:rPr>
                        <a:t>M</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a:effectLst/>
                        </a:rPr>
                        <a:t>M</a:t>
                      </a:r>
                      <a:endParaRPr lang="en-IN" sz="24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dirty="0">
                          <a:effectLst/>
                        </a:rPr>
                        <a:t>-</a:t>
                      </a:r>
                      <a:endParaRPr lang="en-IN" sz="2400" dirty="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ctr">
                        <a:lnSpc>
                          <a:spcPct val="107000"/>
                        </a:lnSpc>
                        <a:spcBef>
                          <a:spcPts val="600"/>
                        </a:spcBef>
                        <a:spcAft>
                          <a:spcPts val="600"/>
                        </a:spcAft>
                      </a:pPr>
                      <a:r>
                        <a:rPr lang="en-US" sz="2400" dirty="0">
                          <a:effectLst/>
                        </a:rPr>
                        <a:t>L</a:t>
                      </a:r>
                      <a:endParaRPr lang="en-IN" sz="2400" dirty="0">
                        <a:effectLst/>
                        <a:latin typeface="Calibri" panose="020F0502020204030204" pitchFamily="34" charset="0"/>
                        <a:ea typeface="Calibri" panose="020F0502020204030204" pitchFamily="34" charset="0"/>
                        <a:cs typeface="Mangal"/>
                      </a:endParaRPr>
                    </a:p>
                  </a:txBody>
                  <a:tcPr marL="68580" marR="68580" marT="0" marB="0" anchor="ctr"/>
                </a:tc>
              </a:tr>
            </a:tbl>
          </a:graphicData>
        </a:graphic>
      </p:graphicFrame>
      <p:sp>
        <p:nvSpPr>
          <p:cNvPr id="4" name="Rectangle 3"/>
          <p:cNvSpPr/>
          <p:nvPr/>
        </p:nvSpPr>
        <p:spPr>
          <a:xfrm>
            <a:off x="278384" y="393558"/>
            <a:ext cx="3943708" cy="461665"/>
          </a:xfrm>
          <a:prstGeom prst="rect">
            <a:avLst/>
          </a:prstGeom>
        </p:spPr>
        <p:txBody>
          <a:bodyPr wrap="none">
            <a:spAutoFit/>
          </a:bodyPr>
          <a:lstStyle/>
          <a:p>
            <a:r>
              <a:rPr lang="en-US" sz="2400" b="1" dirty="0" smtClean="0">
                <a:solidFill>
                  <a:srgbClr val="C00000"/>
                </a:solidFill>
                <a:latin typeface="Bookman Old Style" panose="02050604050505020204" pitchFamily="18" charset="0"/>
                <a:ea typeface="Calibri" panose="020F0502020204030204" pitchFamily="34" charset="0"/>
                <a:cs typeface="Times New Roman" panose="02020603050405020304" pitchFamily="18" charset="0"/>
              </a:rPr>
              <a:t>Mapping of </a:t>
            </a:r>
            <a:r>
              <a:rPr lang="en-US" sz="2400" b="1" dirty="0">
                <a:solidFill>
                  <a:srgbClr val="C00000"/>
                </a:solidFill>
                <a:latin typeface="Bookman Old Style" panose="02050604050505020204" pitchFamily="18" charset="0"/>
                <a:ea typeface="Calibri" panose="020F0502020204030204" pitchFamily="34" charset="0"/>
                <a:cs typeface="Times New Roman" panose="02020603050405020304" pitchFamily="18" charset="0"/>
              </a:rPr>
              <a:t>CO </a:t>
            </a:r>
            <a:r>
              <a:rPr lang="en-US" sz="2400" b="1" dirty="0" smtClean="0">
                <a:solidFill>
                  <a:srgbClr val="C00000"/>
                </a:solidFill>
                <a:latin typeface="Bookman Old Style" panose="02050604050505020204" pitchFamily="18" charset="0"/>
                <a:ea typeface="Calibri" panose="020F0502020204030204" pitchFamily="34" charset="0"/>
                <a:cs typeface="Times New Roman" panose="02020603050405020304" pitchFamily="18" charset="0"/>
              </a:rPr>
              <a:t>with </a:t>
            </a:r>
            <a:r>
              <a:rPr lang="en-US" sz="2400" b="1" dirty="0">
                <a:solidFill>
                  <a:srgbClr val="C00000"/>
                </a:solidFill>
                <a:latin typeface="Bookman Old Style" panose="02050604050505020204" pitchFamily="18" charset="0"/>
                <a:ea typeface="Calibri" panose="020F0502020204030204" pitchFamily="34" charset="0"/>
                <a:cs typeface="Times New Roman" panose="02020603050405020304" pitchFamily="18" charset="0"/>
              </a:rPr>
              <a:t>PO</a:t>
            </a:r>
            <a:endParaRPr lang="en-IN" sz="2400" dirty="0">
              <a:solidFill>
                <a:srgbClr val="C00000"/>
              </a:solidFill>
            </a:endParaRPr>
          </a:p>
        </p:txBody>
      </p:sp>
    </p:spTree>
    <p:extLst>
      <p:ext uri="{BB962C8B-B14F-4D97-AF65-F5344CB8AC3E}">
        <p14:creationId xmlns:p14="http://schemas.microsoft.com/office/powerpoint/2010/main" val="3416491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0" ma:contentTypeDescription="Create a new document." ma:contentTypeScope="" ma:versionID="878fb7bdca88060c295635848252f718">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27db149d8d10253ee7c41fd7e31234eb"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6F5F22-2BB1-4A4D-8E00-C715B550894F}"/>
</file>

<file path=customXml/itemProps2.xml><?xml version="1.0" encoding="utf-8"?>
<ds:datastoreItem xmlns:ds="http://schemas.openxmlformats.org/officeDocument/2006/customXml" ds:itemID="{F65E1AC5-D0E1-4BE5-9E7D-70248BE0A284}"/>
</file>

<file path=customXml/itemProps3.xml><?xml version="1.0" encoding="utf-8"?>
<ds:datastoreItem xmlns:ds="http://schemas.openxmlformats.org/officeDocument/2006/customXml" ds:itemID="{2552E346-CA18-4759-8262-6E3E28B53612}"/>
</file>

<file path=docProps/app.xml><?xml version="1.0" encoding="utf-8"?>
<Properties xmlns="http://schemas.openxmlformats.org/officeDocument/2006/extended-properties" xmlns:vt="http://schemas.openxmlformats.org/officeDocument/2006/docPropsVTypes">
  <TotalTime>138</TotalTime>
  <Words>1243</Words>
  <Application>Microsoft Office PowerPoint</Application>
  <PresentationFormat>Widescreen</PresentationFormat>
  <Paragraphs>217</Paragraphs>
  <Slides>17</Slides>
  <Notes>2</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17</vt:i4>
      </vt:variant>
    </vt:vector>
  </HeadingPairs>
  <TitlesOfParts>
    <vt:vector size="32" baseType="lpstr">
      <vt:lpstr>Arial Unicode MS</vt:lpstr>
      <vt:lpstr>Akshar Unicode</vt:lpstr>
      <vt:lpstr>Arial</vt:lpstr>
      <vt:lpstr>Bookman Old Style</vt:lpstr>
      <vt:lpstr>Calibri</vt:lpstr>
      <vt:lpstr>Calibri Light</vt:lpstr>
      <vt:lpstr>Courier New</vt:lpstr>
      <vt:lpstr>DejaVu Sans</vt:lpstr>
      <vt:lpstr>Mangal</vt:lpstr>
      <vt:lpstr>Symbol</vt:lpstr>
      <vt:lpstr>Times New Roman</vt:lpstr>
      <vt:lpstr>Office Theme</vt:lpstr>
      <vt:lpstr>Default Design</vt:lpstr>
      <vt:lpstr>1_Default Design</vt:lpstr>
      <vt:lpstr>2_Default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18</cp:revision>
  <dcterms:created xsi:type="dcterms:W3CDTF">2021-05-28T06:39:39Z</dcterms:created>
  <dcterms:modified xsi:type="dcterms:W3CDTF">2021-08-22T08:31:03Z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