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  <p:sldMasterId id="2147483677" r:id="rId2"/>
  </p:sldMasterIdLst>
  <p:notesMasterIdLst>
    <p:notesMasterId r:id="rId9"/>
  </p:notesMasterIdLst>
  <p:sldIdLst>
    <p:sldId id="264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A52A4-5C73-44AE-B0A6-643CD3C50A3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05B6-BEDF-4E57-9A1E-19DD668D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0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7FE5EC-8B98-4337-9003-EBB583A8FA59}" type="slidenum">
              <a:rPr lang="en-US" smtClean="0">
                <a:solidFill>
                  <a:srgbClr val="000000"/>
                </a:solidFill>
                <a:ea typeface="DejaVu Sans" charset="0"/>
              </a:rPr>
              <a:pPr/>
              <a:t>1</a:t>
            </a:fld>
            <a:endParaRPr lang="en-US" smtClean="0">
              <a:solidFill>
                <a:srgbClr val="000000"/>
              </a:solidFill>
              <a:ea typeface="DejaVu Sans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72634" y="689610"/>
            <a:ext cx="469053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738" tIns="46369" rIns="92738" bIns="4636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703580" y="4367530"/>
            <a:ext cx="5610725" cy="412010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394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2E71A0-FD2E-4E77-A75F-7B4C6A45928F}" type="slidenum">
              <a:rPr lang="en-US" smtClean="0">
                <a:solidFill>
                  <a:srgbClr val="000000"/>
                </a:solidFill>
                <a:ea typeface="DejaVu Sans" charset="0"/>
              </a:rPr>
              <a:pPr/>
              <a:t>2</a:t>
            </a:fld>
            <a:endParaRPr lang="en-US" smtClean="0">
              <a:solidFill>
                <a:srgbClr val="000000"/>
              </a:solidFill>
              <a:ea typeface="DejaVu Sans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172634" y="689610"/>
            <a:ext cx="469053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738" tIns="46369" rIns="92738" bIns="4636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/>
          </p:nvPr>
        </p:nvSpPr>
        <p:spPr>
          <a:xfrm>
            <a:off x="703580" y="4367530"/>
            <a:ext cx="5610725" cy="412010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525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F14B0C-BB3F-4B02-92AE-79F0856BF8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6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72F3A-633C-486E-B51F-EF945791FB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6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35CE2-7FA7-4CD1-A825-41DE52FA75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7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F34C-B4CF-4A16-B8A8-5780B15735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3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grpSp>
        <p:nvGrpSpPr>
          <p:cNvPr id="2" name="Group 8"/>
          <p:cNvGrpSpPr>
            <a:grpSpLocks/>
          </p:cNvGrpSpPr>
          <p:nvPr userDrawn="1"/>
        </p:nvGrpSpPr>
        <p:grpSpPr bwMode="auto">
          <a:xfrm>
            <a:off x="0" y="6096000"/>
            <a:ext cx="121920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1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3201" y="1415126"/>
            <a:ext cx="5927420" cy="339068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3200" y="4767926"/>
            <a:ext cx="329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3333CC"/>
                </a:solidFill>
              </a:rPr>
              <a:t>Presidency University, </a:t>
            </a:r>
            <a:r>
              <a:rPr lang="en-US" sz="1800" dirty="0" err="1" smtClean="0">
                <a:solidFill>
                  <a:srgbClr val="3333CC"/>
                </a:solidFill>
              </a:rPr>
              <a:t>Bengaluru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6800" y="1872326"/>
            <a:ext cx="68072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4000"/>
              </a:lnSpc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3" name="Group 16"/>
          <p:cNvGrpSpPr>
            <a:grpSpLocks/>
          </p:cNvGrpSpPr>
          <p:nvPr userDrawn="1"/>
        </p:nvGrpSpPr>
        <p:grpSpPr bwMode="auto">
          <a:xfrm>
            <a:off x="0" y="868364"/>
            <a:ext cx="12192000" cy="46037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0" y="6583364"/>
            <a:ext cx="12192000" cy="46037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2" name="Picture 2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68000" y="24540"/>
            <a:ext cx="14224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F14B0C-BB3F-4B02-92AE-79F0856BF8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83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C6FE2-5791-4329-BBC3-CDA92DE3E46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1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1953B-22B3-4F6F-B94A-0109DBA07A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23AAB-B482-42EC-BC31-45F2E94874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526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271FC-38A5-4038-AC69-E3127D12FF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25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C6FE2-5791-4329-BBC3-CDA92DE3E46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51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61D6E-4D6D-4C4A-8721-69E4152743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50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04EFB-299E-40C4-9924-A90D415F19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94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" name="Picture 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9165168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6553200"/>
            <a:ext cx="121920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 userDrawn="1"/>
        </p:nvGrpSpPr>
        <p:grpSpPr bwMode="auto">
          <a:xfrm>
            <a:off x="0" y="715964"/>
            <a:ext cx="12192000" cy="46037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08D83-FBFC-4460-8D37-FA1E7640669B}" type="slidenum">
              <a:rPr lang="en-I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57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B1EAC-7694-4BAD-88B6-CA1B5B6257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21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72F3A-633C-486E-B51F-EF945791FB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493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35CE2-7FA7-4CD1-A825-41DE52FA75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44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F34C-B4CF-4A16-B8A8-5780B15735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45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grpSp>
        <p:nvGrpSpPr>
          <p:cNvPr id="2" name="Group 8"/>
          <p:cNvGrpSpPr>
            <a:grpSpLocks/>
          </p:cNvGrpSpPr>
          <p:nvPr userDrawn="1"/>
        </p:nvGrpSpPr>
        <p:grpSpPr bwMode="auto">
          <a:xfrm>
            <a:off x="0" y="6096000"/>
            <a:ext cx="121920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1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3201" y="1415126"/>
            <a:ext cx="5927420" cy="339068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3200" y="4767926"/>
            <a:ext cx="329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3333CC"/>
                </a:solidFill>
              </a:rPr>
              <a:t>Presidency University, </a:t>
            </a:r>
            <a:r>
              <a:rPr lang="en-US" sz="1800" dirty="0" err="1" smtClean="0">
                <a:solidFill>
                  <a:srgbClr val="3333CC"/>
                </a:solidFill>
              </a:rPr>
              <a:t>Bengaluru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6800" y="1872326"/>
            <a:ext cx="68072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4000"/>
              </a:lnSpc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05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3" name="Group 16"/>
          <p:cNvGrpSpPr>
            <a:grpSpLocks/>
          </p:cNvGrpSpPr>
          <p:nvPr userDrawn="1"/>
        </p:nvGrpSpPr>
        <p:grpSpPr bwMode="auto">
          <a:xfrm>
            <a:off x="0" y="868364"/>
            <a:ext cx="12192000" cy="46037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0" y="6583364"/>
            <a:ext cx="12192000" cy="46037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2" name="Picture 2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68000" y="24540"/>
            <a:ext cx="14224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2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0" y="868364"/>
            <a:ext cx="12192000" cy="46037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roup 16"/>
          <p:cNvGrpSpPr>
            <a:grpSpLocks/>
          </p:cNvGrpSpPr>
          <p:nvPr userDrawn="1"/>
        </p:nvGrpSpPr>
        <p:grpSpPr bwMode="auto">
          <a:xfrm>
            <a:off x="0" y="6583364"/>
            <a:ext cx="12192000" cy="46037"/>
            <a:chOff x="1905000" y="6553200"/>
            <a:chExt cx="7010400" cy="45719"/>
          </a:xfrm>
        </p:grpSpPr>
        <p:sp>
          <p:nvSpPr>
            <p:cNvPr id="29" name="Rectangle 2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2" name="Picture 3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68000" y="24540"/>
            <a:ext cx="14224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1953B-22B3-4F6F-B94A-0109DBA07A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9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23AAB-B482-42EC-BC31-45F2E94874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4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271FC-38A5-4038-AC69-E3127D12FF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5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61D6E-4D6D-4C4A-8721-69E4152743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6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04EFB-299E-40C4-9924-A90D415F19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" name="Picture 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9165168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6553200"/>
            <a:ext cx="121920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 userDrawn="1"/>
        </p:nvGrpSpPr>
        <p:grpSpPr bwMode="auto">
          <a:xfrm>
            <a:off x="0" y="715964"/>
            <a:ext cx="12192000" cy="46037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08D83-FBFC-4460-8D37-FA1E7640669B}" type="slidenum">
              <a:rPr lang="en-I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6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B1EAC-7694-4BAD-88B6-CA1B5B6257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AD9ED-62CE-4C6C-8E51-3620AF1FBC4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AD9ED-62CE-4C6C-8E51-3620AF1FBC4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6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029200" y="5791201"/>
            <a:ext cx="2057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ts val="1125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14565" y="2191871"/>
            <a:ext cx="4724400" cy="161364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4000"/>
              </a:lnSpc>
              <a:defRPr sz="3200" baseline="0">
                <a:solidFill>
                  <a:schemeClr val="accent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4000" b="1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COUSINS </a:t>
            </a:r>
            <a:endParaRPr lang="en-IN" sz="4000" b="1" dirty="0" smtClean="0">
              <a:solidFill>
                <a:schemeClr val="accent4">
                  <a:lumMod val="85000"/>
                  <a:lumOff val="1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4000" b="1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4000" b="1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COMPILER</a:t>
            </a:r>
            <a:endParaRPr lang="en-US" sz="4000" b="1" kern="0" dirty="0">
              <a:solidFill>
                <a:schemeClr val="accent4">
                  <a:lumMod val="85000"/>
                  <a:lumOff val="15000"/>
                </a:schemeClr>
              </a:solidFill>
              <a:latin typeface="Akshar Unicode" panose="00000400000000000000" pitchFamily="2" charset="0"/>
              <a:ea typeface="+mj-ea"/>
              <a:cs typeface="Akshar Unicod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69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1919289" y="5949950"/>
            <a:ext cx="83534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763807" y="3912068"/>
            <a:ext cx="4332194" cy="190051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N" b="1" dirty="0" smtClean="0">
                <a:latin typeface="Bookman Old Style" panose="02050604050505020204" pitchFamily="18" charset="0"/>
              </a:rPr>
              <a:t>Cousins of Compiler are</a:t>
            </a:r>
          </a:p>
          <a:p>
            <a:pPr marL="806450" indent="-457200">
              <a:buAutoNum type="arabicPeriod"/>
              <a:defRPr/>
            </a:pPr>
            <a:r>
              <a:rPr lang="en-IN" b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Preprocessor</a:t>
            </a:r>
            <a:r>
              <a:rPr lang="en-IN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</a:p>
          <a:p>
            <a:pPr marL="806450" indent="-457200">
              <a:buAutoNum type="arabicPeriod"/>
              <a:defRPr/>
            </a:pPr>
            <a:r>
              <a:rPr lang="en-IN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Assembler </a:t>
            </a:r>
          </a:p>
          <a:p>
            <a:pPr marL="806450" indent="-457200">
              <a:buAutoNum type="arabicPeriod"/>
              <a:defRPr/>
            </a:pPr>
            <a:r>
              <a:rPr lang="en-IN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Loader 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and Link-editor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  <a:cs typeface="Times New Roman" pitchFamily="18" charset="0"/>
            </a:endParaRPr>
          </a:p>
        </p:txBody>
      </p:sp>
      <p:pic>
        <p:nvPicPr>
          <p:cNvPr id="1026" name="Picture 2" descr="Cousins of Compi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93" y="914493"/>
            <a:ext cx="5252247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data:image/jpeg;base64,/9j/4AAQSkZJRgABAQAAAQABAAD/2wCEAAoHCBQVEhgSEhIZGBgaFBoaEhkaGBwaGhUfGBgaGRgVGB8dIS4lHR4tIRgYJ0YnKy8xNTU1HCQ7QDszQy40NTEBDAwMEA8QHhISGDQhISsxNDQ0NDQ0NDQ0NDQ0NDQ0NDQ0ND8/PzQ0MTQ0MTQ0NDQ0PzQxNDQ0NDQ0NDQxNDQ/Mf/AABEIALEBHAMBIgACEQEDEQH/xAAbAAEAAgMBAQAAAAAAAAAAAAAABAUBAgMGB//EAD8QAAIBAwIEAgYGBwkBAQAAAAECAAMREgQhBSIxURNBBjJSYXGRFCNTgaHSFTNCcpOi0RZiY3OSsbLCw/FD/8QAFQEBAQAAAAAAAAAAAAAAAAAAAAH/xAAXEQEBAQEAAAAAAAAAAAAAAAAAAREh/9oADAMBAAIRAxEAPwD7NERAREQEptXxUrXFIoBcDBmYqHJvdVOJXIWHKTc36S4kLU8OpucmUk3B6sASvqkgGxI8ieh3gRKPHKXhLUqMFuAD1IyK5FFNuYix6dpmlxqmB9YQrF3VFBLFgrYhhtffb5zenwSgoCqrAAgrarUupUYhlOVwSDYkdfO86U+E0VYMqsCGZr5vc5HJgebdb74nb3QRxbjKFAyA5NTL01ZWXKylrE2sDYGa6/ippoj4cr7uxLY09rjIqpIBO2RAA8zMn0f05x5H5VxW1WoLCxFvW7MR/wDBJVXh6FQhDWC4rZ2BtYCxYG56DqYRyPFqS+s29t7AsvQEgMBY2BB+Ey3F6INix6MScGsAhs1zawsbfMSLw3htF6IdqYGaWIUsqjlwuqg2U4gC4326yQvBKIvysclZWDVHYEMQW2ZjvcA36wrc8UpZKhYhmNlVlIPUjcEXF7HeQNTx0pWZHRcFbmKszOq+GzmoyhdlGJF7/wBJZU+H01YOMsgLXNRzkL/t3bnt/evaYbhlM+JcMfFFqvO9mGONgMrLtty2gaDi1HYFiPeVYC+JfEkjY4gm3aYTjNFiAC1yWA5G/ZALeXkCPnB4TSvcKQ2OIObHopQMQTYsFJGR39846XgdNfWLtYMFGbgKHADADLe9upv7rQOv6bobczb/ANxj+3hvYbc20m0NQrqHU3B6bW87Hr75X0/R/Tr6quN7/ravt5+37QvJ+l0q01CICFF7XYsdzc7sSfOBIiIgIiICIiAiIgIiICIiAiIgIiICIiAiIgIiICIkSuzZKitjcMSbX6W7/GBLiVus1IornW1SU1vbJ8EW56C7EC8307mooenqFdT6rLiwPwI2MCfI+r1KU0apUYKiqS7HooHUn3TXwX+1/lWaVtMzKUapcEEMCq2IOxECH6LcQpV9Kj0aiuoGJK7gEdRLmU/B+DLpqK6eg+KKOUYi+5uSe53k7wX+1/lWBKiRfBf7X+VY8F/tf5VgSokCozqyAvkGfEgqBtg7bW/dEnwEREBERAREQEREBERAREQEREBERAREQEREBERAREQEi1f1qfuP/wBZKkatpwxDZMpF7Ym3W1wdvdArOOcKevUoFamCU3Z3K2zJwZFChlKkcx6ytPoxUVaoo1mXkAofWOBmWdqtRwosGYuRcA27bT0n0Y/aP8x/SPox+0f5j+kDxh4JrWc0w7KqoMXOoqWR6lTJmQgA1CiqLBrC7SXquB6kU8zVzbxKr1lNeqispz8NUZQSoUFTiALnznqPop+0f5j+k4a3THw3+sf1G8x7J90Dzmn4NrGXIarK9BfAreJUUqTRxGVK2LAsS2TEnp2mP7P6wU0VaoyFTJg2pqsijlFtkDP6pNrrYmW9ImnpKdQGo1qKEhbE2xW5sFJ267A9JvS4hTKqzaggMTiVYOtr2yLBbKL7c1tzbrAqKnA9YXqkVQFdlKqa9TJgHBZAwUCmpUW2ViL9e8rhHA66VVbUViyIjeGi1ahCs1Qti17ZhVwUFuu+0m/pGjYHx6m5AHK1yWyxHqXucWHxFusVOIUVDM2ocBTYmxsevq8vMBid1vaxvAnaz1qP+d/51JNlLqNTRVk8Ss9xZ1uDjY3TIkLbHm8ztcXnanxiiwBD7E2BKsPPHe45Rfa5sL7dYFpEqP05QuRmdmC7I5BJJAAONjfE9Osy/G6AvdyLMVN0fqq5ker7O9+hAPYwLaJG0mrSoCyNkASDsRYjy3kmAiIgIiICIiAiIgIiICIiAiIgIiICIiAiIgJi8zIWpphqiA9MXPUj2e0CZeLyP9DT2fxP9ZC4o9GhSNR1JAIAVSSzM7BVVd+pJA++Ba3lX6RatqWlq1EpmoVpsSikBiLcxF/MC5t7pCHEqaKTqaNSgcgqKSahqXXK6eGWLWAN9trTSrxrQghTVByAIsKjBg6l1AIBBJUE26mBI9Hap1Ghou9N6eVJCqlrMAoGLXW1ibAyT+hqW2zeeXMefIhiH9oXAkGlxbRXRFqDmVMLBwoDrdATbFbgbAkdJHpekGksWcFFCoQSWbIupfFQt2JCgMdtgYFovBaQYMC4IYMBm1gVZmG3a7Nt75t+h6dgLsMWySznkJvfHsOY7TjodXpazslJsmX17Z2W4VgC3S9mU2v5yx+hp7P4n+sCHq+FCpUDOxwFMoUFwGuwPMb7jl6TK8GpjH1jiCN2bcFsrNvuMhe021FBVakVBF6tjudx4b7HeWNoFLpuBhGLGo5GYcKOUZBicjbc9enTabjgNK5N35iS31jdWUqfwJEuIkwRNFo1p5Y35mya5J3sB5+4CS4iUIiICIiAiIgIiICIiAiIgIiICIiAiIgIiICRKzAVUv7L/wDWS5yqUlb1lB7XAP8AvA2zHcfOROIaSnXpmnUsVJB2NipBDK6kdGBAIM7/AESn9mn+kf0j6JT+zT/SP6QKl+A0CBd6mQZmz8VsyWXBua/THa3TYTFL0e0y2wXGzZKAx5T4Xggj4JsPnLf6JT+zT/SP6TnX0lPFvq19U/sjtAodN6K0BmKjsylrogdlVQqCmlxfdlUet3N5Kf0b0x6FlOWQZXKsORaZUEHZcVAtIlaiFpaYrUFMP4KEBKXNku550Jv0mRxekKngeHTZlemlyyLkXLre2OxBQ3A7i3aQXWh0dOiGVNgzM7XN7luu5kzMdx855xuK0wrMdOlg6oN19ZiV5yRZRcdd+oknh+pRxVNSlSQIRfdWIBRXu21h18rjaUT9YwLUtx+u/wDOpJs8xpOKKrvnTUHw/G02yoWS2LLc+YO9+lnHaSH9I1AJxv8AVq4s3XIqvmoxUFhctY+6Bf3i885X9JcQcqa7A3Hir5U2qH8FI+JH3R9Xxx1SsQw2Jam915QFRgGW3qnIjI9TA9XeZlZptczVGplLFCcjcnY2wYcu+Qv8LSvq+kgBKmmL5Mv6wbFaq0ubbluWBHex7QPRxKGpx4AtyeqSDzjlIdVOe11F2uOtwOnlNf7QWDFkQY00cjxRtmxVV2W97jt5iBfkxeeaqelKhcgikY3B8RfsjVNxbbZSPjb7vRUagZQw6EAj7xeQdIiJQiIgIiICIiAiIgIiICIiAiIgIiR6tdVIBvc3sApYm3XoDAkRI30xOz/w3/LH0xez/wAN/wAsCTOdf1G/dP8AtOP0xezfw3/LIPGaztp6i6dmSqUPhsaTkBuoBBXoen3wJXC1B09K4/8AyT/gJJNIXvYfG28ovRapWTR0l1bM1UIM7UmAXbZBZfIWF+4lz9MXs/8ADf8ALA1paJFJKqLkW8zte9t+gvO/hjsN+u3Wcvpi9n/hv+WPpidn/hv+WB0NMdh07fhM+GOw6W6fhOI1a3C8wLGy3Rhc2Jtci3QH5SVA5+Evsj5CZNMdh8pvEDjTpAXt5m53vOdDRogIRQAWLN53JORO/vJ+clRAj1tOrCzDa4PbcG4Nx7xMUdKiDFVAH+9zck995JiByFFfZHyE6ATMQEREBERAREQEREBERAREQEREBERASLV/Wp+6/wD1kqQtQWDowRmADA422va3UjtAmGeS9K+PVKThKBYYYvXYU2qDEuB4RIBCErmcjawA7z0f0o/Yv/L+aY+kH7F9+uy7/wA0Dz+q9KmWtWpCmhCU2dD4oBqFQuzG2NPc25iJFT00ZhSxoKTUuW+sxFhUwIpllGbDc7bW856nxf8AAf37Jv8AzTSpqgqljQeyqT0TYAXNuaFebpelldip+jJi3hMPrmvjWqmmu3h+tiMrXt7/ADkPS+lOoqU8VwLO9Pw3Q5FFq6gIq1EKAK3h3I3PQ3nshqNv1L/JPzTIr/4D/JPzQjzGk9L6tVgtPSqS9RUp3rC4vmW8QBSUYKl7WPW09fSvYZWvbe3S/nb3SP4/+A/yT802GpP2NT5L+aBjW+vS/wA7/wA6kmStrVHZ6dqTgCpdicbKPDcXNmv1IH3yxgZiYvEDMRMQMxMTMBExEDMREBERAREQEREBERAREQEREBETTMdx84G8TnmO4+czmO4+cDeJpmO4+cZjuPnA3kbiP6mp/lv/AMTO3iL3HzlL6WcQejo6tWlTFVlQkpliStuYrYG5A3t52gcPSHiFWkyCkQMqVRt1UhWTDF2ubhBkb2ubfCb8Q40VR1QXZKYYuLFASuQ2JuVNiLyZwmv41CnXrUVp1GQMVJDNTyHq5WG9jJX0aj7CbCw5V2HW3wgVx46oJBQ7EqDcWJV1pkHflGTDc9RNNXx8ISvh3YIz2zW10K5KSL22YH7pb+FT35V5hZthze495r4FL2E6W6L07fCBUcQ40wulMDJWp3N1ZWDVEV16ixs/X75heO2JYqSDiqKLXzL1FN2vYrybGXBoUjvgm4sdl3HY9xMmjTN7qm4sdhuB0B7j3QmK7imudEp1V2F8qtNgCxQIWYLY+str7Xva3nIQ48Vaq72ZAU8JVsrBGW5c3N2Pn5bT0HhJtsvLsuw5fcO01bSUzuUU97qN7dLwqo13GmBQ012+kYG5W7ABwwsTdd1Bv2mtT0hCr4mDMGF1AZRiBRaqb3O+ysPjaXJ0lMm5RSf3R5bCPoVL7NP9K/DtAjabiYqVGpojWXq9xa9la1r36MJF0mvZ82LquFdkKY74o3nvfJhuPiNpbLQUG4UA2tcAA2HQfCPATLLBcrWysL/C/WBTnjylRinM/wCr5lxN6bOCT0Bsp2m3CeMGoKaFCWNJGqMLBQz0w/S97dektPoyWK4LYm5GIsT3I7zI06gghVBAsCFFwOw7CB3iIgIiICIiAiIgIiICIiAiIgJW8N0yGkpZFJK3JIBv795ZSr4drKYpIGqKCFsQWAIPYwNOIVEpvRQUUY1auHQDEBGdn6b2C/iJxrcT0qVfBZN81RmFO6I7i6ozWsGIt8x3nTiNHSVypqVFJQnArWZCuQs26MDuJHbhugLZnAtaxvVYg2XDJgWsXx2yPN74HFfSDRMWVUuwbEqKV2PKXJFgdgoJvOGk9JtGyK1RFUlC7AJmEGJdcjjsSgBt7wO07rwXhwXEBLXvfxmyvh4frZ5Wx5bXtYCdTwvh++yb0wjAVGClQoQXUNa+IC5dbC14HGtxekTTFLTBs3pqc08MqKjWVrFbnYM1ttlnfX8S09Kqab01OyCyoWctULYIFC77Ix67TrqtHo6gs7Ls4cEVSjBguAYMrAiy7dZrT0eiVgwZcgQQzVWY3CMgJLMSeVmG/eQV9L0k0jVlphFs1EVFJQBvWYNdbcqqEJJJ2nel6Q6J8cELFmxpgUSS3KWBXb1bKd+k7pw7QC1hT2xAu99kVkUbtuMXYW87m95vpNJoqRU0ygK3xJqFiMgAQMmO1gBbyHSUctRxzQoyLdHz6FFDgDLG7FQbDI2+49pDrekOnNRUp0FYMtwzKUDE1Ep08eQ5KzMdx7Ms6+m0b1FqsUyUWUipiLXuAwUgML77g2M4afhXD0bJMAQVI+tJxwYuoALEABmJsNoEaj6S6NlLNRZQCxN6N8VV8PFawOKFgRc+ye0teH6nT1y/h0wQjspY07KWUkMFJHNYjykEcI4eAoslk2UeKbEZZhWGXMoYkhWuBLPSVdPTTCm6KoLG2YO7MWY3JvuST98BxHTIKZIRQclsQoFudZOZgNybCV3EdbSNMgVFJLJYBhc86yB6T+jCa0JnWqpgwYBHIVrEGzr0bp16iB6K8XkUaJfaqfxan5oOiXu/8Wp+aBtX1SoVDG2TYrsTcnoNvOYqaxFYIzAMxAVSd2JBIA7myt8pE1mhY+H4Z9SqHObs17AiwJufORtXwytUcOzJYMjBQXAJTxAfhcONx7MkF5lGU87U4PXNN0FbmZVVXLvdbLZmt0BvY+c6fo2qLksczVDIVZ2ULiFdXBNrHmOw6kHrKL+841tQqAFmCgsFF/MsbBR7yZD1end6L0k5TYKjFmFwLbkqch5yHW4TULlg9xkhRS7YqqlCVItubpsT3MC9y90ZSjXhlb9qpluMhdgHszG7eybMOm3LONbg9Zma9RcSUKrk5t4dRGFySSSVVhe/n0gXlXUopUMwBZsUBO7GxNh3NgYpalGLKrAlGxcA3xJAIB7GxHzlKeE1izlnUg1A6LkwC2L7dxcMPPqPIWAx+hqtivimxZSxDMrMFTDdrEg3sQfdCPQ5ThT1iMuauCuWNwbi4bG3z2kTX6N3xCPYBSDcsDc2s4I6kWPXvK9eFVEa6uTeqWIUtvnWFQs3ktlyG3XIwq61OsSmL1GCj3+7r/uPnNqGpRwSjBgGKkg3sR1Hxlbxbhz1HD0yqkUKqAksGVqgXFhbtj+M4DhNW+9Sw8RnYIzLe4WxvbqMT84K9ADMzRJvAREQE1xm0QNcYxm0QMWmMZtEDXGR+ID6mp/lv/xMlSp9IuI0tPpalWs4RMStyDa7AhQbdyQIFmg2HwmcZG4bradaktWk4dGF1YXsw7i8lwNcYxm0QNcYxm0QNSomZmICIiAiIgIiICIiAiIgIiICIiAiIgIiICIiAiIgJgmZnDUUc0ZCSAwsSNjv2gV/6bTBnCtyVVRwbAgMwCvv+yQwPwMmLr6RFxUXoT18he5/A/IyGnAqCsxRMMlQMEsqnBskbEC2QPn2mavBaTdQb4spN7E5Eljcb9Tfte20DoeK08gpYYlbh8hiTmEw63yuwH3zlra2mr06lCoysjU/rATYFWut7/EHpuDNm4PTJJJYk7k36kMrhvjdF+UwnBaYUqSxBAG7ey+an4gmEa1NdSoadGprlSXFRgQQiDlz96qBc+4GdF4uni1KZ2CKhLkjE55WUee2Jnd9GpUIbkA7jazdwwta252kH+z1G2PPjgqEZEgqhYgNe+W7t193YQqRrOLU0HUMclBAIuoZlXI38hmp++bfpWlfd1xIXFshZsiQBbr5Gc/0QlioZgCysRlsWXGx6f3FmtPgiLazPsQRzD9lmYeXdj+EJ1MGupllQVFLMuSC4uwtcEDzFpwo8QzJKIxVahplrgbqbM1vZBuL+7pMaPhaUiCmWyqu5v6q4qenW21xN6XDkUtiWAdizqCcST1NvK/mBtCtn4lSCFw6kD+8NzYkD7wJjScUpuEswDVEDqhIysVy6fCcF4NTAXHIFLYNluAqsgX3jFiN+86aPhaUiCmWyqu5vfBcVO462227CBZREQEREBERAREQEREBERAREQEREBERAREQEREBERAREQExEQMzERATMRIEREoREQEREBERAREQEREBERAREQEREBERAREQP//Z"/>
          <p:cNvSpPr>
            <a:spLocks noChangeAspect="1" noChangeArrowheads="1"/>
          </p:cNvSpPr>
          <p:nvPr/>
        </p:nvSpPr>
        <p:spPr bwMode="auto">
          <a:xfrm>
            <a:off x="10375339" y="1801907"/>
            <a:ext cx="1638201" cy="16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6" descr="COMPILER DESIGN LECTURE NOTES Bachelor of Technology Computer Science and  Engineering &amp;amp; Information Technology"/>
          <p:cNvSpPr>
            <a:spLocks noChangeAspect="1" noChangeArrowheads="1"/>
          </p:cNvSpPr>
          <p:nvPr/>
        </p:nvSpPr>
        <p:spPr bwMode="auto">
          <a:xfrm>
            <a:off x="9296124" y="2353236"/>
            <a:ext cx="1558827" cy="15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294203" y="1489334"/>
            <a:ext cx="6134444" cy="128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  <a:defRPr/>
            </a:pPr>
            <a:r>
              <a:rPr lang="en-US" kern="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itchFamily="18" charset="0"/>
              </a:rPr>
              <a:t>The input to a compiler may be processed by one or more preprocessors, and further processing of the compiler’s output may be needed before running machine code is obtained. </a:t>
            </a:r>
            <a:endParaRPr lang="en-US" kern="0" dirty="0">
              <a:solidFill>
                <a:srgbClr val="002060"/>
              </a:solidFill>
              <a:latin typeface="Bookman Old Style" panose="02050604050505020204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5141" y="261288"/>
            <a:ext cx="4993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COUSINS OF COMPILER</a:t>
            </a:r>
            <a:endParaRPr lang="en-US" sz="2800" b="1" kern="0" dirty="0">
              <a:solidFill>
                <a:srgbClr val="FF0000"/>
              </a:solidFill>
              <a:latin typeface="Bookman Old Style" panose="02050604050505020204" pitchFamily="18" charset="0"/>
              <a:cs typeface="Akshar Unicod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98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810" y="326322"/>
            <a:ext cx="2589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Preprocessor</a:t>
            </a:r>
            <a:endParaRPr lang="en-IN" sz="2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130" y="1314736"/>
            <a:ext cx="105738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Bookman Old Style" panose="02050604050505020204" pitchFamily="18" charset="0"/>
              </a:rPr>
              <a:t>A </a:t>
            </a:r>
            <a:r>
              <a:rPr lang="en-IN" sz="2000" dirty="0" err="1">
                <a:solidFill>
                  <a:srgbClr val="333333"/>
                </a:solidFill>
                <a:latin typeface="Bookman Old Style" panose="02050604050505020204" pitchFamily="18" charset="0"/>
              </a:rPr>
              <a:t>preprocessor</a:t>
            </a:r>
            <a:r>
              <a:rPr lang="en-IN" sz="2000" dirty="0">
                <a:solidFill>
                  <a:srgbClr val="333333"/>
                </a:solidFill>
                <a:latin typeface="Bookman Old Style" panose="02050604050505020204" pitchFamily="18" charset="0"/>
              </a:rPr>
              <a:t> is a program that processes its input </a:t>
            </a:r>
            <a:r>
              <a:rPr lang="en-IN" sz="2000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data </a:t>
            </a:r>
            <a:r>
              <a:rPr lang="en-IN" sz="20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(Source Program with </a:t>
            </a:r>
            <a:r>
              <a:rPr lang="en-IN" sz="2000" b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Preprocessing</a:t>
            </a:r>
            <a:r>
              <a:rPr lang="en-IN" sz="20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Statements)</a:t>
            </a:r>
            <a:r>
              <a:rPr lang="en-IN" sz="2000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Bookman Old Style" panose="02050604050505020204" pitchFamily="18" charset="0"/>
              </a:rPr>
              <a:t>to produce output </a:t>
            </a: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(Source Program </a:t>
            </a:r>
            <a:r>
              <a:rPr lang="en-IN" sz="20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without </a:t>
            </a:r>
            <a:r>
              <a:rPr lang="en-IN" sz="20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Preprocessing</a:t>
            </a: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Statements) </a:t>
            </a:r>
            <a:r>
              <a:rPr lang="en-IN" sz="2000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that </a:t>
            </a:r>
            <a:r>
              <a:rPr lang="en-IN" sz="2000" dirty="0">
                <a:solidFill>
                  <a:srgbClr val="333333"/>
                </a:solidFill>
                <a:latin typeface="Bookman Old Style" panose="02050604050505020204" pitchFamily="18" charset="0"/>
              </a:rPr>
              <a:t>is used as input to another </a:t>
            </a:r>
            <a:r>
              <a:rPr lang="en-IN" sz="2000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program </a:t>
            </a:r>
            <a:r>
              <a:rPr lang="en-IN" sz="2000" b="1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(Compilers).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6141" y="3466158"/>
            <a:ext cx="751690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They may perform the following functions :                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712788" marR="0" lvl="0" indent="363538" algn="just" defTabSz="7191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4500" algn="l"/>
                <a:tab pos="1344613" algn="l"/>
                <a:tab pos="1519238" algn="l"/>
                <a:tab pos="16129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1.       Macro processing </a:t>
            </a:r>
          </a:p>
          <a:p>
            <a:pPr marL="712788" marR="0" lvl="0" indent="363538" algn="just" defTabSz="7191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4500" algn="l"/>
                <a:tab pos="1344613" algn="l"/>
                <a:tab pos="1519238" algn="l"/>
                <a:tab pos="16129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2.       File Inclusion</a:t>
            </a:r>
          </a:p>
          <a:p>
            <a:pPr marL="712788" indent="363538" algn="just" defTabSz="719138">
              <a:tabLst>
                <a:tab pos="444500" algn="l"/>
                <a:tab pos="1344613" algn="l"/>
                <a:tab pos="1519238" algn="l"/>
                <a:tab pos="16129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3.       Rational Preprocessors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marL="712788" marR="0" lvl="0" indent="363538" algn="just" defTabSz="7191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4500" algn="l"/>
                <a:tab pos="1344613" algn="l"/>
                <a:tab pos="1519238" algn="l"/>
                <a:tab pos="16129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4.       Language extension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1409" y="1130190"/>
            <a:ext cx="11141613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1. Macro processing: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	A Preprocessor may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 allow a user to define macros are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shorthands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 for longer constructs.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2. File Inclusion: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Preprocessor includes header files into the program text. When the preprocessor finds an 	#include directive it replaces it by the entire content of the specified file.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3. Rational Preprocessors: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	These processors change older languages with more modern flow-of-control and data-	structuring facilities.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4. Language extension :</a:t>
            </a:r>
          </a:p>
          <a:p>
            <a:pPr lvl="0" algn="just"/>
            <a:r>
              <a:rPr lang="en-IN" sz="2000" dirty="0" smtClean="0">
                <a:latin typeface="Bookman Old Style" panose="02050604050505020204" pitchFamily="18" charset="0"/>
              </a:rPr>
              <a:t>	These </a:t>
            </a:r>
            <a:r>
              <a:rPr lang="en-IN" sz="2000" dirty="0">
                <a:latin typeface="Bookman Old Style" panose="02050604050505020204" pitchFamily="18" charset="0"/>
              </a:rPr>
              <a:t>processors attempt to add capabilities to the language by what amounts to </a:t>
            </a:r>
            <a:r>
              <a:rPr lang="en-IN" sz="2000" dirty="0" smtClean="0">
                <a:latin typeface="Bookman Old Style" panose="02050604050505020204" pitchFamily="18" charset="0"/>
              </a:rPr>
              <a:t>built-in macros</a:t>
            </a:r>
            <a:r>
              <a:rPr lang="en-IN" sz="2000" dirty="0">
                <a:latin typeface="Bookman Old Style" panose="02050604050505020204" pitchFamily="18" charset="0"/>
              </a:rPr>
              <a:t>. For example, the language </a:t>
            </a:r>
            <a:r>
              <a:rPr lang="en-IN" sz="2000" dirty="0" err="1">
                <a:latin typeface="Bookman Old Style" panose="02050604050505020204" pitchFamily="18" charset="0"/>
              </a:rPr>
              <a:t>Equel</a:t>
            </a:r>
            <a:r>
              <a:rPr lang="en-IN" sz="2000" dirty="0">
                <a:latin typeface="Bookman Old Style" panose="02050604050505020204" pitchFamily="18" charset="0"/>
              </a:rPr>
              <a:t> is a database query language embedded in C.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518" y="272534"/>
            <a:ext cx="2092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Assembler</a:t>
            </a:r>
            <a:endParaRPr lang="en-IN" sz="2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7518" y="1211941"/>
            <a:ext cx="1073075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Assembler creates object code by translating assembly instruction mnemonics into machine code.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There are two types of assemblers: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One-pass assemblers go through the source code once and assume that all symbols will be defined before any instruction that references them.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Two-pass assemblers create a table with all symbols and their values in the first pass, and then use the table in a second pass to generate code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608" y="312876"/>
            <a:ext cx="3586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Linker and Loader</a:t>
            </a:r>
            <a:endParaRPr lang="en-IN" sz="2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3608" y="1255294"/>
            <a:ext cx="1140310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A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linker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 or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link editor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 is a program that takes one or more objects generated by a compiler and combines them into a single executable program.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Three tasks of the linker are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1. Searches the program to find library routines used by program, e.g.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(), math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routines.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2. Determines the memory locations that code from each module will occupy and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relocates its instructions by adjusting absolute references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3. Resolves references among files.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A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loader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 is the part of an operating system that is responsible for loading executable programs into permanent memory</a:t>
            </a:r>
            <a:r>
              <a:rPr lang="en-US" sz="2000" dirty="0">
                <a:solidFill>
                  <a:srgbClr val="333333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for execution.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385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00D99626505468815249BBCE5CBE2" ma:contentTypeVersion="10" ma:contentTypeDescription="Create a new document." ma:contentTypeScope="" ma:versionID="878fb7bdca88060c295635848252f718">
  <xsd:schema xmlns:xsd="http://www.w3.org/2001/XMLSchema" xmlns:xs="http://www.w3.org/2001/XMLSchema" xmlns:p="http://schemas.microsoft.com/office/2006/metadata/properties" xmlns:ns2="b9ddce48-4927-49d3-9c8d-0a4b2e223357" xmlns:ns3="97366e1e-3f04-441e-b6c8-11d4a868ca9a" targetNamespace="http://schemas.microsoft.com/office/2006/metadata/properties" ma:root="true" ma:fieldsID="27db149d8d10253ee7c41fd7e31234eb" ns2:_="" ns3:_="">
    <xsd:import namespace="b9ddce48-4927-49d3-9c8d-0a4b2e223357"/>
    <xsd:import namespace="97366e1e-3f04-441e-b6c8-11d4a868c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e48-4927-49d3-9c8d-0a4b2e223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66e1e-3f04-441e-b6c8-11d4a868c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CF348D-BEC6-4F68-B089-879D9156EAE6}"/>
</file>

<file path=customXml/itemProps2.xml><?xml version="1.0" encoding="utf-8"?>
<ds:datastoreItem xmlns:ds="http://schemas.openxmlformats.org/officeDocument/2006/customXml" ds:itemID="{9B5729CB-52EA-4E2D-854A-92E6EAABA6E9}"/>
</file>

<file path=customXml/itemProps3.xml><?xml version="1.0" encoding="utf-8"?>
<ds:datastoreItem xmlns:ds="http://schemas.openxmlformats.org/officeDocument/2006/customXml" ds:itemID="{A591B35C-8E2F-4205-BE89-9411AE0BF4DC}"/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124</Words>
  <Application>Microsoft Office PowerPoint</Application>
  <PresentationFormat>Widescreen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Akshar Unicode</vt:lpstr>
      <vt:lpstr>Arial</vt:lpstr>
      <vt:lpstr>Bookman Old Style</vt:lpstr>
      <vt:lpstr>Calibri</vt:lpstr>
      <vt:lpstr>DejaVu Sans</vt:lpstr>
      <vt:lpstr>Times New Roman</vt:lpstr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24</cp:revision>
  <dcterms:created xsi:type="dcterms:W3CDTF">2021-05-28T06:39:39Z</dcterms:created>
  <dcterms:modified xsi:type="dcterms:W3CDTF">2021-08-22T09:52:20Z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0x010100E7200D99626505468815249BBCE5CBE2</vt:lpwstr>
  </property>
</Properties>
</file>