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 id="2147483677" r:id="rId2"/>
  </p:sldMasterIdLst>
  <p:notesMasterIdLst>
    <p:notesMasterId r:id="rId22"/>
  </p:notesMasterIdLst>
  <p:sldIdLst>
    <p:sldId id="264" r:id="rId3"/>
    <p:sldId id="271" r:id="rId4"/>
    <p:sldId id="272" r:id="rId5"/>
    <p:sldId id="273" r:id="rId6"/>
    <p:sldId id="274" r:id="rId7"/>
    <p:sldId id="275" r:id="rId8"/>
    <p:sldId id="276" r:id="rId9"/>
    <p:sldId id="277" r:id="rId10"/>
    <p:sldId id="278" r:id="rId11"/>
    <p:sldId id="279" r:id="rId12"/>
    <p:sldId id="281" r:id="rId13"/>
    <p:sldId id="280" r:id="rId14"/>
    <p:sldId id="282" r:id="rId15"/>
    <p:sldId id="283" r:id="rId16"/>
    <p:sldId id="287" r:id="rId17"/>
    <p:sldId id="284" r:id="rId18"/>
    <p:sldId id="286" r:id="rId19"/>
    <p:sldId id="288"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C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83" d="100"/>
          <a:sy n="83" d="100"/>
        </p:scale>
        <p:origin x="4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52A4-5C73-44AE-B0A6-643CD3C50A3E}" type="datetimeFigureOut">
              <a:rPr lang="en-IN" smtClean="0"/>
              <a:t>24-08-2021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C05B6-BEDF-4E57-9A1E-19DD668DE010}" type="slidenum">
              <a:rPr lang="en-IN" smtClean="0"/>
              <a:t>‹#›</a:t>
            </a:fld>
            <a:endParaRPr lang="en-IN"/>
          </a:p>
        </p:txBody>
      </p:sp>
    </p:spTree>
    <p:extLst>
      <p:ext uri="{BB962C8B-B14F-4D97-AF65-F5344CB8AC3E}">
        <p14:creationId xmlns:p14="http://schemas.microsoft.com/office/powerpoint/2010/main" val="51570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8"/>
          <p:cNvSpPr>
            <a:spLocks noGrp="1" noChangeArrowheads="1"/>
          </p:cNvSpPr>
          <p:nvPr>
            <p:ph type="sldNum" sz="quarter"/>
          </p:nvPr>
        </p:nvSpPr>
        <p:spPr>
          <a:noFill/>
        </p:spPr>
        <p:txBody>
          <a:bodyPr/>
          <a:lstStyle/>
          <a:p>
            <a:fld id="{917FE5EC-8B98-4337-9003-EBB583A8FA59}" type="slidenum">
              <a:rPr lang="en-US" smtClean="0">
                <a:solidFill>
                  <a:srgbClr val="000000"/>
                </a:solidFill>
                <a:ea typeface="DejaVu Sans" charset="0"/>
              </a:rPr>
              <a:pPr/>
              <a:t>1</a:t>
            </a:fld>
            <a:endParaRPr lang="en-US">
              <a:solidFill>
                <a:srgbClr val="000000"/>
              </a:solidFill>
              <a:ea typeface="DejaVu Sans" charset="0"/>
            </a:endParaRPr>
          </a:p>
        </p:txBody>
      </p:sp>
      <p:sp>
        <p:nvSpPr>
          <p:cNvPr id="77827" name="Text Box 1"/>
          <p:cNvSpPr txBox="1">
            <a:spLocks noChangeArrowheads="1"/>
          </p:cNvSpPr>
          <p:nvPr/>
        </p:nvSpPr>
        <p:spPr bwMode="auto">
          <a:xfrm>
            <a:off x="1172634" y="689610"/>
            <a:ext cx="4690533" cy="3448050"/>
          </a:xfrm>
          <a:prstGeom prst="rect">
            <a:avLst/>
          </a:prstGeom>
          <a:solidFill>
            <a:srgbClr val="FFFFFF"/>
          </a:solidFill>
          <a:ln w="9360">
            <a:solidFill>
              <a:srgbClr val="000000"/>
            </a:solidFill>
            <a:miter lim="800000"/>
            <a:headEnd/>
            <a:tailEnd/>
          </a:ln>
        </p:spPr>
        <p:txBody>
          <a:bodyPr wrap="none" lIns="92738" tIns="46369" rIns="92738" bIns="46369" anchor="ctr"/>
          <a:lstStyle/>
          <a:p>
            <a:pPr fontAlgn="base">
              <a:spcBef>
                <a:spcPct val="0"/>
              </a:spcBef>
              <a:spcAft>
                <a:spcPct val="0"/>
              </a:spcAft>
            </a:pPr>
            <a:endParaRPr lang="en-US">
              <a:solidFill>
                <a:srgbClr val="000000"/>
              </a:solidFill>
              <a:latin typeface="Times New Roman" pitchFamily="18" charset="0"/>
            </a:endParaRPr>
          </a:p>
        </p:txBody>
      </p:sp>
      <p:sp>
        <p:nvSpPr>
          <p:cNvPr id="77828" name="Rectangle 2"/>
          <p:cNvSpPr>
            <a:spLocks noGrp="1" noChangeArrowheads="1"/>
          </p:cNvSpPr>
          <p:nvPr>
            <p:ph type="body"/>
          </p:nvPr>
        </p:nvSpPr>
        <p:spPr>
          <a:xfrm>
            <a:off x="703580" y="4367530"/>
            <a:ext cx="5610725" cy="4120101"/>
          </a:xfrm>
          <a:noFill/>
          <a:ln/>
        </p:spPr>
        <p:txBody>
          <a:bodyPr wrap="none" anchor="ctr"/>
          <a:lstStyle/>
          <a:p>
            <a:endParaRPr lang="en-US"/>
          </a:p>
        </p:txBody>
      </p:sp>
    </p:spTree>
    <p:extLst>
      <p:ext uri="{BB962C8B-B14F-4D97-AF65-F5344CB8AC3E}">
        <p14:creationId xmlns:p14="http://schemas.microsoft.com/office/powerpoint/2010/main" val="2863942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2DF14B0C-BB3F-4B02-92AE-79F0856BF8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5776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672F3A-633C-486E-B51F-EF945791FB5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6946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535CE2-7FA7-4CD1-A825-41DE52FA75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2770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35AF34C-B4CF-4A16-B8A8-5780B15735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18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grpSp>
        <p:nvGrpSpPr>
          <p:cNvPr id="2" name="Group 8"/>
          <p:cNvGrpSpPr>
            <a:grpSpLocks/>
          </p:cNvGrpSpPr>
          <p:nvPr userDrawn="1"/>
        </p:nvGrpSpPr>
        <p:grpSpPr bwMode="auto">
          <a:xfrm>
            <a:off x="0" y="6096000"/>
            <a:ext cx="12192000" cy="46038"/>
            <a:chOff x="1905000" y="6553200"/>
            <a:chExt cx="7010400" cy="45719"/>
          </a:xfrm>
        </p:grpSpPr>
        <p:sp>
          <p:nvSpPr>
            <p:cNvPr id="8" name="Rectangle 7"/>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9" name="Rectangle 8"/>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12" name="Picture 11" descr="j presidencyuniversitylogom.png"/>
          <p:cNvPicPr>
            <a:picLocks noChangeAspect="1"/>
          </p:cNvPicPr>
          <p:nvPr userDrawn="1"/>
        </p:nvPicPr>
        <p:blipFill>
          <a:blip r:embed="rId2" cstate="print"/>
          <a:stretch>
            <a:fillRect/>
          </a:stretch>
        </p:blipFill>
        <p:spPr>
          <a:xfrm>
            <a:off x="203201" y="1415126"/>
            <a:ext cx="5927420" cy="3390686"/>
          </a:xfrm>
          <a:prstGeom prst="rect">
            <a:avLst/>
          </a:prstGeom>
        </p:spPr>
      </p:pic>
      <p:sp>
        <p:nvSpPr>
          <p:cNvPr id="13" name="TextBox 12"/>
          <p:cNvSpPr txBox="1"/>
          <p:nvPr userDrawn="1"/>
        </p:nvSpPr>
        <p:spPr>
          <a:xfrm>
            <a:off x="203200" y="4767926"/>
            <a:ext cx="3292312" cy="369332"/>
          </a:xfrm>
          <a:prstGeom prst="rect">
            <a:avLst/>
          </a:prstGeom>
          <a:noFill/>
        </p:spPr>
        <p:txBody>
          <a:bodyPr wrap="none" rtlCol="0">
            <a:spAutoFit/>
          </a:bodyPr>
          <a:lstStyle/>
          <a:p>
            <a:pPr fontAlgn="base">
              <a:spcBef>
                <a:spcPct val="0"/>
              </a:spcBef>
              <a:spcAft>
                <a:spcPct val="0"/>
              </a:spcAft>
            </a:pPr>
            <a:r>
              <a:rPr lang="en-US" sz="1800" dirty="0">
                <a:solidFill>
                  <a:srgbClr val="3333CC"/>
                </a:solidFill>
              </a:rPr>
              <a:t>Presidency University, </a:t>
            </a:r>
            <a:r>
              <a:rPr lang="en-US" sz="1800" dirty="0" err="1">
                <a:solidFill>
                  <a:srgbClr val="3333CC"/>
                </a:solidFill>
              </a:rPr>
              <a:t>Bengaluru</a:t>
            </a:r>
            <a:endParaRPr lang="en-US" sz="1800" dirty="0">
              <a:solidFill>
                <a:srgbClr val="3333CC"/>
              </a:solidFill>
            </a:endParaRPr>
          </a:p>
        </p:txBody>
      </p:sp>
      <p:sp>
        <p:nvSpPr>
          <p:cNvPr id="14" name="Title 1"/>
          <p:cNvSpPr>
            <a:spLocks noGrp="1"/>
          </p:cNvSpPr>
          <p:nvPr>
            <p:ph type="title" hasCustomPrompt="1"/>
          </p:nvPr>
        </p:nvSpPr>
        <p:spPr>
          <a:xfrm>
            <a:off x="4876800" y="1872326"/>
            <a:ext cx="6807200" cy="1524000"/>
          </a:xfrm>
          <a:prstGeom prst="rect">
            <a:avLst/>
          </a:prstGeom>
        </p:spPr>
        <p:txBody>
          <a:bodyPr>
            <a:noAutofit/>
          </a:bodyPr>
          <a:lstStyle>
            <a:lvl1pPr algn="ctr">
              <a:lnSpc>
                <a:spcPts val="4000"/>
              </a:lnSpc>
              <a:defRPr sz="3200" baseline="0">
                <a:solidFill>
                  <a:schemeClr val="accent2"/>
                </a:solidFill>
              </a:defRPr>
            </a:lvl1pPr>
          </a:lstStyle>
          <a:p>
            <a:r>
              <a:rPr lang="en-US" dirty="0"/>
              <a:t>Compiler Design</a:t>
            </a:r>
          </a:p>
        </p:txBody>
      </p:sp>
    </p:spTree>
    <p:extLst>
      <p:ext uri="{BB962C8B-B14F-4D97-AF65-F5344CB8AC3E}">
        <p14:creationId xmlns:p14="http://schemas.microsoft.com/office/powerpoint/2010/main" val="3495079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TextBox 6"/>
          <p:cNvSpPr txBox="1"/>
          <p:nvPr userDrawn="1"/>
        </p:nvSpPr>
        <p:spPr>
          <a:xfrm>
            <a:off x="9448800" y="11715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12" name="TextBox 1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a:solidFill>
                  <a:srgbClr val="101141"/>
                </a:solidFill>
                <a:latin typeface="Arial"/>
                <a:cs typeface="Arial"/>
              </a:rPr>
              <a:t>Presidency University, </a:t>
            </a:r>
            <a:r>
              <a:rPr lang="en-US" sz="1100" dirty="0" err="1">
                <a:solidFill>
                  <a:srgbClr val="101141"/>
                </a:solidFill>
                <a:latin typeface="Arial"/>
                <a:cs typeface="Arial"/>
              </a:rPr>
              <a:t>Bengaluru</a:t>
            </a:r>
            <a:endParaRPr lang="en-US" sz="1100" dirty="0">
              <a:solidFill>
                <a:srgbClr val="101141"/>
              </a:solidFill>
              <a:latin typeface="Arial"/>
              <a:cs typeface="Arial"/>
            </a:endParaRPr>
          </a:p>
        </p:txBody>
      </p:sp>
      <p:grpSp>
        <p:nvGrpSpPr>
          <p:cNvPr id="13" name="Group 16"/>
          <p:cNvGrpSpPr>
            <a:grpSpLocks/>
          </p:cNvGrpSpPr>
          <p:nvPr userDrawn="1"/>
        </p:nvGrpSpPr>
        <p:grpSpPr bwMode="auto">
          <a:xfrm>
            <a:off x="0" y="868364"/>
            <a:ext cx="12192000" cy="46037"/>
            <a:chOff x="1905000" y="6553200"/>
            <a:chExt cx="7010400" cy="45719"/>
          </a:xfrm>
        </p:grpSpPr>
        <p:sp>
          <p:nvSpPr>
            <p:cNvPr id="14" name="Rectangle 13"/>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5" name="Rectangle 14"/>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6" name="Rectangle 15"/>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18" name="Group 16"/>
          <p:cNvGrpSpPr>
            <a:grpSpLocks/>
          </p:cNvGrpSpPr>
          <p:nvPr userDrawn="1"/>
        </p:nvGrpSpPr>
        <p:grpSpPr bwMode="auto">
          <a:xfrm>
            <a:off x="0" y="6583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0" name="Rectangle 1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1" name="Rectangle 2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22" name="Picture 2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2066335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7"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sldNum" sz="quarter" idx="4"/>
          </p:nvPr>
        </p:nvSpPr>
        <p:spPr/>
        <p:txBody>
          <a:bodyPr/>
          <a:lstStyle>
            <a:lvl1pPr>
              <a:defRPr/>
            </a:lvl1pPr>
          </a:lstStyle>
          <a:p>
            <a:fld id="{2DF14B0C-BB3F-4B02-92AE-79F0856BF8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16483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B8C6FE2-5791-4329-BBC3-CDA92DE3E4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23115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231953B-22B3-4F6F-B94A-0109DBA07A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485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DC23AAB-B482-42EC-BC31-45F2E9487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35526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A9271FC-38A5-4038-AC69-E3127D12FF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8625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B8C6FE2-5791-4329-BBC3-CDA92DE3E46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78451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8461D6E-4D6D-4C4A-8721-69E41527432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17750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6A04EFB-299E-40C4-9924-A90D415F19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26894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 name="Picture 7" descr="Picture 7.png"/>
          <p:cNvPicPr>
            <a:picLocks noChangeAspect="1"/>
          </p:cNvPicPr>
          <p:nvPr userDrawn="1"/>
        </p:nvPicPr>
        <p:blipFill>
          <a:blip r:embed="rId2" cstate="print"/>
          <a:srcRect l="1923" b="5336"/>
          <a:stretch>
            <a:fillRect/>
          </a:stretch>
        </p:blipFill>
        <p:spPr bwMode="auto">
          <a:xfrm>
            <a:off x="9165168" y="0"/>
            <a:ext cx="2925233" cy="692150"/>
          </a:xfrm>
          <a:prstGeom prst="rect">
            <a:avLst/>
          </a:prstGeom>
          <a:noFill/>
          <a:ln w="9525">
            <a:noFill/>
            <a:miter lim="800000"/>
            <a:headEnd/>
            <a:tailEnd/>
          </a:ln>
        </p:spPr>
      </p:pic>
      <p:grpSp>
        <p:nvGrpSpPr>
          <p:cNvPr id="4" name="Group 8"/>
          <p:cNvGrpSpPr>
            <a:grpSpLocks/>
          </p:cNvGrpSpPr>
          <p:nvPr userDrawn="1"/>
        </p:nvGrpSpPr>
        <p:grpSpPr bwMode="auto">
          <a:xfrm>
            <a:off x="0" y="6553200"/>
            <a:ext cx="12192000" cy="46038"/>
            <a:chOff x="1905000" y="6553200"/>
            <a:chExt cx="7010400" cy="45719"/>
          </a:xfrm>
        </p:grpSpPr>
        <p:sp>
          <p:nvSpPr>
            <p:cNvPr id="5" name="Rectangle 4"/>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6" name="Rectangle 5"/>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7" name="Rectangle 6"/>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8" name="Group 8"/>
          <p:cNvGrpSpPr>
            <a:grpSpLocks/>
          </p:cNvGrpSpPr>
          <p:nvPr userDrawn="1"/>
        </p:nvGrpSpPr>
        <p:grpSpPr bwMode="auto">
          <a:xfrm>
            <a:off x="0" y="715964"/>
            <a:ext cx="12192000" cy="46037"/>
            <a:chOff x="1905000" y="6553200"/>
            <a:chExt cx="7010400" cy="45719"/>
          </a:xfrm>
        </p:grpSpPr>
        <p:sp>
          <p:nvSpPr>
            <p:cNvPr id="9" name="Rectangle 8"/>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1" name="Rectangle 10"/>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sp>
        <p:nvSpPr>
          <p:cNvPr id="12" name="Rectangle 3"/>
          <p:cNvSpPr>
            <a:spLocks noGrp="1" noChangeArrowheads="1"/>
          </p:cNvSpPr>
          <p:nvPr>
            <p:ph type="dt" idx="10"/>
          </p:nvPr>
        </p:nvSpPr>
        <p:spPr/>
        <p:txBody>
          <a:bodyPr/>
          <a:lstStyle>
            <a:lvl1pPr>
              <a:defRPr/>
            </a:lvl1pPr>
          </a:lstStyle>
          <a:p>
            <a:pPr>
              <a:defRPr/>
            </a:pPr>
            <a:endParaRPr lang="en-IN">
              <a:solidFill>
                <a:srgbClr val="000000"/>
              </a:solidFill>
            </a:endParaRPr>
          </a:p>
        </p:txBody>
      </p:sp>
      <p:sp>
        <p:nvSpPr>
          <p:cNvPr id="13" name="Rectangle 4"/>
          <p:cNvSpPr>
            <a:spLocks noGrp="1" noChangeArrowheads="1"/>
          </p:cNvSpPr>
          <p:nvPr>
            <p:ph type="ftr" idx="11"/>
          </p:nvPr>
        </p:nvSpPr>
        <p:spPr/>
        <p:txBody>
          <a:bodyPr/>
          <a:lstStyle>
            <a:lvl1pPr>
              <a:defRPr/>
            </a:lvl1pPr>
          </a:lstStyle>
          <a:p>
            <a:pPr>
              <a:defRPr/>
            </a:pPr>
            <a:endParaRPr lang="en-IN">
              <a:solidFill>
                <a:srgbClr val="000000"/>
              </a:solidFill>
            </a:endParaRPr>
          </a:p>
        </p:txBody>
      </p:sp>
      <p:sp>
        <p:nvSpPr>
          <p:cNvPr id="14" name="Rectangle 5"/>
          <p:cNvSpPr>
            <a:spLocks noGrp="1" noChangeArrowheads="1"/>
          </p:cNvSpPr>
          <p:nvPr>
            <p:ph type="sldNum" idx="12"/>
          </p:nvPr>
        </p:nvSpPr>
        <p:spPr/>
        <p:txBody>
          <a:bodyPr/>
          <a:lstStyle>
            <a:lvl1pPr>
              <a:defRPr/>
            </a:lvl1pPr>
          </a:lstStyle>
          <a:p>
            <a:pPr>
              <a:defRPr/>
            </a:pPr>
            <a:fld id="{23508D83-FBFC-4460-8D37-FA1E7640669B}"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197157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9BB1EAC-7694-4BAD-88B6-CA1B5B62575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36521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672F3A-633C-486E-B51F-EF945791FB5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22493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3535CE2-7FA7-4CD1-A825-41DE52FA757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93144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35AF34C-B4CF-4A16-B8A8-5780B15735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1345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TextBox 5"/>
          <p:cNvSpPr txBox="1"/>
          <p:nvPr userDrawn="1"/>
        </p:nvSpPr>
        <p:spPr>
          <a:xfrm>
            <a:off x="203200" y="56673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grpSp>
        <p:nvGrpSpPr>
          <p:cNvPr id="2" name="Group 8"/>
          <p:cNvGrpSpPr>
            <a:grpSpLocks/>
          </p:cNvGrpSpPr>
          <p:nvPr userDrawn="1"/>
        </p:nvGrpSpPr>
        <p:grpSpPr bwMode="auto">
          <a:xfrm>
            <a:off x="0" y="6096000"/>
            <a:ext cx="12192000" cy="46038"/>
            <a:chOff x="1905000" y="6553200"/>
            <a:chExt cx="7010400" cy="45719"/>
          </a:xfrm>
        </p:grpSpPr>
        <p:sp>
          <p:nvSpPr>
            <p:cNvPr id="8" name="Rectangle 7"/>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9" name="Rectangle 8"/>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12" name="Picture 11" descr="j presidencyuniversitylogom.png"/>
          <p:cNvPicPr>
            <a:picLocks noChangeAspect="1"/>
          </p:cNvPicPr>
          <p:nvPr userDrawn="1"/>
        </p:nvPicPr>
        <p:blipFill>
          <a:blip r:embed="rId2" cstate="print"/>
          <a:stretch>
            <a:fillRect/>
          </a:stretch>
        </p:blipFill>
        <p:spPr>
          <a:xfrm>
            <a:off x="203201" y="1415126"/>
            <a:ext cx="5927420" cy="3390686"/>
          </a:xfrm>
          <a:prstGeom prst="rect">
            <a:avLst/>
          </a:prstGeom>
        </p:spPr>
      </p:pic>
      <p:sp>
        <p:nvSpPr>
          <p:cNvPr id="13" name="TextBox 12"/>
          <p:cNvSpPr txBox="1"/>
          <p:nvPr userDrawn="1"/>
        </p:nvSpPr>
        <p:spPr>
          <a:xfrm>
            <a:off x="203200" y="4767926"/>
            <a:ext cx="3292312" cy="369332"/>
          </a:xfrm>
          <a:prstGeom prst="rect">
            <a:avLst/>
          </a:prstGeom>
          <a:noFill/>
        </p:spPr>
        <p:txBody>
          <a:bodyPr wrap="none" rtlCol="0">
            <a:spAutoFit/>
          </a:bodyPr>
          <a:lstStyle/>
          <a:p>
            <a:pPr fontAlgn="base">
              <a:spcBef>
                <a:spcPct val="0"/>
              </a:spcBef>
              <a:spcAft>
                <a:spcPct val="0"/>
              </a:spcAft>
            </a:pPr>
            <a:r>
              <a:rPr lang="en-US" sz="1800" dirty="0">
                <a:solidFill>
                  <a:srgbClr val="3333CC"/>
                </a:solidFill>
              </a:rPr>
              <a:t>Presidency University, </a:t>
            </a:r>
            <a:r>
              <a:rPr lang="en-US" sz="1800" dirty="0" err="1">
                <a:solidFill>
                  <a:srgbClr val="3333CC"/>
                </a:solidFill>
              </a:rPr>
              <a:t>Bengaluru</a:t>
            </a:r>
            <a:endParaRPr lang="en-US" sz="1800" dirty="0">
              <a:solidFill>
                <a:srgbClr val="3333CC"/>
              </a:solidFill>
            </a:endParaRPr>
          </a:p>
        </p:txBody>
      </p:sp>
      <p:sp>
        <p:nvSpPr>
          <p:cNvPr id="14" name="Title 1"/>
          <p:cNvSpPr>
            <a:spLocks noGrp="1"/>
          </p:cNvSpPr>
          <p:nvPr>
            <p:ph type="title" hasCustomPrompt="1"/>
          </p:nvPr>
        </p:nvSpPr>
        <p:spPr>
          <a:xfrm>
            <a:off x="4876800" y="1872326"/>
            <a:ext cx="6807200" cy="1524000"/>
          </a:xfrm>
          <a:prstGeom prst="rect">
            <a:avLst/>
          </a:prstGeom>
        </p:spPr>
        <p:txBody>
          <a:bodyPr>
            <a:noAutofit/>
          </a:bodyPr>
          <a:lstStyle>
            <a:lvl1pPr algn="ctr">
              <a:lnSpc>
                <a:spcPts val="4000"/>
              </a:lnSpc>
              <a:defRPr sz="3200" baseline="0">
                <a:solidFill>
                  <a:schemeClr val="accent2"/>
                </a:solidFill>
              </a:defRPr>
            </a:lvl1pPr>
          </a:lstStyle>
          <a:p>
            <a:r>
              <a:rPr lang="en-US" dirty="0"/>
              <a:t>Compiler Design</a:t>
            </a:r>
          </a:p>
        </p:txBody>
      </p:sp>
    </p:spTree>
    <p:extLst>
      <p:ext uri="{BB962C8B-B14F-4D97-AF65-F5344CB8AC3E}">
        <p14:creationId xmlns:p14="http://schemas.microsoft.com/office/powerpoint/2010/main" val="3706605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TextBox 6"/>
          <p:cNvSpPr txBox="1"/>
          <p:nvPr userDrawn="1"/>
        </p:nvSpPr>
        <p:spPr>
          <a:xfrm>
            <a:off x="9448800" y="1171576"/>
            <a:ext cx="2540000" cy="276225"/>
          </a:xfrm>
          <a:prstGeom prst="rect">
            <a:avLst/>
          </a:prstGeom>
          <a:noFill/>
        </p:spPr>
        <p:txBody>
          <a:bodyPr>
            <a:spAutoFit/>
          </a:bodyPr>
          <a:lstStyle/>
          <a:p>
            <a:pPr fontAlgn="base">
              <a:spcBef>
                <a:spcPct val="0"/>
              </a:spcBef>
              <a:spcAft>
                <a:spcPct val="0"/>
              </a:spcAft>
              <a:defRPr/>
            </a:pPr>
            <a:r>
              <a:rPr lang="en-US" sz="1200" dirty="0">
                <a:solidFill>
                  <a:srgbClr val="FFFFFF"/>
                </a:solidFill>
                <a:latin typeface="Arial"/>
                <a:cs typeface="Arial"/>
              </a:rPr>
              <a:t>Pilani Campus</a:t>
            </a:r>
          </a:p>
        </p:txBody>
      </p:sp>
      <p:sp>
        <p:nvSpPr>
          <p:cNvPr id="12" name="TextBox 1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a:solidFill>
                  <a:srgbClr val="101141"/>
                </a:solidFill>
                <a:latin typeface="Arial"/>
                <a:cs typeface="Arial"/>
              </a:rPr>
              <a:t>Presidency University, </a:t>
            </a:r>
            <a:r>
              <a:rPr lang="en-US" sz="1100" dirty="0" err="1">
                <a:solidFill>
                  <a:srgbClr val="101141"/>
                </a:solidFill>
                <a:latin typeface="Arial"/>
                <a:cs typeface="Arial"/>
              </a:rPr>
              <a:t>Bengaluru</a:t>
            </a:r>
            <a:endParaRPr lang="en-US" sz="1100" dirty="0">
              <a:solidFill>
                <a:srgbClr val="101141"/>
              </a:solidFill>
              <a:latin typeface="Arial"/>
              <a:cs typeface="Arial"/>
            </a:endParaRPr>
          </a:p>
        </p:txBody>
      </p:sp>
      <p:grpSp>
        <p:nvGrpSpPr>
          <p:cNvPr id="13" name="Group 16"/>
          <p:cNvGrpSpPr>
            <a:grpSpLocks/>
          </p:cNvGrpSpPr>
          <p:nvPr userDrawn="1"/>
        </p:nvGrpSpPr>
        <p:grpSpPr bwMode="auto">
          <a:xfrm>
            <a:off x="0" y="868364"/>
            <a:ext cx="12192000" cy="46037"/>
            <a:chOff x="1905000" y="6553200"/>
            <a:chExt cx="7010400" cy="45719"/>
          </a:xfrm>
        </p:grpSpPr>
        <p:sp>
          <p:nvSpPr>
            <p:cNvPr id="14" name="Rectangle 13"/>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5" name="Rectangle 14"/>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6" name="Rectangle 15"/>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18" name="Group 16"/>
          <p:cNvGrpSpPr>
            <a:grpSpLocks/>
          </p:cNvGrpSpPr>
          <p:nvPr userDrawn="1"/>
        </p:nvGrpSpPr>
        <p:grpSpPr bwMode="auto">
          <a:xfrm>
            <a:off x="0" y="6583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0" name="Rectangle 1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1" name="Rectangle 2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22" name="Picture 2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191932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7" name="TextBox 16"/>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dirty="0">
                <a:solidFill>
                  <a:srgbClr val="101141"/>
                </a:solidFill>
                <a:latin typeface="Arial"/>
                <a:cs typeface="Arial"/>
              </a:rPr>
              <a:t>Presidency University, </a:t>
            </a:r>
            <a:r>
              <a:rPr lang="en-US" sz="1100" dirty="0" err="1">
                <a:solidFill>
                  <a:srgbClr val="101141"/>
                </a:solidFill>
                <a:latin typeface="Arial"/>
                <a:cs typeface="Arial"/>
              </a:rPr>
              <a:t>Bengaluru</a:t>
            </a:r>
            <a:endParaRPr lang="en-US" sz="1100" dirty="0">
              <a:solidFill>
                <a:srgbClr val="101141"/>
              </a:solidFill>
              <a:latin typeface="Arial"/>
              <a:cs typeface="Arial"/>
            </a:endParaRPr>
          </a:p>
        </p:txBody>
      </p:sp>
      <p:grpSp>
        <p:nvGrpSpPr>
          <p:cNvPr id="18" name="Group 16"/>
          <p:cNvGrpSpPr>
            <a:grpSpLocks/>
          </p:cNvGrpSpPr>
          <p:nvPr userDrawn="1"/>
        </p:nvGrpSpPr>
        <p:grpSpPr bwMode="auto">
          <a:xfrm>
            <a:off x="0" y="868364"/>
            <a:ext cx="12192000" cy="46037"/>
            <a:chOff x="1905000" y="6553200"/>
            <a:chExt cx="7010400" cy="45719"/>
          </a:xfrm>
        </p:grpSpPr>
        <p:sp>
          <p:nvSpPr>
            <p:cNvPr id="19" name="Rectangle 1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3" name="Rectangle 22"/>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27" name="Rectangle 26"/>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28" name="Group 16"/>
          <p:cNvGrpSpPr>
            <a:grpSpLocks/>
          </p:cNvGrpSpPr>
          <p:nvPr userDrawn="1"/>
        </p:nvGrpSpPr>
        <p:grpSpPr bwMode="auto">
          <a:xfrm>
            <a:off x="0" y="6583364"/>
            <a:ext cx="12192000" cy="46037"/>
            <a:chOff x="1905000" y="6553200"/>
            <a:chExt cx="7010400" cy="45719"/>
          </a:xfrm>
        </p:grpSpPr>
        <p:sp>
          <p:nvSpPr>
            <p:cNvPr id="29" name="Rectangle 28"/>
            <p:cNvSpPr/>
            <p:nvPr/>
          </p:nvSpPr>
          <p:spPr>
            <a:xfrm>
              <a:off x="4267359" y="6553200"/>
              <a:ext cx="2328280" cy="45719"/>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0" name="Rectangle 29"/>
            <p:cNvSpPr/>
            <p:nvPr/>
          </p:nvSpPr>
          <p:spPr>
            <a:xfrm>
              <a:off x="1905000" y="6553200"/>
              <a:ext cx="236235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31" name="Rectangle 30"/>
            <p:cNvSpPr/>
            <p:nvPr userDrawn="1"/>
          </p:nvSpPr>
          <p:spPr>
            <a:xfrm>
              <a:off x="6587120" y="6553200"/>
              <a:ext cx="2328280" cy="4571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pic>
        <p:nvPicPr>
          <p:cNvPr id="32" name="Picture 31" descr="j presidencyuniversitylogom.png"/>
          <p:cNvPicPr>
            <a:picLocks noChangeAspect="1"/>
          </p:cNvPicPr>
          <p:nvPr userDrawn="1"/>
        </p:nvPicPr>
        <p:blipFill>
          <a:blip r:embed="rId2" cstate="print"/>
          <a:stretch>
            <a:fillRect/>
          </a:stretch>
        </p:blipFill>
        <p:spPr>
          <a:xfrm>
            <a:off x="10668000" y="24540"/>
            <a:ext cx="1422400" cy="813660"/>
          </a:xfrm>
          <a:prstGeom prst="rect">
            <a:avLst/>
          </a:prstGeom>
        </p:spPr>
      </p:pic>
    </p:spTree>
    <p:extLst>
      <p:ext uri="{BB962C8B-B14F-4D97-AF65-F5344CB8AC3E}">
        <p14:creationId xmlns:p14="http://schemas.microsoft.com/office/powerpoint/2010/main" val="236563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231953B-22B3-4F6F-B94A-0109DBA07A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4119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DC23AAB-B482-42EC-BC31-45F2E94874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4804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9A9271FC-38A5-4038-AC69-E3127D12FF8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3915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8461D6E-4D6D-4C4A-8721-69E41527432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9746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6A04EFB-299E-40C4-9924-A90D415F199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1200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4368800" y="6596064"/>
            <a:ext cx="7823200" cy="261937"/>
          </a:xfrm>
          <a:prstGeom prst="rect">
            <a:avLst/>
          </a:prstGeom>
          <a:noFill/>
        </p:spPr>
        <p:txBody>
          <a:bodyPr>
            <a:spAutoFit/>
          </a:bodyPr>
          <a:lstStyle/>
          <a:p>
            <a:pPr algn="r" fontAlgn="base">
              <a:spcBef>
                <a:spcPct val="0"/>
              </a:spcBef>
              <a:spcAft>
                <a:spcPct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3" name="Picture 7" descr="Picture 7.png"/>
          <p:cNvPicPr>
            <a:picLocks noChangeAspect="1"/>
          </p:cNvPicPr>
          <p:nvPr userDrawn="1"/>
        </p:nvPicPr>
        <p:blipFill>
          <a:blip r:embed="rId2" cstate="print"/>
          <a:srcRect l="1923" b="5336"/>
          <a:stretch>
            <a:fillRect/>
          </a:stretch>
        </p:blipFill>
        <p:spPr bwMode="auto">
          <a:xfrm>
            <a:off x="9165168" y="0"/>
            <a:ext cx="2925233" cy="692150"/>
          </a:xfrm>
          <a:prstGeom prst="rect">
            <a:avLst/>
          </a:prstGeom>
          <a:noFill/>
          <a:ln w="9525">
            <a:noFill/>
            <a:miter lim="800000"/>
            <a:headEnd/>
            <a:tailEnd/>
          </a:ln>
        </p:spPr>
      </p:pic>
      <p:grpSp>
        <p:nvGrpSpPr>
          <p:cNvPr id="4" name="Group 8"/>
          <p:cNvGrpSpPr>
            <a:grpSpLocks/>
          </p:cNvGrpSpPr>
          <p:nvPr userDrawn="1"/>
        </p:nvGrpSpPr>
        <p:grpSpPr bwMode="auto">
          <a:xfrm>
            <a:off x="0" y="6553200"/>
            <a:ext cx="12192000" cy="46038"/>
            <a:chOff x="1905000" y="6553200"/>
            <a:chExt cx="7010400" cy="45719"/>
          </a:xfrm>
        </p:grpSpPr>
        <p:sp>
          <p:nvSpPr>
            <p:cNvPr id="5" name="Rectangle 4"/>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6" name="Rectangle 5"/>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7" name="Rectangle 6"/>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grpSp>
        <p:nvGrpSpPr>
          <p:cNvPr id="8" name="Group 8"/>
          <p:cNvGrpSpPr>
            <a:grpSpLocks/>
          </p:cNvGrpSpPr>
          <p:nvPr userDrawn="1"/>
        </p:nvGrpSpPr>
        <p:grpSpPr bwMode="auto">
          <a:xfrm>
            <a:off x="0" y="715964"/>
            <a:ext cx="12192000" cy="46037"/>
            <a:chOff x="1905000" y="6553200"/>
            <a:chExt cx="7010400" cy="45719"/>
          </a:xfrm>
        </p:grpSpPr>
        <p:sp>
          <p:nvSpPr>
            <p:cNvPr id="9" name="Rectangle 8"/>
            <p:cNvSpPr/>
            <p:nvPr/>
          </p:nvSpPr>
          <p:spPr>
            <a:xfrm>
              <a:off x="4267359" y="6553200"/>
              <a:ext cx="2328280"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0" name="Rectangle 9"/>
            <p:cNvSpPr/>
            <p:nvPr/>
          </p:nvSpPr>
          <p:spPr>
            <a:xfrm>
              <a:off x="1905000" y="6553200"/>
              <a:ext cx="2362359"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sp>
          <p:nvSpPr>
            <p:cNvPr id="11" name="Rectangle 10"/>
            <p:cNvSpPr/>
            <p:nvPr userDrawn="1"/>
          </p:nvSpPr>
          <p:spPr>
            <a:xfrm>
              <a:off x="6587120" y="6553200"/>
              <a:ext cx="2328280"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base">
                <a:spcBef>
                  <a:spcPct val="0"/>
                </a:spcBef>
                <a:spcAft>
                  <a:spcPct val="0"/>
                </a:spcAft>
                <a:defRPr/>
              </a:pPr>
              <a:endParaRPr lang="en-US" sz="1800" dirty="0">
                <a:solidFill>
                  <a:srgbClr val="FFFFFF"/>
                </a:solidFill>
              </a:endParaRPr>
            </a:p>
          </p:txBody>
        </p:sp>
      </p:grpSp>
      <p:sp>
        <p:nvSpPr>
          <p:cNvPr id="12" name="Rectangle 3"/>
          <p:cNvSpPr>
            <a:spLocks noGrp="1" noChangeArrowheads="1"/>
          </p:cNvSpPr>
          <p:nvPr>
            <p:ph type="dt" idx="10"/>
          </p:nvPr>
        </p:nvSpPr>
        <p:spPr/>
        <p:txBody>
          <a:bodyPr/>
          <a:lstStyle>
            <a:lvl1pPr>
              <a:defRPr/>
            </a:lvl1pPr>
          </a:lstStyle>
          <a:p>
            <a:pPr>
              <a:defRPr/>
            </a:pPr>
            <a:endParaRPr lang="en-IN">
              <a:solidFill>
                <a:srgbClr val="000000"/>
              </a:solidFill>
            </a:endParaRPr>
          </a:p>
        </p:txBody>
      </p:sp>
      <p:sp>
        <p:nvSpPr>
          <p:cNvPr id="13" name="Rectangle 4"/>
          <p:cNvSpPr>
            <a:spLocks noGrp="1" noChangeArrowheads="1"/>
          </p:cNvSpPr>
          <p:nvPr>
            <p:ph type="ftr" idx="11"/>
          </p:nvPr>
        </p:nvSpPr>
        <p:spPr/>
        <p:txBody>
          <a:bodyPr/>
          <a:lstStyle>
            <a:lvl1pPr>
              <a:defRPr/>
            </a:lvl1pPr>
          </a:lstStyle>
          <a:p>
            <a:pPr>
              <a:defRPr/>
            </a:pPr>
            <a:endParaRPr lang="en-IN">
              <a:solidFill>
                <a:srgbClr val="000000"/>
              </a:solidFill>
            </a:endParaRPr>
          </a:p>
        </p:txBody>
      </p:sp>
      <p:sp>
        <p:nvSpPr>
          <p:cNvPr id="14" name="Rectangle 5"/>
          <p:cNvSpPr>
            <a:spLocks noGrp="1" noChangeArrowheads="1"/>
          </p:cNvSpPr>
          <p:nvPr>
            <p:ph type="sldNum" idx="12"/>
          </p:nvPr>
        </p:nvSpPr>
        <p:spPr/>
        <p:txBody>
          <a:bodyPr/>
          <a:lstStyle>
            <a:lvl1pPr>
              <a:defRPr/>
            </a:lvl1pPr>
          </a:lstStyle>
          <a:p>
            <a:pPr>
              <a:defRPr/>
            </a:pPr>
            <a:fld id="{23508D83-FBFC-4460-8D37-FA1E7640669B}" type="slidenum">
              <a:rPr lang="en-IN">
                <a:solidFill>
                  <a:srgbClr val="000000"/>
                </a:solidFill>
              </a:rPr>
              <a:pPr>
                <a:defRPr/>
              </a:pPr>
              <a:t>‹#›</a:t>
            </a:fld>
            <a:endParaRPr lang="en-IN">
              <a:solidFill>
                <a:srgbClr val="000000"/>
              </a:solidFill>
            </a:endParaRPr>
          </a:p>
        </p:txBody>
      </p:sp>
    </p:spTree>
    <p:extLst>
      <p:ext uri="{BB962C8B-B14F-4D97-AF65-F5344CB8AC3E}">
        <p14:creationId xmlns:p14="http://schemas.microsoft.com/office/powerpoint/2010/main" val="213816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9BB1EAC-7694-4BAD-88B6-CA1B5B62575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2141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9A1AD9ED-62CE-4C6C-8E51-3620AF1FBC44}"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2621763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371600"/>
            <a:ext cx="103632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9A1AD9ED-62CE-4C6C-8E51-3620AF1FBC44}"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8448680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029200" y="5791201"/>
            <a:ext cx="2057400" cy="371475"/>
          </a:xfrm>
          <a:prstGeom prst="rect">
            <a:avLst/>
          </a:prstGeom>
          <a:noFill/>
          <a:ln w="9525">
            <a:noFill/>
            <a:round/>
            <a:headEnd/>
            <a:tailEnd/>
          </a:ln>
        </p:spPr>
        <p:txBody>
          <a:bodyPr lIns="90000" tIns="46800" rIns="90000" bIns="46800">
            <a:spAutoFit/>
          </a:bodyPr>
          <a:lstStyle/>
          <a:p>
            <a:pPr algn="ctr" fontAlgn="base">
              <a:spcBef>
                <a:spcPts val="1125"/>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b="1">
              <a:solidFill>
                <a:srgbClr val="FF0000"/>
              </a:solidFill>
            </a:endParaRPr>
          </a:p>
        </p:txBody>
      </p:sp>
      <p:sp>
        <p:nvSpPr>
          <p:cNvPr id="3" name="Title 1"/>
          <p:cNvSpPr txBox="1">
            <a:spLocks/>
          </p:cNvSpPr>
          <p:nvPr/>
        </p:nvSpPr>
        <p:spPr>
          <a:xfrm>
            <a:off x="6714565" y="1690255"/>
            <a:ext cx="4724400" cy="2761672"/>
          </a:xfrm>
          <a:prstGeom prst="rect">
            <a:avLst/>
          </a:prstGeom>
        </p:spPr>
        <p:txBody>
          <a:bodyPr>
            <a:noAutofit/>
          </a:bodyPr>
          <a:lstStyle>
            <a:lvl1pPr algn="ctr">
              <a:lnSpc>
                <a:spcPts val="4000"/>
              </a:lnSpc>
              <a:defRPr sz="3200" baseline="0">
                <a:solidFill>
                  <a:schemeClr val="accent2"/>
                </a:solidFill>
              </a:defRPr>
            </a:lvl1pPr>
          </a:lstStyle>
          <a:p>
            <a:pPr fontAlgn="base">
              <a:lnSpc>
                <a:spcPct val="100000"/>
              </a:lnSpc>
              <a:spcBef>
                <a:spcPct val="0"/>
              </a:spcBef>
              <a:spcAft>
                <a:spcPct val="0"/>
              </a:spcAft>
              <a:defRPr/>
            </a:pPr>
            <a:r>
              <a:rPr lang="en-IN" sz="6000" b="1" dirty="0">
                <a:solidFill>
                  <a:schemeClr val="accent4">
                    <a:lumMod val="85000"/>
                    <a:lumOff val="15000"/>
                  </a:schemeClr>
                </a:solidFill>
              </a:rPr>
              <a:t>PHASES </a:t>
            </a:r>
          </a:p>
          <a:p>
            <a:pPr fontAlgn="base">
              <a:lnSpc>
                <a:spcPct val="100000"/>
              </a:lnSpc>
              <a:spcBef>
                <a:spcPct val="0"/>
              </a:spcBef>
              <a:spcAft>
                <a:spcPct val="0"/>
              </a:spcAft>
              <a:defRPr/>
            </a:pPr>
            <a:r>
              <a:rPr lang="en-IN" sz="6000" b="1" dirty="0">
                <a:solidFill>
                  <a:schemeClr val="accent4">
                    <a:lumMod val="85000"/>
                    <a:lumOff val="15000"/>
                  </a:schemeClr>
                </a:solidFill>
              </a:rPr>
              <a:t>OF </a:t>
            </a:r>
          </a:p>
          <a:p>
            <a:pPr fontAlgn="base">
              <a:lnSpc>
                <a:spcPct val="100000"/>
              </a:lnSpc>
              <a:spcBef>
                <a:spcPct val="0"/>
              </a:spcBef>
              <a:spcAft>
                <a:spcPct val="0"/>
              </a:spcAft>
              <a:defRPr/>
            </a:pPr>
            <a:r>
              <a:rPr lang="en-IN" sz="6000" b="1" dirty="0">
                <a:solidFill>
                  <a:schemeClr val="accent4">
                    <a:lumMod val="85000"/>
                    <a:lumOff val="15000"/>
                  </a:schemeClr>
                </a:solidFill>
              </a:rPr>
              <a:t>COMPILER</a:t>
            </a:r>
            <a:endParaRPr lang="en-US" sz="6000" b="1" kern="0" dirty="0">
              <a:solidFill>
                <a:schemeClr val="accent4">
                  <a:lumMod val="85000"/>
                  <a:lumOff val="15000"/>
                </a:schemeClr>
              </a:solidFill>
              <a:latin typeface="Akshar Unicode" panose="00000400000000000000" pitchFamily="2" charset="0"/>
              <a:ea typeface="+mj-ea"/>
              <a:cs typeface="Akshar Unicode" panose="00000400000000000000" pitchFamily="2" charset="0"/>
            </a:endParaRPr>
          </a:p>
        </p:txBody>
      </p:sp>
    </p:spTree>
    <p:extLst>
      <p:ext uri="{BB962C8B-B14F-4D97-AF65-F5344CB8AC3E}">
        <p14:creationId xmlns:p14="http://schemas.microsoft.com/office/powerpoint/2010/main" val="28193692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4408563"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Semantic Analysis</a:t>
            </a:r>
          </a:p>
        </p:txBody>
      </p:sp>
      <p:pic>
        <p:nvPicPr>
          <p:cNvPr id="4" name="Picture 3">
            <a:extLst>
              <a:ext uri="{FF2B5EF4-FFF2-40B4-BE49-F238E27FC236}">
                <a16:creationId xmlns:a16="http://schemas.microsoft.com/office/drawing/2014/main" id="{9125146F-9573-4BAC-8AA2-9783BA5F4680}"/>
              </a:ext>
            </a:extLst>
          </p:cNvPr>
          <p:cNvPicPr>
            <a:picLocks noChangeAspect="1"/>
          </p:cNvPicPr>
          <p:nvPr/>
        </p:nvPicPr>
        <p:blipFill>
          <a:blip r:embed="rId2"/>
          <a:stretch>
            <a:fillRect/>
          </a:stretch>
        </p:blipFill>
        <p:spPr>
          <a:xfrm>
            <a:off x="8106207" y="994208"/>
            <a:ext cx="3319175" cy="5249574"/>
          </a:xfrm>
          <a:prstGeom prst="rect">
            <a:avLst/>
          </a:prstGeom>
        </p:spPr>
      </p:pic>
      <p:pic>
        <p:nvPicPr>
          <p:cNvPr id="6" name="Picture 5">
            <a:extLst>
              <a:ext uri="{FF2B5EF4-FFF2-40B4-BE49-F238E27FC236}">
                <a16:creationId xmlns:a16="http://schemas.microsoft.com/office/drawing/2014/main" id="{08C70881-C168-4FC4-BE93-A938FBFE06C5}"/>
              </a:ext>
            </a:extLst>
          </p:cNvPr>
          <p:cNvPicPr>
            <a:picLocks noChangeAspect="1"/>
          </p:cNvPicPr>
          <p:nvPr/>
        </p:nvPicPr>
        <p:blipFill>
          <a:blip r:embed="rId3"/>
          <a:stretch>
            <a:fillRect/>
          </a:stretch>
        </p:blipFill>
        <p:spPr>
          <a:xfrm>
            <a:off x="367204" y="1172079"/>
            <a:ext cx="3000605" cy="4513841"/>
          </a:xfrm>
          <a:prstGeom prst="rect">
            <a:avLst/>
          </a:prstGeom>
        </p:spPr>
      </p:pic>
    </p:spTree>
    <p:extLst>
      <p:ext uri="{BB962C8B-B14F-4D97-AF65-F5344CB8AC3E}">
        <p14:creationId xmlns:p14="http://schemas.microsoft.com/office/powerpoint/2010/main" val="298662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4408563"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Semantic Analysis</a:t>
            </a:r>
          </a:p>
        </p:txBody>
      </p:sp>
      <p:sp>
        <p:nvSpPr>
          <p:cNvPr id="10" name="TextBox 9">
            <a:extLst>
              <a:ext uri="{FF2B5EF4-FFF2-40B4-BE49-F238E27FC236}">
                <a16:creationId xmlns:a16="http://schemas.microsoft.com/office/drawing/2014/main" id="{5C4E4061-9EE0-4C38-AEDC-B20C03DEF8BB}"/>
              </a:ext>
            </a:extLst>
          </p:cNvPr>
          <p:cNvSpPr txBox="1"/>
          <p:nvPr/>
        </p:nvSpPr>
        <p:spPr>
          <a:xfrm>
            <a:off x="600363" y="1094754"/>
            <a:ext cx="10788074" cy="4580741"/>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sz="2000" dirty="0">
                <a:latin typeface="Bookman Old Style" panose="02050604050505020204" pitchFamily="18" charset="0"/>
              </a:rPr>
              <a:t>The language specification may permit some type conversions called coercions. </a:t>
            </a:r>
            <a:r>
              <a:rPr lang="en-US" sz="2000" dirty="0">
                <a:solidFill>
                  <a:srgbClr val="FF0000"/>
                </a:solidFill>
                <a:latin typeface="Bookman Old Style" panose="02050604050505020204" pitchFamily="18" charset="0"/>
              </a:rPr>
              <a:t>(Conversion from one type to another is said to be implicit if it is to be done automatically by the compiler. Implicit type conversions, also called Coercions (no information is lost in principle).</a:t>
            </a:r>
          </a:p>
          <a:p>
            <a:pPr lvl="2" algn="just">
              <a:lnSpc>
                <a:spcPts val="2500"/>
              </a:lnSpc>
            </a:pPr>
            <a:r>
              <a:rPr lang="en-US" sz="2400" b="1" dirty="0">
                <a:solidFill>
                  <a:srgbClr val="002060"/>
                </a:solidFill>
                <a:latin typeface="Bookman Old Style" panose="02050604050505020204" pitchFamily="18" charset="0"/>
              </a:rPr>
              <a:t>int b;</a:t>
            </a:r>
          </a:p>
          <a:p>
            <a:pPr lvl="2" algn="just">
              <a:lnSpc>
                <a:spcPts val="2500"/>
              </a:lnSpc>
            </a:pPr>
            <a:r>
              <a:rPr lang="en-US" sz="2400" b="1" dirty="0">
                <a:solidFill>
                  <a:srgbClr val="002060"/>
                </a:solidFill>
                <a:latin typeface="Bookman Old Style" panose="02050604050505020204" pitchFamily="18" charset="0"/>
              </a:rPr>
              <a:t>float a;</a:t>
            </a:r>
          </a:p>
          <a:p>
            <a:pPr lvl="2" algn="just">
              <a:lnSpc>
                <a:spcPts val="2500"/>
              </a:lnSpc>
            </a:pPr>
            <a:r>
              <a:rPr lang="en-US" sz="2400" b="1" dirty="0">
                <a:solidFill>
                  <a:srgbClr val="002060"/>
                </a:solidFill>
                <a:latin typeface="Bookman Old Style" panose="02050604050505020204" pitchFamily="18" charset="0"/>
              </a:rPr>
              <a:t>a = b;</a:t>
            </a:r>
          </a:p>
          <a:p>
            <a:pPr marL="285750" indent="-285750" algn="just">
              <a:lnSpc>
                <a:spcPts val="2500"/>
              </a:lnSpc>
              <a:buFont typeface="Arial" panose="020B0604020202020204" pitchFamily="34" charset="0"/>
              <a:buChar char="•"/>
            </a:pPr>
            <a:endParaRPr lang="en-US" sz="2000" dirty="0">
              <a:solidFill>
                <a:srgbClr val="FF0000"/>
              </a:solidFill>
              <a:latin typeface="Bookman Old Style" panose="02050604050505020204" pitchFamily="18" charset="0"/>
            </a:endParaRPr>
          </a:p>
          <a:p>
            <a:pPr marL="285750" indent="-285750" algn="just">
              <a:lnSpc>
                <a:spcPts val="2500"/>
              </a:lnSpc>
              <a:buFont typeface="Arial" panose="020B0604020202020204" pitchFamily="34" charset="0"/>
              <a:buChar char="•"/>
            </a:pPr>
            <a:endParaRPr lang="en-US" sz="2000" dirty="0">
              <a:solidFill>
                <a:srgbClr val="FF0000"/>
              </a:solidFill>
              <a:latin typeface="Bookman Old Style" panose="02050604050505020204" pitchFamily="18" charset="0"/>
            </a:endParaRPr>
          </a:p>
          <a:p>
            <a:pPr marL="285750" indent="-285750" algn="just">
              <a:lnSpc>
                <a:spcPts val="2500"/>
              </a:lnSpc>
              <a:buFont typeface="Arial" panose="020B0604020202020204" pitchFamily="34" charset="0"/>
              <a:buChar char="•"/>
            </a:pPr>
            <a:r>
              <a:rPr lang="en-US" sz="2000" dirty="0">
                <a:solidFill>
                  <a:srgbClr val="FF0000"/>
                </a:solidFill>
                <a:latin typeface="Bookman Old Style" panose="02050604050505020204" pitchFamily="18" charset="0"/>
              </a:rPr>
              <a:t>Conversion is said to be explicit if the programmer must write something to cause the conversion.</a:t>
            </a:r>
          </a:p>
          <a:p>
            <a:pPr lvl="2" algn="just">
              <a:lnSpc>
                <a:spcPts val="2500"/>
              </a:lnSpc>
            </a:pPr>
            <a:r>
              <a:rPr lang="en-US" sz="2400" b="1" dirty="0">
                <a:solidFill>
                  <a:srgbClr val="002060"/>
                </a:solidFill>
                <a:latin typeface="Bookman Old Style" panose="02050604050505020204" pitchFamily="18" charset="0"/>
              </a:rPr>
              <a:t>int b;</a:t>
            </a:r>
          </a:p>
          <a:p>
            <a:pPr lvl="2" algn="just">
              <a:lnSpc>
                <a:spcPts val="2500"/>
              </a:lnSpc>
            </a:pPr>
            <a:r>
              <a:rPr lang="en-US" sz="2400" b="1" dirty="0">
                <a:solidFill>
                  <a:srgbClr val="002060"/>
                </a:solidFill>
                <a:latin typeface="Bookman Old Style" panose="02050604050505020204" pitchFamily="18" charset="0"/>
              </a:rPr>
              <a:t>float a;</a:t>
            </a:r>
          </a:p>
          <a:p>
            <a:pPr lvl="2" algn="just">
              <a:lnSpc>
                <a:spcPts val="2500"/>
              </a:lnSpc>
            </a:pPr>
            <a:r>
              <a:rPr lang="en-US" sz="2400" b="1" dirty="0">
                <a:solidFill>
                  <a:srgbClr val="002060"/>
                </a:solidFill>
                <a:latin typeface="Bookman Old Style" panose="02050604050505020204" pitchFamily="18" charset="0"/>
              </a:rPr>
              <a:t>a = (int) b;</a:t>
            </a:r>
            <a:endParaRPr lang="en-IN" sz="200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256290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6015691"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Intermediate Code Generation</a:t>
            </a:r>
          </a:p>
        </p:txBody>
      </p:sp>
      <p:sp>
        <p:nvSpPr>
          <p:cNvPr id="10" name="TextBox 9">
            <a:extLst>
              <a:ext uri="{FF2B5EF4-FFF2-40B4-BE49-F238E27FC236}">
                <a16:creationId xmlns:a16="http://schemas.microsoft.com/office/drawing/2014/main" id="{5C4E4061-9EE0-4C38-AEDC-B20C03DEF8BB}"/>
              </a:ext>
            </a:extLst>
          </p:cNvPr>
          <p:cNvSpPr txBox="1"/>
          <p:nvPr/>
        </p:nvSpPr>
        <p:spPr>
          <a:xfrm>
            <a:off x="683490" y="1251772"/>
            <a:ext cx="10594109" cy="2639569"/>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sz="2000" dirty="0"/>
              <a:t>After syntax and semantic analysis of the source program, many compilers generate an explicit low-level or machine-like intermediate representation.</a:t>
            </a:r>
          </a:p>
          <a:p>
            <a:pPr marL="285750" indent="-285750" algn="just">
              <a:lnSpc>
                <a:spcPts val="2500"/>
              </a:lnSpc>
              <a:buFont typeface="Arial" panose="020B0604020202020204" pitchFamily="34" charset="0"/>
              <a:buChar char="•"/>
            </a:pPr>
            <a:endParaRPr lang="en-US" sz="2000" dirty="0"/>
          </a:p>
          <a:p>
            <a:pPr marL="285750" indent="-285750" algn="just">
              <a:lnSpc>
                <a:spcPts val="2500"/>
              </a:lnSpc>
              <a:buFont typeface="Arial" panose="020B0604020202020204" pitchFamily="34" charset="0"/>
              <a:buChar char="•"/>
            </a:pPr>
            <a:r>
              <a:rPr lang="en-US" sz="2000" dirty="0"/>
              <a:t>In the process of translating a source program into target code, a compiler may construct one or more intermediate representations, which can have a variety of forms. </a:t>
            </a:r>
          </a:p>
          <a:p>
            <a:pPr marL="285750" indent="-285750" algn="just">
              <a:lnSpc>
                <a:spcPts val="2500"/>
              </a:lnSpc>
              <a:buFont typeface="Arial" panose="020B0604020202020204" pitchFamily="34" charset="0"/>
              <a:buChar char="•"/>
            </a:pPr>
            <a:endParaRPr lang="en-US" sz="2000" dirty="0"/>
          </a:p>
          <a:p>
            <a:pPr marL="285750" indent="-285750" algn="just">
              <a:lnSpc>
                <a:spcPts val="2500"/>
              </a:lnSpc>
              <a:buFont typeface="Arial" panose="020B0604020202020204" pitchFamily="34" charset="0"/>
              <a:buChar char="•"/>
            </a:pPr>
            <a:r>
              <a:rPr lang="en-US" sz="2000" dirty="0"/>
              <a:t>This intermediate representation should have two important properties: it should be easy to produce and it should be easy to translate into the target machine</a:t>
            </a:r>
            <a:endParaRPr lang="en-IN" sz="2000" dirty="0">
              <a:latin typeface="Bookman Old Style" panose="02050604050505020204" pitchFamily="18" charset="0"/>
            </a:endParaRPr>
          </a:p>
        </p:txBody>
      </p:sp>
      <p:pic>
        <p:nvPicPr>
          <p:cNvPr id="4" name="Picture 3">
            <a:extLst>
              <a:ext uri="{FF2B5EF4-FFF2-40B4-BE49-F238E27FC236}">
                <a16:creationId xmlns:a16="http://schemas.microsoft.com/office/drawing/2014/main" id="{E9050165-F6C8-4B9B-BC5D-DEDD5A286B17}"/>
              </a:ext>
            </a:extLst>
          </p:cNvPr>
          <p:cNvPicPr>
            <a:picLocks noChangeAspect="1"/>
          </p:cNvPicPr>
          <p:nvPr/>
        </p:nvPicPr>
        <p:blipFill>
          <a:blip r:embed="rId2"/>
          <a:stretch>
            <a:fillRect/>
          </a:stretch>
        </p:blipFill>
        <p:spPr>
          <a:xfrm>
            <a:off x="4356678" y="4140723"/>
            <a:ext cx="3660486" cy="2112296"/>
          </a:xfrm>
          <a:prstGeom prst="rect">
            <a:avLst/>
          </a:prstGeom>
        </p:spPr>
      </p:pic>
    </p:spTree>
    <p:extLst>
      <p:ext uri="{BB962C8B-B14F-4D97-AF65-F5344CB8AC3E}">
        <p14:creationId xmlns:p14="http://schemas.microsoft.com/office/powerpoint/2010/main" val="355333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6015691"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Intermediate Code Generation</a:t>
            </a:r>
          </a:p>
        </p:txBody>
      </p:sp>
      <p:sp>
        <p:nvSpPr>
          <p:cNvPr id="10" name="TextBox 9">
            <a:extLst>
              <a:ext uri="{FF2B5EF4-FFF2-40B4-BE49-F238E27FC236}">
                <a16:creationId xmlns:a16="http://schemas.microsoft.com/office/drawing/2014/main" id="{5C4E4061-9EE0-4C38-AEDC-B20C03DEF8BB}"/>
              </a:ext>
            </a:extLst>
          </p:cNvPr>
          <p:cNvSpPr txBox="1"/>
          <p:nvPr/>
        </p:nvSpPr>
        <p:spPr>
          <a:xfrm>
            <a:off x="720436" y="1073374"/>
            <a:ext cx="10594109" cy="2954399"/>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dirty="0">
                <a:latin typeface="Bookman Old Style" panose="02050604050505020204" pitchFamily="18" charset="0"/>
              </a:rPr>
              <a:t>One of the mostly used intermediate form called </a:t>
            </a:r>
            <a:r>
              <a:rPr lang="en-US" b="1" dirty="0">
                <a:solidFill>
                  <a:srgbClr val="FF0000"/>
                </a:solidFill>
                <a:latin typeface="Bookman Old Style" panose="02050604050505020204" pitchFamily="18" charset="0"/>
              </a:rPr>
              <a:t>three-address code</a:t>
            </a:r>
            <a:r>
              <a:rPr lang="en-US" dirty="0">
                <a:latin typeface="Bookman Old Style" panose="02050604050505020204" pitchFamily="18" charset="0"/>
              </a:rPr>
              <a:t>, which </a:t>
            </a:r>
            <a:r>
              <a:rPr lang="en-US" dirty="0">
                <a:solidFill>
                  <a:srgbClr val="FF0000"/>
                </a:solidFill>
                <a:latin typeface="Bookman Old Style" panose="02050604050505020204" pitchFamily="18" charset="0"/>
              </a:rPr>
              <a:t>consists of a sequence of assembly-like instructions with three operands per instruction.</a:t>
            </a:r>
          </a:p>
          <a:p>
            <a:pPr marL="285750" indent="-285750" algn="just">
              <a:lnSpc>
                <a:spcPts val="2500"/>
              </a:lnSpc>
              <a:buFont typeface="Arial" panose="020B0604020202020204" pitchFamily="34" charset="0"/>
              <a:buChar char="•"/>
            </a:pPr>
            <a:endParaRPr lang="en-US" sz="1200"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Three-address instruction has several important properties:</a:t>
            </a:r>
          </a:p>
          <a:p>
            <a:pPr marL="742950" lvl="1" indent="-285750" algn="just">
              <a:lnSpc>
                <a:spcPts val="2500"/>
              </a:lnSpc>
              <a:buFont typeface="Arial" panose="020B0604020202020204" pitchFamily="34" charset="0"/>
              <a:buChar char="•"/>
            </a:pPr>
            <a:r>
              <a:rPr lang="en-US" dirty="0">
                <a:solidFill>
                  <a:srgbClr val="002060"/>
                </a:solidFill>
                <a:latin typeface="Bookman Old Style" panose="02050604050505020204" pitchFamily="18" charset="0"/>
              </a:rPr>
              <a:t>First, each three-address assignment instruction has at most one operator on the right side. </a:t>
            </a:r>
          </a:p>
          <a:p>
            <a:pPr marL="742950" lvl="1" indent="-285750" algn="just">
              <a:lnSpc>
                <a:spcPts val="2500"/>
              </a:lnSpc>
              <a:buFont typeface="Arial" panose="020B0604020202020204" pitchFamily="34" charset="0"/>
              <a:buChar char="•"/>
            </a:pPr>
            <a:r>
              <a:rPr lang="en-US" dirty="0">
                <a:solidFill>
                  <a:srgbClr val="002060"/>
                </a:solidFill>
                <a:latin typeface="Bookman Old Style" panose="02050604050505020204" pitchFamily="18" charset="0"/>
              </a:rPr>
              <a:t>Second, the compiler must generate a temporary name to hold the value computed by a three-address instruction. </a:t>
            </a:r>
          </a:p>
          <a:p>
            <a:pPr marL="742950" lvl="1" indent="-285750" algn="just">
              <a:lnSpc>
                <a:spcPts val="2500"/>
              </a:lnSpc>
              <a:buFont typeface="Arial" panose="020B0604020202020204" pitchFamily="34" charset="0"/>
              <a:buChar char="•"/>
            </a:pPr>
            <a:r>
              <a:rPr lang="en-US" dirty="0">
                <a:solidFill>
                  <a:srgbClr val="002060"/>
                </a:solidFill>
                <a:latin typeface="Bookman Old Style" panose="02050604050505020204" pitchFamily="18" charset="0"/>
              </a:rPr>
              <a:t>Third, some three-address instructions have fewer than three operands. </a:t>
            </a:r>
            <a:endParaRPr lang="en-IN" dirty="0">
              <a:solidFill>
                <a:srgbClr val="00206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A164E45D-0A39-449D-9012-C9E27E1E77A6}"/>
              </a:ext>
            </a:extLst>
          </p:cNvPr>
          <p:cNvPicPr>
            <a:picLocks noChangeAspect="1"/>
          </p:cNvPicPr>
          <p:nvPr/>
        </p:nvPicPr>
        <p:blipFill>
          <a:blip r:embed="rId2"/>
          <a:stretch>
            <a:fillRect/>
          </a:stretch>
        </p:blipFill>
        <p:spPr>
          <a:xfrm>
            <a:off x="4267200" y="4209537"/>
            <a:ext cx="4017817" cy="2255918"/>
          </a:xfrm>
          <a:prstGeom prst="rect">
            <a:avLst/>
          </a:prstGeom>
        </p:spPr>
      </p:pic>
    </p:spTree>
    <p:extLst>
      <p:ext uri="{BB962C8B-B14F-4D97-AF65-F5344CB8AC3E}">
        <p14:creationId xmlns:p14="http://schemas.microsoft.com/office/powerpoint/2010/main" val="353321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6015691"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Code Optimization</a:t>
            </a:r>
          </a:p>
        </p:txBody>
      </p:sp>
      <p:sp>
        <p:nvSpPr>
          <p:cNvPr id="10" name="TextBox 9">
            <a:extLst>
              <a:ext uri="{FF2B5EF4-FFF2-40B4-BE49-F238E27FC236}">
                <a16:creationId xmlns:a16="http://schemas.microsoft.com/office/drawing/2014/main" id="{5C4E4061-9EE0-4C38-AEDC-B20C03DEF8BB}"/>
              </a:ext>
            </a:extLst>
          </p:cNvPr>
          <p:cNvSpPr txBox="1"/>
          <p:nvPr/>
        </p:nvSpPr>
        <p:spPr>
          <a:xfrm>
            <a:off x="720437" y="1073374"/>
            <a:ext cx="7849178" cy="4236801"/>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dirty="0">
                <a:latin typeface="Bookman Old Style" panose="02050604050505020204" pitchFamily="18" charset="0"/>
              </a:rPr>
              <a:t>The machine-independent code-optimization phase </a:t>
            </a:r>
            <a:r>
              <a:rPr lang="en-US" dirty="0">
                <a:solidFill>
                  <a:srgbClr val="FF0000"/>
                </a:solidFill>
                <a:latin typeface="Bookman Old Style" panose="02050604050505020204" pitchFamily="18" charset="0"/>
              </a:rPr>
              <a:t>attempts to improve the intermediate code so that </a:t>
            </a:r>
            <a:r>
              <a:rPr lang="en-US" b="1" dirty="0">
                <a:solidFill>
                  <a:srgbClr val="FF0000"/>
                </a:solidFill>
                <a:latin typeface="Bookman Old Style" panose="02050604050505020204" pitchFamily="18" charset="0"/>
              </a:rPr>
              <a:t>better target code will result</a:t>
            </a:r>
            <a:r>
              <a:rPr lang="en-US" dirty="0">
                <a:latin typeface="Bookman Old Style" panose="02050604050505020204" pitchFamily="18" charset="0"/>
              </a:rPr>
              <a:t>. Usually better means </a:t>
            </a:r>
            <a:r>
              <a:rPr lang="en-US" b="1" dirty="0">
                <a:solidFill>
                  <a:srgbClr val="FF0000"/>
                </a:solidFill>
                <a:latin typeface="Bookman Old Style" panose="02050604050505020204" pitchFamily="18" charset="0"/>
              </a:rPr>
              <a:t>faster</a:t>
            </a:r>
            <a:r>
              <a:rPr lang="en-US" dirty="0">
                <a:latin typeface="Bookman Old Style" panose="02050604050505020204" pitchFamily="18" charset="0"/>
              </a:rPr>
              <a:t>, but other objectives may be desired, such as shorter code, or target code that </a:t>
            </a:r>
            <a:r>
              <a:rPr lang="en-US" b="1" dirty="0">
                <a:solidFill>
                  <a:srgbClr val="FF0000"/>
                </a:solidFill>
                <a:latin typeface="Bookman Old Style" panose="02050604050505020204" pitchFamily="18" charset="0"/>
              </a:rPr>
              <a:t>consumes less power</a:t>
            </a:r>
            <a:r>
              <a:rPr lang="en-US" dirty="0">
                <a:latin typeface="Bookman Old Style" panose="02050604050505020204" pitchFamily="18" charset="0"/>
              </a:rPr>
              <a:t>. </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There is a great variation in the amount of code optimization different compilers perform. </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b="1" dirty="0">
                <a:solidFill>
                  <a:srgbClr val="FF0000"/>
                </a:solidFill>
                <a:latin typeface="Bookman Old Style" panose="02050604050505020204" pitchFamily="18" charset="0"/>
              </a:rPr>
              <a:t>Optimizing compilers</a:t>
            </a:r>
            <a:r>
              <a:rPr lang="en-US" dirty="0">
                <a:latin typeface="Bookman Old Style" panose="02050604050505020204" pitchFamily="18" charset="0"/>
              </a:rPr>
              <a:t> spent a significant amount of time is spent on this phase. There are simple optimizations that significantly improve the running time of the target program </a:t>
            </a:r>
            <a:r>
              <a:rPr lang="en-US" dirty="0">
                <a:solidFill>
                  <a:srgbClr val="FF0000"/>
                </a:solidFill>
                <a:latin typeface="Bookman Old Style" panose="02050604050505020204" pitchFamily="18" charset="0"/>
              </a:rPr>
              <a:t>without slowing down compilation too much</a:t>
            </a:r>
            <a:r>
              <a:rPr lang="en-US" dirty="0">
                <a:latin typeface="Bookman Old Style" panose="02050604050505020204" pitchFamily="18" charset="0"/>
              </a:rPr>
              <a:t>.</a:t>
            </a:r>
            <a:endParaRPr lang="en-IN"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BBF37B82-8193-4A41-A3AF-1D79DCD6F05D}"/>
              </a:ext>
            </a:extLst>
          </p:cNvPr>
          <p:cNvPicPr>
            <a:picLocks noChangeAspect="1"/>
          </p:cNvPicPr>
          <p:nvPr/>
        </p:nvPicPr>
        <p:blipFill>
          <a:blip r:embed="rId2"/>
          <a:stretch>
            <a:fillRect/>
          </a:stretch>
        </p:blipFill>
        <p:spPr>
          <a:xfrm>
            <a:off x="8889350" y="2911142"/>
            <a:ext cx="2896250" cy="3064786"/>
          </a:xfrm>
          <a:prstGeom prst="rect">
            <a:avLst/>
          </a:prstGeom>
        </p:spPr>
      </p:pic>
    </p:spTree>
    <p:extLst>
      <p:ext uri="{BB962C8B-B14F-4D97-AF65-F5344CB8AC3E}">
        <p14:creationId xmlns:p14="http://schemas.microsoft.com/office/powerpoint/2010/main" val="997505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6015691"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Code Generation</a:t>
            </a:r>
          </a:p>
        </p:txBody>
      </p:sp>
      <p:sp>
        <p:nvSpPr>
          <p:cNvPr id="10" name="TextBox 9">
            <a:extLst>
              <a:ext uri="{FF2B5EF4-FFF2-40B4-BE49-F238E27FC236}">
                <a16:creationId xmlns:a16="http://schemas.microsoft.com/office/drawing/2014/main" id="{5C4E4061-9EE0-4C38-AEDC-B20C03DEF8BB}"/>
              </a:ext>
            </a:extLst>
          </p:cNvPr>
          <p:cNvSpPr txBox="1"/>
          <p:nvPr/>
        </p:nvSpPr>
        <p:spPr>
          <a:xfrm>
            <a:off x="720436" y="1073374"/>
            <a:ext cx="7924800" cy="3595151"/>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dirty="0">
                <a:solidFill>
                  <a:srgbClr val="FF0000"/>
                </a:solidFill>
                <a:latin typeface="Bookman Old Style" panose="02050604050505020204" pitchFamily="18" charset="0"/>
              </a:rPr>
              <a:t>Final phase </a:t>
            </a:r>
            <a:r>
              <a:rPr lang="en-US" dirty="0">
                <a:latin typeface="Bookman Old Style" panose="02050604050505020204" pitchFamily="18" charset="0"/>
              </a:rPr>
              <a:t>of the compiler is </a:t>
            </a:r>
            <a:r>
              <a:rPr lang="en-US" dirty="0">
                <a:solidFill>
                  <a:srgbClr val="FF0000"/>
                </a:solidFill>
                <a:latin typeface="Bookman Old Style" panose="02050604050505020204" pitchFamily="18" charset="0"/>
              </a:rPr>
              <a:t>generation of target code</a:t>
            </a:r>
            <a:r>
              <a:rPr lang="en-US" dirty="0">
                <a:latin typeface="Bookman Old Style" panose="02050604050505020204" pitchFamily="18" charset="0"/>
              </a:rPr>
              <a:t>, consisting normally of </a:t>
            </a:r>
            <a:r>
              <a:rPr lang="en-US" b="1" dirty="0">
                <a:solidFill>
                  <a:srgbClr val="FF0000"/>
                </a:solidFill>
                <a:latin typeface="Bookman Old Style" panose="02050604050505020204" pitchFamily="18" charset="0"/>
              </a:rPr>
              <a:t>relocatable machine code or assembly code.</a:t>
            </a:r>
          </a:p>
          <a:p>
            <a:pPr marL="285750" indent="-285750" algn="just">
              <a:lnSpc>
                <a:spcPts val="2500"/>
              </a:lnSpc>
              <a:buFont typeface="Arial" panose="020B0604020202020204" pitchFamily="34" charset="0"/>
              <a:buChar char="•"/>
            </a:pPr>
            <a:endParaRPr lang="en-US" dirty="0">
              <a:solidFill>
                <a:srgbClr val="002060"/>
              </a:solidFill>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solidFill>
                  <a:srgbClr val="FF0000"/>
                </a:solidFill>
                <a:latin typeface="Bookman Old Style" panose="02050604050505020204" pitchFamily="18" charset="0"/>
              </a:rPr>
              <a:t>Memory locations </a:t>
            </a:r>
            <a:r>
              <a:rPr lang="en-US" dirty="0">
                <a:solidFill>
                  <a:srgbClr val="002060"/>
                </a:solidFill>
                <a:latin typeface="Bookman Old Style" panose="02050604050505020204" pitchFamily="18" charset="0"/>
              </a:rPr>
              <a:t>are selected for each of the </a:t>
            </a:r>
            <a:r>
              <a:rPr lang="en-US" dirty="0">
                <a:solidFill>
                  <a:srgbClr val="FF0000"/>
                </a:solidFill>
                <a:latin typeface="Bookman Old Style" panose="02050604050505020204" pitchFamily="18" charset="0"/>
              </a:rPr>
              <a:t>variable</a:t>
            </a:r>
            <a:r>
              <a:rPr lang="en-US" dirty="0">
                <a:solidFill>
                  <a:srgbClr val="002060"/>
                </a:solidFill>
                <a:latin typeface="Bookman Old Style" panose="02050604050505020204" pitchFamily="18" charset="0"/>
              </a:rPr>
              <a:t>s used by the program. </a:t>
            </a:r>
          </a:p>
          <a:p>
            <a:pPr marL="285750" indent="-285750" algn="just">
              <a:lnSpc>
                <a:spcPts val="2500"/>
              </a:lnSpc>
              <a:buFont typeface="Arial" panose="020B0604020202020204" pitchFamily="34" charset="0"/>
              <a:buChar char="•"/>
            </a:pPr>
            <a:endParaRPr lang="en-US" dirty="0">
              <a:solidFill>
                <a:srgbClr val="002060"/>
              </a:solidFill>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solidFill>
                  <a:srgbClr val="002060"/>
                </a:solidFill>
                <a:latin typeface="Bookman Old Style" panose="02050604050505020204" pitchFamily="18" charset="0"/>
              </a:rPr>
              <a:t>Then, the </a:t>
            </a:r>
            <a:r>
              <a:rPr lang="en-US" dirty="0">
                <a:solidFill>
                  <a:srgbClr val="FF0000"/>
                </a:solidFill>
                <a:latin typeface="Bookman Old Style" panose="02050604050505020204" pitchFamily="18" charset="0"/>
              </a:rPr>
              <a:t>intermediate instructions are translated into sequences of machine instructions </a:t>
            </a:r>
            <a:r>
              <a:rPr lang="en-US" dirty="0">
                <a:solidFill>
                  <a:srgbClr val="002060"/>
                </a:solidFill>
                <a:latin typeface="Bookman Old Style" panose="02050604050505020204" pitchFamily="18" charset="0"/>
              </a:rPr>
              <a:t>that perform the same task. </a:t>
            </a:r>
          </a:p>
          <a:p>
            <a:pPr marL="285750" indent="-285750" algn="just">
              <a:lnSpc>
                <a:spcPts val="2500"/>
              </a:lnSpc>
              <a:buFont typeface="Arial" panose="020B0604020202020204" pitchFamily="34" charset="0"/>
              <a:buChar char="•"/>
            </a:pPr>
            <a:endParaRPr lang="en-US" dirty="0">
              <a:solidFill>
                <a:srgbClr val="002060"/>
              </a:solidFill>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solidFill>
                  <a:srgbClr val="002060"/>
                </a:solidFill>
                <a:latin typeface="Bookman Old Style" panose="02050604050505020204" pitchFamily="18" charset="0"/>
              </a:rPr>
              <a:t>A </a:t>
            </a:r>
            <a:r>
              <a:rPr lang="en-US" dirty="0">
                <a:solidFill>
                  <a:srgbClr val="FF0000"/>
                </a:solidFill>
                <a:latin typeface="Bookman Old Style" panose="02050604050505020204" pitchFamily="18" charset="0"/>
              </a:rPr>
              <a:t>crucial aspect </a:t>
            </a:r>
            <a:r>
              <a:rPr lang="en-US" dirty="0">
                <a:solidFill>
                  <a:srgbClr val="002060"/>
                </a:solidFill>
                <a:latin typeface="Bookman Old Style" panose="02050604050505020204" pitchFamily="18" charset="0"/>
              </a:rPr>
              <a:t>of code generation is the judicious </a:t>
            </a:r>
            <a:r>
              <a:rPr lang="en-US" dirty="0">
                <a:solidFill>
                  <a:srgbClr val="FF0000"/>
                </a:solidFill>
                <a:latin typeface="Bookman Old Style" panose="02050604050505020204" pitchFamily="18" charset="0"/>
              </a:rPr>
              <a:t>assignment of registers to hold variables</a:t>
            </a:r>
            <a:r>
              <a:rPr lang="en-US" dirty="0">
                <a:solidFill>
                  <a:srgbClr val="002060"/>
                </a:solidFill>
                <a:latin typeface="Bookman Old Style" panose="02050604050505020204" pitchFamily="18" charset="0"/>
              </a:rPr>
              <a:t>. </a:t>
            </a:r>
            <a:endParaRPr lang="en-IN" b="1" dirty="0">
              <a:solidFill>
                <a:srgbClr val="00206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F2D541CC-E5C8-40D8-9B5E-81A825004053}"/>
              </a:ext>
            </a:extLst>
          </p:cNvPr>
          <p:cNvPicPr>
            <a:picLocks noChangeAspect="1"/>
          </p:cNvPicPr>
          <p:nvPr/>
        </p:nvPicPr>
        <p:blipFill>
          <a:blip r:embed="rId2"/>
          <a:stretch>
            <a:fillRect/>
          </a:stretch>
        </p:blipFill>
        <p:spPr>
          <a:xfrm>
            <a:off x="8972613" y="2536247"/>
            <a:ext cx="3081996" cy="3605935"/>
          </a:xfrm>
          <a:prstGeom prst="rect">
            <a:avLst/>
          </a:prstGeom>
        </p:spPr>
      </p:pic>
    </p:spTree>
    <p:extLst>
      <p:ext uri="{BB962C8B-B14F-4D97-AF65-F5344CB8AC3E}">
        <p14:creationId xmlns:p14="http://schemas.microsoft.com/office/powerpoint/2010/main" val="321930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ompiler-Compilers, SimpleC">
            <a:extLst>
              <a:ext uri="{FF2B5EF4-FFF2-40B4-BE49-F238E27FC236}">
                <a16:creationId xmlns:a16="http://schemas.microsoft.com/office/drawing/2014/main" id="{4B868E4D-76D3-42AC-BA4D-ADD08FB2B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043710"/>
            <a:ext cx="518910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0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6015691"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Symbol Table Management</a:t>
            </a:r>
          </a:p>
        </p:txBody>
      </p:sp>
      <p:sp>
        <p:nvSpPr>
          <p:cNvPr id="10" name="TextBox 9">
            <a:extLst>
              <a:ext uri="{FF2B5EF4-FFF2-40B4-BE49-F238E27FC236}">
                <a16:creationId xmlns:a16="http://schemas.microsoft.com/office/drawing/2014/main" id="{5C4E4061-9EE0-4C38-AEDC-B20C03DEF8BB}"/>
              </a:ext>
            </a:extLst>
          </p:cNvPr>
          <p:cNvSpPr txBox="1"/>
          <p:nvPr/>
        </p:nvSpPr>
        <p:spPr>
          <a:xfrm>
            <a:off x="720436" y="1073374"/>
            <a:ext cx="10667999" cy="3916200"/>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dirty="0">
                <a:latin typeface="Bookman Old Style" panose="02050604050505020204" pitchFamily="18" charset="0"/>
              </a:rPr>
              <a:t>An essential function of a compiler is to record the variable names used in the source program and collect information about various attributes of each name. These attributes may provide information about the storage allocated for a </a:t>
            </a:r>
            <a:r>
              <a:rPr lang="en-US" dirty="0">
                <a:solidFill>
                  <a:srgbClr val="FF0000"/>
                </a:solidFill>
                <a:latin typeface="Bookman Old Style" panose="02050604050505020204" pitchFamily="18" charset="0"/>
              </a:rPr>
              <a:t>name, its type, its scope </a:t>
            </a:r>
            <a:r>
              <a:rPr lang="en-US" dirty="0">
                <a:latin typeface="Bookman Old Style" panose="02050604050505020204" pitchFamily="18" charset="0"/>
              </a:rPr>
              <a:t>(where in the program its value may be used), and in the case of </a:t>
            </a:r>
            <a:r>
              <a:rPr lang="en-US" dirty="0">
                <a:solidFill>
                  <a:srgbClr val="FF0000"/>
                </a:solidFill>
                <a:latin typeface="Bookman Old Style" panose="02050604050505020204" pitchFamily="18" charset="0"/>
              </a:rPr>
              <a:t>procedure names</a:t>
            </a:r>
            <a:r>
              <a:rPr lang="en-US" dirty="0">
                <a:latin typeface="Bookman Old Style" panose="02050604050505020204" pitchFamily="18" charset="0"/>
              </a:rPr>
              <a:t>, such things as the </a:t>
            </a:r>
            <a:r>
              <a:rPr lang="en-US" dirty="0">
                <a:solidFill>
                  <a:srgbClr val="FF0000"/>
                </a:solidFill>
                <a:latin typeface="Bookman Old Style" panose="02050604050505020204" pitchFamily="18" charset="0"/>
              </a:rPr>
              <a:t>number and types of its arguments</a:t>
            </a:r>
            <a:r>
              <a:rPr lang="en-US" dirty="0">
                <a:latin typeface="Bookman Old Style" panose="02050604050505020204" pitchFamily="18" charset="0"/>
              </a:rPr>
              <a:t>, the </a:t>
            </a:r>
            <a:r>
              <a:rPr lang="en-US" dirty="0">
                <a:solidFill>
                  <a:srgbClr val="FF0000"/>
                </a:solidFill>
                <a:latin typeface="Bookman Old Style" panose="02050604050505020204" pitchFamily="18" charset="0"/>
              </a:rPr>
              <a:t>method of passing each argument </a:t>
            </a:r>
            <a:r>
              <a:rPr lang="en-US" dirty="0">
                <a:latin typeface="Bookman Old Style" panose="02050604050505020204" pitchFamily="18" charset="0"/>
              </a:rPr>
              <a:t>(for example, by value or by reference), and the </a:t>
            </a:r>
            <a:r>
              <a:rPr lang="en-US" dirty="0">
                <a:solidFill>
                  <a:srgbClr val="FF0000"/>
                </a:solidFill>
                <a:latin typeface="Bookman Old Style" panose="02050604050505020204" pitchFamily="18" charset="0"/>
              </a:rPr>
              <a:t>type returned</a:t>
            </a:r>
            <a:r>
              <a:rPr lang="en-US" dirty="0">
                <a:latin typeface="Bookman Old Style" panose="02050604050505020204" pitchFamily="18" charset="0"/>
              </a:rPr>
              <a:t>. </a:t>
            </a:r>
          </a:p>
          <a:p>
            <a:pPr marL="285750" indent="-285750" algn="just">
              <a:lnSpc>
                <a:spcPts val="2500"/>
              </a:lnSpc>
              <a:buFont typeface="Arial" panose="020B0604020202020204" pitchFamily="34" charset="0"/>
              <a:buChar char="•"/>
            </a:pPr>
            <a:endParaRPr lang="en-US" dirty="0">
              <a:solidFill>
                <a:srgbClr val="002060"/>
              </a:solidFill>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The </a:t>
            </a:r>
            <a:r>
              <a:rPr lang="en-US" b="1" dirty="0">
                <a:solidFill>
                  <a:srgbClr val="FF0000"/>
                </a:solidFill>
                <a:latin typeface="Bookman Old Style" panose="02050604050505020204" pitchFamily="18" charset="0"/>
              </a:rPr>
              <a:t>symbol table is a data structure </a:t>
            </a:r>
            <a:r>
              <a:rPr lang="en-US" dirty="0">
                <a:latin typeface="Bookman Old Style" panose="02050604050505020204" pitchFamily="18" charset="0"/>
              </a:rPr>
              <a:t>containing a record for each variable name, with fields for the attributes of the name. </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The data structure should be designed to allow the compiler to </a:t>
            </a:r>
            <a:r>
              <a:rPr lang="en-US" b="1" dirty="0">
                <a:solidFill>
                  <a:srgbClr val="FF0000"/>
                </a:solidFill>
                <a:latin typeface="Bookman Old Style" panose="02050604050505020204" pitchFamily="18" charset="0"/>
              </a:rPr>
              <a:t>find the record for each name quickly and to store or retrieve data from that record quickly</a:t>
            </a:r>
            <a:r>
              <a:rPr lang="en-US" b="1" dirty="0">
                <a:latin typeface="Bookman Old Style" panose="02050604050505020204" pitchFamily="18" charset="0"/>
              </a:rPr>
              <a:t>. </a:t>
            </a:r>
            <a:endParaRPr lang="en-IN" b="1"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367958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6015691"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Symbol Table Management</a:t>
            </a:r>
          </a:p>
        </p:txBody>
      </p:sp>
      <p:graphicFrame>
        <p:nvGraphicFramePr>
          <p:cNvPr id="3" name="Table 3">
            <a:extLst>
              <a:ext uri="{FF2B5EF4-FFF2-40B4-BE49-F238E27FC236}">
                <a16:creationId xmlns:a16="http://schemas.microsoft.com/office/drawing/2014/main" id="{3BD3872B-EC3A-42E7-9929-862C4CC82FCD}"/>
              </a:ext>
            </a:extLst>
          </p:cNvPr>
          <p:cNvGraphicFramePr>
            <a:graphicFrameLocks noGrp="1"/>
          </p:cNvGraphicFramePr>
          <p:nvPr>
            <p:extLst>
              <p:ext uri="{D42A27DB-BD31-4B8C-83A1-F6EECF244321}">
                <p14:modId xmlns:p14="http://schemas.microsoft.com/office/powerpoint/2010/main" val="1203762161"/>
              </p:ext>
            </p:extLst>
          </p:nvPr>
        </p:nvGraphicFramePr>
        <p:xfrm>
          <a:off x="2031999" y="1679211"/>
          <a:ext cx="9181738" cy="148336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893535463"/>
                    </a:ext>
                  </a:extLst>
                </a:gridCol>
                <a:gridCol w="1161143">
                  <a:extLst>
                    <a:ext uri="{9D8B030D-6E8A-4147-A177-3AD203B41FA5}">
                      <a16:colId xmlns:a16="http://schemas.microsoft.com/office/drawing/2014/main" val="2721653371"/>
                    </a:ext>
                  </a:extLst>
                </a:gridCol>
                <a:gridCol w="1161143">
                  <a:extLst>
                    <a:ext uri="{9D8B030D-6E8A-4147-A177-3AD203B41FA5}">
                      <a16:colId xmlns:a16="http://schemas.microsoft.com/office/drawing/2014/main" val="3973908534"/>
                    </a:ext>
                  </a:extLst>
                </a:gridCol>
                <a:gridCol w="1161143">
                  <a:extLst>
                    <a:ext uri="{9D8B030D-6E8A-4147-A177-3AD203B41FA5}">
                      <a16:colId xmlns:a16="http://schemas.microsoft.com/office/drawing/2014/main" val="2203641119"/>
                    </a:ext>
                  </a:extLst>
                </a:gridCol>
                <a:gridCol w="1161143">
                  <a:extLst>
                    <a:ext uri="{9D8B030D-6E8A-4147-A177-3AD203B41FA5}">
                      <a16:colId xmlns:a16="http://schemas.microsoft.com/office/drawing/2014/main" val="2760302788"/>
                    </a:ext>
                  </a:extLst>
                </a:gridCol>
                <a:gridCol w="1161143">
                  <a:extLst>
                    <a:ext uri="{9D8B030D-6E8A-4147-A177-3AD203B41FA5}">
                      <a16:colId xmlns:a16="http://schemas.microsoft.com/office/drawing/2014/main" val="702373695"/>
                    </a:ext>
                  </a:extLst>
                </a:gridCol>
                <a:gridCol w="1161143">
                  <a:extLst>
                    <a:ext uri="{9D8B030D-6E8A-4147-A177-3AD203B41FA5}">
                      <a16:colId xmlns:a16="http://schemas.microsoft.com/office/drawing/2014/main" val="1581339789"/>
                    </a:ext>
                  </a:extLst>
                </a:gridCol>
              </a:tblGrid>
              <a:tr h="370840">
                <a:tc>
                  <a:txBody>
                    <a:bodyPr/>
                    <a:lstStyle/>
                    <a:p>
                      <a:pPr algn="ctr"/>
                      <a:r>
                        <a:rPr lang="en-US" dirty="0">
                          <a:solidFill>
                            <a:srgbClr val="002060"/>
                          </a:solidFill>
                        </a:rPr>
                        <a:t>Name of the Symbol</a:t>
                      </a:r>
                      <a:endParaRPr lang="en-IN" dirty="0">
                        <a:solidFill>
                          <a:srgbClr val="002060"/>
                        </a:solidFill>
                      </a:endParaRPr>
                    </a:p>
                  </a:txBody>
                  <a:tcPr/>
                </a:tc>
                <a:tc>
                  <a:txBody>
                    <a:bodyPr/>
                    <a:lstStyle/>
                    <a:p>
                      <a:pPr algn="ctr"/>
                      <a:r>
                        <a:rPr lang="en-US" dirty="0">
                          <a:solidFill>
                            <a:srgbClr val="002060"/>
                          </a:solidFill>
                        </a:rPr>
                        <a:t>Location</a:t>
                      </a:r>
                      <a:endParaRPr lang="en-IN" dirty="0">
                        <a:solidFill>
                          <a:srgbClr val="002060"/>
                        </a:solidFill>
                      </a:endParaRPr>
                    </a:p>
                  </a:txBody>
                  <a:tcPr/>
                </a:tc>
                <a:tc>
                  <a:txBody>
                    <a:bodyPr/>
                    <a:lstStyle/>
                    <a:p>
                      <a:pPr algn="ctr"/>
                      <a:r>
                        <a:rPr lang="en-US" dirty="0">
                          <a:solidFill>
                            <a:srgbClr val="002060"/>
                          </a:solidFill>
                        </a:rPr>
                        <a:t>Type</a:t>
                      </a:r>
                      <a:endParaRPr lang="en-IN" dirty="0">
                        <a:solidFill>
                          <a:srgbClr val="002060"/>
                        </a:solidFill>
                      </a:endParaRPr>
                    </a:p>
                  </a:txBody>
                  <a:tcPr/>
                </a:tc>
                <a:tc>
                  <a:txBody>
                    <a:bodyPr/>
                    <a:lstStyle/>
                    <a:p>
                      <a:pPr algn="ctr"/>
                      <a:r>
                        <a:rPr lang="en-US" dirty="0">
                          <a:solidFill>
                            <a:srgbClr val="002060"/>
                          </a:solidFill>
                        </a:rPr>
                        <a:t>Scope</a:t>
                      </a:r>
                      <a:endParaRPr lang="en-IN" dirty="0">
                        <a:solidFill>
                          <a:srgbClr val="002060"/>
                        </a:solidFill>
                      </a:endParaRPr>
                    </a:p>
                  </a:txBody>
                  <a:tcPr/>
                </a:tc>
                <a:tc>
                  <a:txBody>
                    <a:bodyPr/>
                    <a:lstStyle/>
                    <a:p>
                      <a:pPr algn="ctr"/>
                      <a:r>
                        <a:rPr lang="en-US" dirty="0">
                          <a:solidFill>
                            <a:srgbClr val="002060"/>
                          </a:solidFill>
                        </a:rPr>
                        <a:t>Value</a:t>
                      </a:r>
                      <a:endParaRPr lang="en-IN" dirty="0">
                        <a:solidFill>
                          <a:srgbClr val="002060"/>
                        </a:solidFill>
                      </a:endParaRPr>
                    </a:p>
                  </a:txBody>
                  <a:tcPr/>
                </a:tc>
                <a:tc>
                  <a:txBody>
                    <a:bodyPr/>
                    <a:lstStyle/>
                    <a:p>
                      <a:pPr algn="ctr"/>
                      <a:r>
                        <a:rPr lang="en-US" dirty="0">
                          <a:solidFill>
                            <a:srgbClr val="002060"/>
                          </a:solidFill>
                        </a:rPr>
                        <a:t>Size</a:t>
                      </a:r>
                      <a:endParaRPr lang="en-IN" dirty="0">
                        <a:solidFill>
                          <a:srgbClr val="002060"/>
                        </a:solidFill>
                      </a:endParaRPr>
                    </a:p>
                  </a:txBody>
                  <a:tcPr/>
                </a:tc>
                <a:tc>
                  <a:txBody>
                    <a:bodyPr/>
                    <a:lstStyle/>
                    <a:p>
                      <a:pPr algn="ctr"/>
                      <a:r>
                        <a:rPr lang="en-US" dirty="0">
                          <a:solidFill>
                            <a:srgbClr val="002060"/>
                          </a:solidFill>
                        </a:rPr>
                        <a:t>…</a:t>
                      </a:r>
                      <a:endParaRPr lang="en-IN" dirty="0">
                        <a:solidFill>
                          <a:srgbClr val="002060"/>
                        </a:solidFill>
                      </a:endParaRPr>
                    </a:p>
                  </a:txBody>
                  <a:tcPr/>
                </a:tc>
                <a:extLst>
                  <a:ext uri="{0D108BD9-81ED-4DB2-BD59-A6C34878D82A}">
                    <a16:rowId xmlns:a16="http://schemas.microsoft.com/office/drawing/2014/main" val="1106272683"/>
                  </a:ext>
                </a:extLst>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8170365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1032908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46028896"/>
                  </a:ext>
                </a:extLst>
              </a:tr>
            </a:tbl>
          </a:graphicData>
        </a:graphic>
      </p:graphicFrame>
      <p:sp>
        <p:nvSpPr>
          <p:cNvPr id="6" name="TextBox 5">
            <a:extLst>
              <a:ext uri="{FF2B5EF4-FFF2-40B4-BE49-F238E27FC236}">
                <a16:creationId xmlns:a16="http://schemas.microsoft.com/office/drawing/2014/main" id="{D9CC933A-D838-419A-ABA3-D84AC85A8349}"/>
              </a:ext>
            </a:extLst>
          </p:cNvPr>
          <p:cNvSpPr txBox="1"/>
          <p:nvPr/>
        </p:nvSpPr>
        <p:spPr>
          <a:xfrm>
            <a:off x="877455" y="1041721"/>
            <a:ext cx="6096000" cy="389145"/>
          </a:xfrm>
          <a:prstGeom prst="rect">
            <a:avLst/>
          </a:prstGeom>
          <a:noFill/>
        </p:spPr>
        <p:txBody>
          <a:bodyPr wrap="square">
            <a:spAutoFit/>
          </a:bodyPr>
          <a:lstStyle/>
          <a:p>
            <a:pPr algn="just">
              <a:lnSpc>
                <a:spcPts val="2500"/>
              </a:lnSpc>
            </a:pPr>
            <a:r>
              <a:rPr lang="en-US" b="1" dirty="0">
                <a:latin typeface="Bookman Old Style" panose="02050604050505020204" pitchFamily="18" charset="0"/>
              </a:rPr>
              <a:t>Symbol Table for Identifiers (Variables)</a:t>
            </a:r>
            <a:endParaRPr lang="en-IN" b="1" dirty="0">
              <a:solidFill>
                <a:srgbClr val="002060"/>
              </a:solidFill>
              <a:latin typeface="Bookman Old Style" panose="02050604050505020204" pitchFamily="18" charset="0"/>
            </a:endParaRPr>
          </a:p>
        </p:txBody>
      </p:sp>
      <p:sp>
        <p:nvSpPr>
          <p:cNvPr id="8" name="TextBox 7">
            <a:extLst>
              <a:ext uri="{FF2B5EF4-FFF2-40B4-BE49-F238E27FC236}">
                <a16:creationId xmlns:a16="http://schemas.microsoft.com/office/drawing/2014/main" id="{B9854E65-5253-44DC-818A-8C3B89D21F06}"/>
              </a:ext>
            </a:extLst>
          </p:cNvPr>
          <p:cNvSpPr txBox="1"/>
          <p:nvPr/>
        </p:nvSpPr>
        <p:spPr>
          <a:xfrm>
            <a:off x="1034473" y="3590563"/>
            <a:ext cx="6096000" cy="389145"/>
          </a:xfrm>
          <a:prstGeom prst="rect">
            <a:avLst/>
          </a:prstGeom>
          <a:noFill/>
        </p:spPr>
        <p:txBody>
          <a:bodyPr wrap="square">
            <a:spAutoFit/>
          </a:bodyPr>
          <a:lstStyle/>
          <a:p>
            <a:pPr algn="just">
              <a:lnSpc>
                <a:spcPts val="2500"/>
              </a:lnSpc>
            </a:pPr>
            <a:r>
              <a:rPr lang="en-US" b="1" dirty="0">
                <a:latin typeface="Bookman Old Style" panose="02050604050505020204" pitchFamily="18" charset="0"/>
              </a:rPr>
              <a:t>Symbol Table for Identifiers (Functions)</a:t>
            </a:r>
            <a:endParaRPr lang="en-IN" b="1" dirty="0">
              <a:solidFill>
                <a:srgbClr val="002060"/>
              </a:solidFill>
              <a:latin typeface="Bookman Old Style" panose="02050604050505020204" pitchFamily="18" charset="0"/>
            </a:endParaRPr>
          </a:p>
        </p:txBody>
      </p:sp>
      <p:graphicFrame>
        <p:nvGraphicFramePr>
          <p:cNvPr id="9" name="Table 3">
            <a:extLst>
              <a:ext uri="{FF2B5EF4-FFF2-40B4-BE49-F238E27FC236}">
                <a16:creationId xmlns:a16="http://schemas.microsoft.com/office/drawing/2014/main" id="{9958110D-17DF-4357-91D6-ECB4E41FE3A2}"/>
              </a:ext>
            </a:extLst>
          </p:cNvPr>
          <p:cNvGraphicFramePr>
            <a:graphicFrameLocks noGrp="1"/>
          </p:cNvGraphicFramePr>
          <p:nvPr>
            <p:extLst>
              <p:ext uri="{D42A27DB-BD31-4B8C-83A1-F6EECF244321}">
                <p14:modId xmlns:p14="http://schemas.microsoft.com/office/powerpoint/2010/main" val="970046710"/>
              </p:ext>
            </p:extLst>
          </p:nvPr>
        </p:nvGraphicFramePr>
        <p:xfrm>
          <a:off x="2249763" y="4186884"/>
          <a:ext cx="8746210" cy="17526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893535463"/>
                    </a:ext>
                  </a:extLst>
                </a:gridCol>
                <a:gridCol w="1470825">
                  <a:extLst>
                    <a:ext uri="{9D8B030D-6E8A-4147-A177-3AD203B41FA5}">
                      <a16:colId xmlns:a16="http://schemas.microsoft.com/office/drawing/2014/main" val="2721653371"/>
                    </a:ext>
                  </a:extLst>
                </a:gridCol>
                <a:gridCol w="1422400">
                  <a:extLst>
                    <a:ext uri="{9D8B030D-6E8A-4147-A177-3AD203B41FA5}">
                      <a16:colId xmlns:a16="http://schemas.microsoft.com/office/drawing/2014/main" val="3973908534"/>
                    </a:ext>
                  </a:extLst>
                </a:gridCol>
                <a:gridCol w="1062182">
                  <a:extLst>
                    <a:ext uri="{9D8B030D-6E8A-4147-A177-3AD203B41FA5}">
                      <a16:colId xmlns:a16="http://schemas.microsoft.com/office/drawing/2014/main" val="2203641119"/>
                    </a:ext>
                  </a:extLst>
                </a:gridCol>
                <a:gridCol w="1414780">
                  <a:extLst>
                    <a:ext uri="{9D8B030D-6E8A-4147-A177-3AD203B41FA5}">
                      <a16:colId xmlns:a16="http://schemas.microsoft.com/office/drawing/2014/main" val="2760302788"/>
                    </a:ext>
                  </a:extLst>
                </a:gridCol>
                <a:gridCol w="1161143">
                  <a:extLst>
                    <a:ext uri="{9D8B030D-6E8A-4147-A177-3AD203B41FA5}">
                      <a16:colId xmlns:a16="http://schemas.microsoft.com/office/drawing/2014/main" val="702373695"/>
                    </a:ext>
                  </a:extLst>
                </a:gridCol>
              </a:tblGrid>
              <a:tr h="370840">
                <a:tc>
                  <a:txBody>
                    <a:bodyPr/>
                    <a:lstStyle/>
                    <a:p>
                      <a:pPr algn="ctr"/>
                      <a:r>
                        <a:rPr lang="en-US" dirty="0">
                          <a:solidFill>
                            <a:srgbClr val="002060"/>
                          </a:solidFill>
                        </a:rPr>
                        <a:t>Name of the Symbol</a:t>
                      </a:r>
                      <a:endParaRPr lang="en-IN" dirty="0">
                        <a:solidFill>
                          <a:srgbClr val="002060"/>
                        </a:solidFill>
                      </a:endParaRPr>
                    </a:p>
                  </a:txBody>
                  <a:tcPr/>
                </a:tc>
                <a:tc>
                  <a:txBody>
                    <a:bodyPr/>
                    <a:lstStyle/>
                    <a:p>
                      <a:pPr algn="ctr"/>
                      <a:r>
                        <a:rPr lang="en-US" dirty="0">
                          <a:solidFill>
                            <a:srgbClr val="002060"/>
                          </a:solidFill>
                        </a:rPr>
                        <a:t>No. of Arguments</a:t>
                      </a:r>
                      <a:endParaRPr lang="en-IN" dirty="0">
                        <a:solidFill>
                          <a:srgbClr val="002060"/>
                        </a:solidFill>
                      </a:endParaRPr>
                    </a:p>
                  </a:txBody>
                  <a:tcPr/>
                </a:tc>
                <a:tc>
                  <a:txBody>
                    <a:bodyPr/>
                    <a:lstStyle/>
                    <a:p>
                      <a:pPr algn="ctr"/>
                      <a:r>
                        <a:rPr lang="en-US" dirty="0">
                          <a:solidFill>
                            <a:srgbClr val="002060"/>
                          </a:solidFill>
                        </a:rPr>
                        <a:t>Type of Arguments</a:t>
                      </a:r>
                      <a:endParaRPr lang="en-IN" dirty="0">
                        <a:solidFill>
                          <a:srgbClr val="002060"/>
                        </a:solidFill>
                      </a:endParaRPr>
                    </a:p>
                  </a:txBody>
                  <a:tcPr/>
                </a:tc>
                <a:tc>
                  <a:txBody>
                    <a:bodyPr/>
                    <a:lstStyle/>
                    <a:p>
                      <a:pPr algn="ctr"/>
                      <a:r>
                        <a:rPr lang="en-US" dirty="0">
                          <a:solidFill>
                            <a:srgbClr val="002060"/>
                          </a:solidFill>
                        </a:rPr>
                        <a:t>Scope</a:t>
                      </a:r>
                      <a:endParaRPr lang="en-IN" dirty="0">
                        <a:solidFill>
                          <a:srgbClr val="002060"/>
                        </a:solidFill>
                      </a:endParaRPr>
                    </a:p>
                  </a:txBody>
                  <a:tcPr/>
                </a:tc>
                <a:tc>
                  <a:txBody>
                    <a:bodyPr/>
                    <a:lstStyle/>
                    <a:p>
                      <a:pPr algn="ctr"/>
                      <a:r>
                        <a:rPr lang="en-US" dirty="0">
                          <a:solidFill>
                            <a:srgbClr val="002060"/>
                          </a:solidFill>
                        </a:rPr>
                        <a:t>Return type</a:t>
                      </a:r>
                      <a:endParaRPr lang="en-IN" dirty="0">
                        <a:solidFill>
                          <a:srgbClr val="002060"/>
                        </a:solidFill>
                      </a:endParaRPr>
                    </a:p>
                  </a:txBody>
                  <a:tcPr/>
                </a:tc>
                <a:tc>
                  <a:txBody>
                    <a:bodyPr/>
                    <a:lstStyle/>
                    <a:p>
                      <a:pPr algn="ctr"/>
                      <a:r>
                        <a:rPr lang="en-US" dirty="0">
                          <a:solidFill>
                            <a:srgbClr val="002060"/>
                          </a:solidFill>
                        </a:rPr>
                        <a:t>…</a:t>
                      </a:r>
                      <a:endParaRPr lang="en-IN" dirty="0">
                        <a:solidFill>
                          <a:srgbClr val="002060"/>
                        </a:solidFill>
                      </a:endParaRPr>
                    </a:p>
                  </a:txBody>
                  <a:tcPr/>
                </a:tc>
                <a:extLst>
                  <a:ext uri="{0D108BD9-81ED-4DB2-BD59-A6C34878D82A}">
                    <a16:rowId xmlns:a16="http://schemas.microsoft.com/office/drawing/2014/main" val="1106272683"/>
                  </a:ext>
                </a:extLst>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8170365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1032908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46028896"/>
                  </a:ext>
                </a:extLst>
              </a:tr>
            </a:tbl>
          </a:graphicData>
        </a:graphic>
      </p:graphicFrame>
    </p:spTree>
    <p:extLst>
      <p:ext uri="{BB962C8B-B14F-4D97-AF65-F5344CB8AC3E}">
        <p14:creationId xmlns:p14="http://schemas.microsoft.com/office/powerpoint/2010/main" val="2793118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6015691"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Error Detection and Reporting</a:t>
            </a:r>
          </a:p>
        </p:txBody>
      </p:sp>
      <p:sp>
        <p:nvSpPr>
          <p:cNvPr id="10" name="TextBox 9">
            <a:extLst>
              <a:ext uri="{FF2B5EF4-FFF2-40B4-BE49-F238E27FC236}">
                <a16:creationId xmlns:a16="http://schemas.microsoft.com/office/drawing/2014/main" id="{5C4E4061-9EE0-4C38-AEDC-B20C03DEF8BB}"/>
              </a:ext>
            </a:extLst>
          </p:cNvPr>
          <p:cNvSpPr txBox="1"/>
          <p:nvPr/>
        </p:nvSpPr>
        <p:spPr>
          <a:xfrm>
            <a:off x="720436" y="1073374"/>
            <a:ext cx="10667999" cy="4892943"/>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dirty="0">
                <a:latin typeface="Bookman Old Style" panose="02050604050505020204" pitchFamily="18" charset="0"/>
              </a:rPr>
              <a:t>Each </a:t>
            </a:r>
            <a:r>
              <a:rPr lang="en-US" dirty="0">
                <a:solidFill>
                  <a:srgbClr val="FF0000"/>
                </a:solidFill>
                <a:latin typeface="Bookman Old Style" panose="02050604050505020204" pitchFamily="18" charset="0"/>
              </a:rPr>
              <a:t>phase can encounter Errors</a:t>
            </a:r>
            <a:r>
              <a:rPr lang="en-US" dirty="0">
                <a:latin typeface="Bookman Old Style" panose="02050604050505020204" pitchFamily="18" charset="0"/>
              </a:rPr>
              <a:t>. However, after detecting an error, a phase must somehow deal with that error, so that </a:t>
            </a:r>
            <a:r>
              <a:rPr lang="en-US" dirty="0">
                <a:solidFill>
                  <a:srgbClr val="FF0000"/>
                </a:solidFill>
                <a:latin typeface="Bookman Old Style" panose="02050604050505020204" pitchFamily="18" charset="0"/>
              </a:rPr>
              <a:t>compilation can proceed</a:t>
            </a:r>
            <a:r>
              <a:rPr lang="en-US" dirty="0">
                <a:latin typeface="Bookman Old Style" panose="02050604050505020204" pitchFamily="18" charset="0"/>
              </a:rPr>
              <a:t>, allowing further errors in the source program to be detected. </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The </a:t>
            </a:r>
            <a:r>
              <a:rPr lang="en-US" dirty="0">
                <a:solidFill>
                  <a:srgbClr val="FF0000"/>
                </a:solidFill>
                <a:latin typeface="Bookman Old Style" panose="02050604050505020204" pitchFamily="18" charset="0"/>
              </a:rPr>
              <a:t>syntax and semantic analysis </a:t>
            </a:r>
            <a:r>
              <a:rPr lang="en-US" dirty="0">
                <a:latin typeface="Bookman Old Style" panose="02050604050505020204" pitchFamily="18" charset="0"/>
              </a:rPr>
              <a:t>phases usually </a:t>
            </a:r>
            <a:r>
              <a:rPr lang="en-US" dirty="0">
                <a:solidFill>
                  <a:srgbClr val="FF0000"/>
                </a:solidFill>
                <a:latin typeface="Bookman Old Style" panose="02050604050505020204" pitchFamily="18" charset="0"/>
              </a:rPr>
              <a:t>handle a large fraction of the errors </a:t>
            </a:r>
            <a:r>
              <a:rPr lang="en-US" dirty="0">
                <a:latin typeface="Bookman Old Style" panose="02050604050505020204" pitchFamily="18" charset="0"/>
              </a:rPr>
              <a:t>detectable by the compiler.</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algn="just">
              <a:lnSpc>
                <a:spcPts val="2500"/>
              </a:lnSpc>
            </a:pPr>
            <a:r>
              <a:rPr lang="en-US" b="1" dirty="0">
                <a:solidFill>
                  <a:srgbClr val="FF0000"/>
                </a:solidFill>
                <a:latin typeface="Bookman Old Style" panose="02050604050505020204" pitchFamily="18" charset="0"/>
              </a:rPr>
              <a:t>Some Errors in Phases of Compiler</a:t>
            </a:r>
          </a:p>
          <a:p>
            <a:pPr marL="803275" indent="-285750" algn="l">
              <a:buFont typeface="Wingdings" panose="05000000000000000000" pitchFamily="2" charset="2"/>
              <a:buChar char="q"/>
            </a:pPr>
            <a:r>
              <a:rPr lang="en-US" i="0" dirty="0">
                <a:solidFill>
                  <a:srgbClr val="222222"/>
                </a:solidFill>
                <a:effectLst/>
                <a:latin typeface="Bookman Old Style" panose="02050604050505020204" pitchFamily="18" charset="0"/>
              </a:rPr>
              <a:t>Lexical analyzer: Wrongly spelled tokens</a:t>
            </a:r>
          </a:p>
          <a:p>
            <a:pPr marL="803275" indent="-285750" algn="l">
              <a:buFont typeface="Wingdings" panose="05000000000000000000" pitchFamily="2" charset="2"/>
              <a:buChar char="q"/>
            </a:pPr>
            <a:r>
              <a:rPr lang="en-US" i="0" dirty="0">
                <a:solidFill>
                  <a:srgbClr val="222222"/>
                </a:solidFill>
                <a:effectLst/>
                <a:latin typeface="Bookman Old Style" panose="02050604050505020204" pitchFamily="18" charset="0"/>
              </a:rPr>
              <a:t>Syntax analyzer: Missing parenthesis</a:t>
            </a:r>
          </a:p>
          <a:p>
            <a:pPr marL="803275" indent="-285750" algn="l">
              <a:buFont typeface="Wingdings" panose="05000000000000000000" pitchFamily="2" charset="2"/>
              <a:buChar char="q"/>
            </a:pPr>
            <a:r>
              <a:rPr lang="en-US" dirty="0">
                <a:solidFill>
                  <a:srgbClr val="222222"/>
                </a:solidFill>
                <a:latin typeface="Bookman Old Style" panose="02050604050505020204" pitchFamily="18" charset="0"/>
              </a:rPr>
              <a:t>Semantic analyzer: </a:t>
            </a:r>
            <a:r>
              <a:rPr lang="en-US" i="0" dirty="0">
                <a:solidFill>
                  <a:srgbClr val="222222"/>
                </a:solidFill>
                <a:effectLst/>
                <a:latin typeface="Bookman Old Style" panose="02050604050505020204" pitchFamily="18" charset="0"/>
              </a:rPr>
              <a:t>Mismatched operands for an operator</a:t>
            </a:r>
          </a:p>
          <a:p>
            <a:pPr marL="803275" indent="-285750" algn="l">
              <a:buFont typeface="Wingdings" panose="05000000000000000000" pitchFamily="2" charset="2"/>
              <a:buChar char="q"/>
            </a:pPr>
            <a:r>
              <a:rPr lang="en-US" i="0" dirty="0">
                <a:solidFill>
                  <a:srgbClr val="222222"/>
                </a:solidFill>
                <a:effectLst/>
                <a:latin typeface="Bookman Old Style" panose="02050604050505020204" pitchFamily="18" charset="0"/>
              </a:rPr>
              <a:t>Intermediate code generator: When the memory is full when generating temporary variables</a:t>
            </a:r>
          </a:p>
          <a:p>
            <a:pPr marL="803275" indent="-285750" algn="l">
              <a:buFont typeface="Wingdings" panose="05000000000000000000" pitchFamily="2" charset="2"/>
              <a:buChar char="q"/>
            </a:pPr>
            <a:r>
              <a:rPr lang="en-US" i="0" dirty="0">
                <a:solidFill>
                  <a:srgbClr val="222222"/>
                </a:solidFill>
                <a:effectLst/>
                <a:latin typeface="Bookman Old Style" panose="02050604050505020204" pitchFamily="18" charset="0"/>
              </a:rPr>
              <a:t>Code Optimizer: When the statement is not reachable</a:t>
            </a:r>
          </a:p>
          <a:p>
            <a:pPr marL="803275" indent="-285750" algn="l">
              <a:buFont typeface="Wingdings" panose="05000000000000000000" pitchFamily="2" charset="2"/>
              <a:buChar char="q"/>
            </a:pPr>
            <a:r>
              <a:rPr lang="en-US" i="0" dirty="0">
                <a:solidFill>
                  <a:srgbClr val="222222"/>
                </a:solidFill>
                <a:effectLst/>
                <a:latin typeface="Bookman Old Style" panose="02050604050505020204" pitchFamily="18" charset="0"/>
              </a:rPr>
              <a:t>Code Generator: When the memory is full or proper registers are not allocated</a:t>
            </a:r>
          </a:p>
          <a:p>
            <a:pPr algn="just">
              <a:lnSpc>
                <a:spcPts val="2500"/>
              </a:lnSpc>
            </a:pPr>
            <a:r>
              <a:rPr lang="en-US" dirty="0">
                <a:latin typeface="Bookman Old Style" panose="02050604050505020204" pitchFamily="18" charset="0"/>
              </a:rPr>
              <a:t> </a:t>
            </a:r>
            <a:endParaRPr lang="en-IN" b="1"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115748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77473" y="267561"/>
            <a:ext cx="2292621" cy="525815"/>
          </a:xfrm>
          <a:prstGeom prst="rect">
            <a:avLst/>
          </a:prstGeom>
        </p:spPr>
        <p:txBody>
          <a:bodyPr>
            <a:norm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COMPILER</a:t>
            </a:r>
          </a:p>
        </p:txBody>
      </p:sp>
      <p:sp>
        <p:nvSpPr>
          <p:cNvPr id="3" name="Content Placeholder 2"/>
          <p:cNvSpPr txBox="1">
            <a:spLocks/>
          </p:cNvSpPr>
          <p:nvPr/>
        </p:nvSpPr>
        <p:spPr>
          <a:xfrm>
            <a:off x="939393" y="1155038"/>
            <a:ext cx="10515600" cy="2662582"/>
          </a:xfrm>
          <a:prstGeom prst="rect">
            <a:avLst/>
          </a:prstGeom>
        </p:spPr>
        <p:txBody>
          <a:bodyPr>
            <a:noAutofit/>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spcBef>
                <a:spcPts val="0"/>
              </a:spcBef>
            </a:pPr>
            <a:r>
              <a:rPr lang="en-IN" sz="2200" kern="0" dirty="0">
                <a:latin typeface="Bookman Old Style" panose="02050604050505020204" pitchFamily="18" charset="0"/>
                <a:cs typeface="Akshar Unicode" panose="00000400000000000000" pitchFamily="2" charset="0"/>
              </a:rPr>
              <a:t>Compiler is a program that reads a program written in one language (source language) and translates it into an equivalent program in another language (the target language). </a:t>
            </a:r>
          </a:p>
          <a:p>
            <a:pPr algn="just">
              <a:lnSpc>
                <a:spcPct val="150000"/>
              </a:lnSpc>
              <a:spcBef>
                <a:spcPts val="0"/>
              </a:spcBef>
            </a:pPr>
            <a:endParaRPr lang="en-IN" sz="1000" kern="0" dirty="0">
              <a:latin typeface="Bookman Old Style" panose="02050604050505020204" pitchFamily="18" charset="0"/>
              <a:cs typeface="Akshar Unicode" panose="00000400000000000000" pitchFamily="2" charset="0"/>
            </a:endParaRPr>
          </a:p>
          <a:p>
            <a:pPr algn="just">
              <a:lnSpc>
                <a:spcPct val="150000"/>
              </a:lnSpc>
              <a:spcBef>
                <a:spcPts val="0"/>
              </a:spcBef>
            </a:pPr>
            <a:r>
              <a:rPr lang="en-IN" sz="2200" kern="0" dirty="0">
                <a:latin typeface="Bookman Old Style" panose="02050604050505020204" pitchFamily="18" charset="0"/>
                <a:cs typeface="Akshar Unicode" panose="00000400000000000000" pitchFamily="2" charset="0"/>
              </a:rPr>
              <a:t>As an important part of this translation process, the compiler reports to its user the presence of errors in the source program.</a:t>
            </a:r>
          </a:p>
        </p:txBody>
      </p:sp>
      <p:sp>
        <p:nvSpPr>
          <p:cNvPr id="4" name="Rectangle 3"/>
          <p:cNvSpPr/>
          <p:nvPr/>
        </p:nvSpPr>
        <p:spPr>
          <a:xfrm>
            <a:off x="1338002" y="4574311"/>
            <a:ext cx="2423160" cy="807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Source Program</a:t>
            </a:r>
          </a:p>
        </p:txBody>
      </p:sp>
      <p:sp>
        <p:nvSpPr>
          <p:cNvPr id="5" name="Rectangle 4"/>
          <p:cNvSpPr/>
          <p:nvPr/>
        </p:nvSpPr>
        <p:spPr>
          <a:xfrm>
            <a:off x="4912127" y="4574311"/>
            <a:ext cx="2423160" cy="80772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400" b="1" dirty="0">
                <a:latin typeface="Akshar Unicode" panose="00000400000000000000" pitchFamily="2" charset="0"/>
                <a:ea typeface="Arial Unicode MS" panose="020B0604020202020204" pitchFamily="34" charset="-128"/>
                <a:cs typeface="Akshar Unicode" panose="00000400000000000000" pitchFamily="2" charset="0"/>
              </a:rPr>
              <a:t>Compiler</a:t>
            </a:r>
          </a:p>
        </p:txBody>
      </p:sp>
      <p:cxnSp>
        <p:nvCxnSpPr>
          <p:cNvPr id="9" name="Straight Arrow Connector 8"/>
          <p:cNvCxnSpPr/>
          <p:nvPr/>
        </p:nvCxnSpPr>
        <p:spPr>
          <a:xfrm>
            <a:off x="3807227" y="5004033"/>
            <a:ext cx="1104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7335287" y="4978171"/>
            <a:ext cx="1104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8491451" y="4574311"/>
            <a:ext cx="2423160" cy="807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Target Program</a:t>
            </a:r>
          </a:p>
        </p:txBody>
      </p:sp>
      <p:sp>
        <p:nvSpPr>
          <p:cNvPr id="12" name="Rectangle 11"/>
          <p:cNvSpPr/>
          <p:nvPr/>
        </p:nvSpPr>
        <p:spPr>
          <a:xfrm>
            <a:off x="4884420" y="5901348"/>
            <a:ext cx="2423160" cy="6132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Error Messages</a:t>
            </a:r>
          </a:p>
        </p:txBody>
      </p:sp>
      <p:cxnSp>
        <p:nvCxnSpPr>
          <p:cNvPr id="13" name="Straight Arrow Connector 12"/>
          <p:cNvCxnSpPr/>
          <p:nvPr/>
        </p:nvCxnSpPr>
        <p:spPr>
          <a:xfrm>
            <a:off x="6068291" y="5313910"/>
            <a:ext cx="0" cy="759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3111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style.rotation</p:attrName>
                                        </p:attrNameLst>
                                      </p:cBhvr>
                                      <p:tavLst>
                                        <p:tav tm="0">
                                          <p:val>
                                            <p:fltVal val="90"/>
                                          </p:val>
                                        </p:tav>
                                        <p:tav tm="100000">
                                          <p:val>
                                            <p:fltVal val="0"/>
                                          </p:val>
                                        </p:tav>
                                      </p:tavLst>
                                    </p:anim>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753A8B-3974-47C2-8DB6-E28DB42569B2}"/>
              </a:ext>
            </a:extLst>
          </p:cNvPr>
          <p:cNvSpPr txBox="1">
            <a:spLocks/>
          </p:cNvSpPr>
          <p:nvPr/>
        </p:nvSpPr>
        <p:spPr>
          <a:xfrm>
            <a:off x="477473" y="267561"/>
            <a:ext cx="4408563"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Phases of a Compiler</a:t>
            </a:r>
          </a:p>
        </p:txBody>
      </p:sp>
      <p:pic>
        <p:nvPicPr>
          <p:cNvPr id="1026" name="Picture 2" descr="Difference Between Compiler and Interpreter (with Comparison Chart) - Tech  Differences">
            <a:extLst>
              <a:ext uri="{FF2B5EF4-FFF2-40B4-BE49-F238E27FC236}">
                <a16:creationId xmlns:a16="http://schemas.microsoft.com/office/drawing/2014/main" id="{5A2122B4-ACB1-447E-85C4-9CC58CE4E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6326" y="1043709"/>
            <a:ext cx="6751781" cy="5384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A23680-5DB5-4816-B27D-3D2E2CC38A37}"/>
              </a:ext>
            </a:extLst>
          </p:cNvPr>
          <p:cNvSpPr txBox="1"/>
          <p:nvPr/>
        </p:nvSpPr>
        <p:spPr>
          <a:xfrm>
            <a:off x="477473" y="1428085"/>
            <a:ext cx="4408563" cy="1631216"/>
          </a:xfrm>
          <a:prstGeom prst="rect">
            <a:avLst/>
          </a:prstGeom>
          <a:noFill/>
        </p:spPr>
        <p:txBody>
          <a:bodyPr wrap="square">
            <a:spAutoFit/>
          </a:bodyPr>
          <a:lstStyle/>
          <a:p>
            <a:pPr algn="just"/>
            <a:r>
              <a:rPr lang="en-US" sz="2000" dirty="0">
                <a:latin typeface="Bookman Old Style" panose="02050604050505020204" pitchFamily="18" charset="0"/>
              </a:rPr>
              <a:t>Conceptually, a compiler operates in </a:t>
            </a:r>
            <a:r>
              <a:rPr lang="en-US" sz="2000" b="1" i="1" dirty="0">
                <a:latin typeface="Bookman Old Style" panose="02050604050505020204" pitchFamily="18" charset="0"/>
              </a:rPr>
              <a:t>phases</a:t>
            </a:r>
            <a:r>
              <a:rPr lang="en-US" sz="2000" dirty="0">
                <a:latin typeface="Bookman Old Style" panose="02050604050505020204" pitchFamily="18" charset="0"/>
              </a:rPr>
              <a:t>, </a:t>
            </a:r>
            <a:r>
              <a:rPr lang="en-US" sz="2000" dirty="0">
                <a:solidFill>
                  <a:srgbClr val="002060"/>
                </a:solidFill>
                <a:latin typeface="Bookman Old Style" panose="02050604050505020204" pitchFamily="18" charset="0"/>
              </a:rPr>
              <a:t>each of which transforms the source program from one representation to another.</a:t>
            </a:r>
            <a:endParaRPr lang="en-IN" sz="20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80160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4408563"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Lexical Analysis</a:t>
            </a:r>
          </a:p>
        </p:txBody>
      </p:sp>
      <p:sp>
        <p:nvSpPr>
          <p:cNvPr id="4" name="TextBox 3">
            <a:extLst>
              <a:ext uri="{FF2B5EF4-FFF2-40B4-BE49-F238E27FC236}">
                <a16:creationId xmlns:a16="http://schemas.microsoft.com/office/drawing/2014/main" id="{007D5F54-A460-461E-BF59-C28925F48BBC}"/>
              </a:ext>
            </a:extLst>
          </p:cNvPr>
          <p:cNvSpPr txBox="1"/>
          <p:nvPr/>
        </p:nvSpPr>
        <p:spPr>
          <a:xfrm>
            <a:off x="794326" y="1140844"/>
            <a:ext cx="10594109" cy="5205015"/>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sz="2000" dirty="0">
                <a:solidFill>
                  <a:srgbClr val="002060"/>
                </a:solidFill>
                <a:latin typeface="Bookman Old Style" panose="02050604050505020204" pitchFamily="18" charset="0"/>
              </a:rPr>
              <a:t>The </a:t>
            </a:r>
            <a:r>
              <a:rPr lang="en-US" sz="2000" dirty="0">
                <a:solidFill>
                  <a:srgbClr val="FF0000"/>
                </a:solidFill>
                <a:latin typeface="Bookman Old Style" panose="02050604050505020204" pitchFamily="18" charset="0"/>
              </a:rPr>
              <a:t>first phase </a:t>
            </a:r>
            <a:r>
              <a:rPr lang="en-US" sz="2000" dirty="0">
                <a:solidFill>
                  <a:srgbClr val="002060"/>
                </a:solidFill>
                <a:latin typeface="Bookman Old Style" panose="02050604050505020204" pitchFamily="18" charset="0"/>
              </a:rPr>
              <a:t>of a compiler is called lexical analysis or </a:t>
            </a:r>
            <a:r>
              <a:rPr lang="en-US" sz="2000" b="1" dirty="0">
                <a:solidFill>
                  <a:srgbClr val="FF0000"/>
                </a:solidFill>
                <a:latin typeface="Bookman Old Style" panose="02050604050505020204" pitchFamily="18" charset="0"/>
              </a:rPr>
              <a:t>scanning</a:t>
            </a:r>
            <a:r>
              <a:rPr lang="en-US" sz="2000" dirty="0">
                <a:solidFill>
                  <a:srgbClr val="002060"/>
                </a:solidFill>
                <a:latin typeface="Bookman Old Style" panose="02050604050505020204" pitchFamily="18" charset="0"/>
              </a:rPr>
              <a:t>. It is also called as </a:t>
            </a:r>
            <a:r>
              <a:rPr lang="en-US" sz="2000" b="1" dirty="0">
                <a:solidFill>
                  <a:srgbClr val="FF0000"/>
                </a:solidFill>
                <a:latin typeface="Bookman Old Style" panose="02050604050505020204" pitchFamily="18" charset="0"/>
              </a:rPr>
              <a:t>linear analysis</a:t>
            </a:r>
            <a:r>
              <a:rPr lang="en-US" sz="2000" dirty="0">
                <a:solidFill>
                  <a:srgbClr val="002060"/>
                </a:solidFill>
                <a:latin typeface="Bookman Old Style" panose="02050604050505020204" pitchFamily="18" charset="0"/>
              </a:rPr>
              <a:t>.</a:t>
            </a:r>
          </a:p>
          <a:p>
            <a:pPr marL="285750" indent="-285750" algn="just">
              <a:lnSpc>
                <a:spcPts val="2500"/>
              </a:lnSpc>
              <a:buFont typeface="Arial" panose="020B0604020202020204" pitchFamily="34" charset="0"/>
              <a:buChar char="•"/>
            </a:pPr>
            <a:endParaRPr lang="en-US" sz="2000" dirty="0">
              <a:solidFill>
                <a:srgbClr val="002060"/>
              </a:solidFill>
              <a:latin typeface="Bookman Old Style" panose="02050604050505020204" pitchFamily="18" charset="0"/>
            </a:endParaRPr>
          </a:p>
          <a:p>
            <a:pPr marL="285750" indent="-285750" algn="just">
              <a:lnSpc>
                <a:spcPts val="2500"/>
              </a:lnSpc>
              <a:buFont typeface="Arial" panose="020B0604020202020204" pitchFamily="34" charset="0"/>
              <a:buChar char="•"/>
            </a:pPr>
            <a:r>
              <a:rPr lang="en-US" sz="2000" dirty="0">
                <a:solidFill>
                  <a:srgbClr val="002060"/>
                </a:solidFill>
                <a:latin typeface="Bookman Old Style" panose="02050604050505020204" pitchFamily="18" charset="0"/>
              </a:rPr>
              <a:t>The lexical analyzer </a:t>
            </a:r>
            <a:r>
              <a:rPr lang="en-US" sz="2000" dirty="0">
                <a:solidFill>
                  <a:srgbClr val="FF0000"/>
                </a:solidFill>
                <a:latin typeface="Bookman Old Style" panose="02050604050505020204" pitchFamily="18" charset="0"/>
              </a:rPr>
              <a:t>reads the stream of characters making up the source program and groups the characters into meaningful sequences called lexemes</a:t>
            </a:r>
            <a:r>
              <a:rPr lang="en-US" sz="2000" dirty="0">
                <a:solidFill>
                  <a:srgbClr val="002060"/>
                </a:solidFill>
                <a:latin typeface="Bookman Old Style" panose="02050604050505020204" pitchFamily="18" charset="0"/>
              </a:rPr>
              <a:t>. </a:t>
            </a:r>
          </a:p>
          <a:p>
            <a:pPr marL="285750" indent="-285750" algn="just">
              <a:lnSpc>
                <a:spcPts val="2500"/>
              </a:lnSpc>
              <a:buFont typeface="Arial" panose="020B0604020202020204" pitchFamily="34" charset="0"/>
              <a:buChar char="•"/>
            </a:pPr>
            <a:endParaRPr lang="en-US" sz="2000" dirty="0">
              <a:solidFill>
                <a:srgbClr val="002060"/>
              </a:solidFill>
              <a:latin typeface="Bookman Old Style" panose="02050604050505020204" pitchFamily="18" charset="0"/>
            </a:endParaRPr>
          </a:p>
          <a:p>
            <a:pPr marL="285750" indent="-285750" algn="just">
              <a:lnSpc>
                <a:spcPts val="2500"/>
              </a:lnSpc>
              <a:buFont typeface="Arial" panose="020B0604020202020204" pitchFamily="34" charset="0"/>
              <a:buChar char="•"/>
            </a:pPr>
            <a:r>
              <a:rPr lang="en-US" sz="2000" dirty="0">
                <a:solidFill>
                  <a:srgbClr val="002060"/>
                </a:solidFill>
                <a:latin typeface="Bookman Old Style" panose="02050604050505020204" pitchFamily="18" charset="0"/>
              </a:rPr>
              <a:t>For each lexeme, the lexical analyzer produces as output a token of the form </a:t>
            </a:r>
          </a:p>
          <a:p>
            <a:pPr algn="just">
              <a:lnSpc>
                <a:spcPts val="2500"/>
              </a:lnSpc>
            </a:pPr>
            <a:r>
              <a:rPr lang="en-US" sz="2000" dirty="0">
                <a:solidFill>
                  <a:srgbClr val="002060"/>
                </a:solidFill>
                <a:latin typeface="Bookman Old Style" panose="02050604050505020204" pitchFamily="18" charset="0"/>
              </a:rPr>
              <a:t>			</a:t>
            </a:r>
            <a:r>
              <a:rPr lang="en-US" sz="2000" b="1" dirty="0">
                <a:solidFill>
                  <a:srgbClr val="FF0000"/>
                </a:solidFill>
                <a:latin typeface="Bookman Old Style" panose="02050604050505020204" pitchFamily="18" charset="0"/>
              </a:rPr>
              <a:t>(token-name, attribute-value) </a:t>
            </a:r>
          </a:p>
          <a:p>
            <a:pPr algn="just">
              <a:lnSpc>
                <a:spcPts val="2500"/>
              </a:lnSpc>
            </a:pPr>
            <a:r>
              <a:rPr lang="en-US" sz="2000" dirty="0">
                <a:solidFill>
                  <a:srgbClr val="002060"/>
                </a:solidFill>
                <a:latin typeface="Bookman Old Style" panose="02050604050505020204" pitchFamily="18" charset="0"/>
              </a:rPr>
              <a:t>    that it passes on to the subsequent phase, syntax analysis. </a:t>
            </a:r>
          </a:p>
          <a:p>
            <a:pPr marL="285750" indent="-285750" algn="just">
              <a:lnSpc>
                <a:spcPts val="2500"/>
              </a:lnSpc>
              <a:buFont typeface="Arial" panose="020B0604020202020204" pitchFamily="34" charset="0"/>
              <a:buChar char="•"/>
            </a:pPr>
            <a:endParaRPr lang="en-US" sz="2000" dirty="0">
              <a:solidFill>
                <a:srgbClr val="002060"/>
              </a:solidFill>
              <a:latin typeface="Bookman Old Style" panose="02050604050505020204" pitchFamily="18" charset="0"/>
            </a:endParaRPr>
          </a:p>
          <a:p>
            <a:pPr marL="285750" indent="-285750" algn="just">
              <a:lnSpc>
                <a:spcPts val="2500"/>
              </a:lnSpc>
              <a:buFont typeface="Arial" panose="020B0604020202020204" pitchFamily="34" charset="0"/>
              <a:buChar char="•"/>
            </a:pPr>
            <a:r>
              <a:rPr lang="en-US" sz="2000" dirty="0">
                <a:solidFill>
                  <a:srgbClr val="002060"/>
                </a:solidFill>
                <a:latin typeface="Bookman Old Style" panose="02050604050505020204" pitchFamily="18" charset="0"/>
              </a:rPr>
              <a:t>In the token, the first component token-name is an abstract symbol that is used during syntax analysis, and the second component attribute-value points to an entry in the symbol table for this token. </a:t>
            </a:r>
          </a:p>
          <a:p>
            <a:pPr marL="285750" indent="-285750" algn="just">
              <a:lnSpc>
                <a:spcPts val="2500"/>
              </a:lnSpc>
              <a:buFont typeface="Arial" panose="020B0604020202020204" pitchFamily="34" charset="0"/>
              <a:buChar char="•"/>
            </a:pPr>
            <a:endParaRPr lang="en-US" sz="2000" dirty="0">
              <a:solidFill>
                <a:srgbClr val="002060"/>
              </a:solidFill>
              <a:latin typeface="Bookman Old Style" panose="02050604050505020204" pitchFamily="18" charset="0"/>
            </a:endParaRPr>
          </a:p>
          <a:p>
            <a:pPr marL="285750" indent="-285750" algn="just">
              <a:lnSpc>
                <a:spcPts val="2500"/>
              </a:lnSpc>
              <a:buFont typeface="Arial" panose="020B0604020202020204" pitchFamily="34" charset="0"/>
              <a:buChar char="•"/>
            </a:pPr>
            <a:r>
              <a:rPr lang="en-US" sz="2000" dirty="0">
                <a:solidFill>
                  <a:srgbClr val="002060"/>
                </a:solidFill>
                <a:latin typeface="Bookman Old Style" panose="02050604050505020204" pitchFamily="18" charset="0"/>
              </a:rPr>
              <a:t>Information from the symbol-table entry is needed for semantic analysis and code generation. </a:t>
            </a:r>
            <a:endParaRPr lang="en-IN" sz="20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322525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4408563"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Lexical Analysis</a:t>
            </a:r>
          </a:p>
        </p:txBody>
      </p:sp>
      <p:sp>
        <p:nvSpPr>
          <p:cNvPr id="4" name="TextBox 3">
            <a:extLst>
              <a:ext uri="{FF2B5EF4-FFF2-40B4-BE49-F238E27FC236}">
                <a16:creationId xmlns:a16="http://schemas.microsoft.com/office/drawing/2014/main" id="{007D5F54-A460-461E-BF59-C28925F48BBC}"/>
              </a:ext>
            </a:extLst>
          </p:cNvPr>
          <p:cNvSpPr txBox="1"/>
          <p:nvPr/>
        </p:nvSpPr>
        <p:spPr>
          <a:xfrm>
            <a:off x="720435" y="974590"/>
            <a:ext cx="10686474" cy="5693866"/>
          </a:xfrm>
          <a:prstGeom prst="rect">
            <a:avLst/>
          </a:prstGeom>
          <a:noFill/>
        </p:spPr>
        <p:txBody>
          <a:bodyPr wrap="square">
            <a:spAutoFit/>
          </a:bodyPr>
          <a:lstStyle/>
          <a:p>
            <a:pPr algn="just">
              <a:lnSpc>
                <a:spcPct val="150000"/>
              </a:lnSpc>
            </a:pPr>
            <a:r>
              <a:rPr lang="en-IN" dirty="0">
                <a:latin typeface="Bookman Old Style" panose="02050604050505020204" pitchFamily="18" charset="0"/>
              </a:rPr>
              <a:t>For example, suppose a source program contains the assignment statement </a:t>
            </a:r>
          </a:p>
          <a:p>
            <a:pPr algn="just">
              <a:lnSpc>
                <a:spcPct val="150000"/>
              </a:lnSpc>
            </a:pPr>
            <a:r>
              <a:rPr lang="en-IN" dirty="0">
                <a:latin typeface="Bookman Old Style" panose="02050604050505020204" pitchFamily="18" charset="0"/>
              </a:rPr>
              <a:t>			</a:t>
            </a:r>
            <a:r>
              <a:rPr lang="en-IN" b="1" dirty="0">
                <a:solidFill>
                  <a:srgbClr val="002060"/>
                </a:solidFill>
                <a:latin typeface="Bookman Old Style" panose="02050604050505020204" pitchFamily="18" charset="0"/>
              </a:rPr>
              <a:t>position = initial + rate * 60 </a:t>
            </a:r>
          </a:p>
          <a:p>
            <a:pPr algn="just"/>
            <a:endParaRPr lang="en-IN" sz="1400" b="1" dirty="0">
              <a:solidFill>
                <a:srgbClr val="FF0000"/>
              </a:solidFill>
              <a:latin typeface="Bookman Old Style" panose="02050604050505020204" pitchFamily="18" charset="0"/>
            </a:endParaRPr>
          </a:p>
          <a:p>
            <a:pPr marL="457200" indent="-457200" algn="just">
              <a:buAutoNum type="arabicPeriod"/>
            </a:pPr>
            <a:r>
              <a:rPr lang="en-US" b="1" dirty="0">
                <a:solidFill>
                  <a:srgbClr val="FF0000"/>
                </a:solidFill>
                <a:latin typeface="Bookman Old Style" panose="02050604050505020204" pitchFamily="18" charset="0"/>
              </a:rPr>
              <a:t>position</a:t>
            </a:r>
            <a:r>
              <a:rPr lang="en-US" dirty="0">
                <a:latin typeface="Bookman Old Style" panose="02050604050505020204" pitchFamily="18" charset="0"/>
              </a:rPr>
              <a:t> is a lexeme that would be mapped into a </a:t>
            </a:r>
            <a:r>
              <a:rPr lang="en-US" b="1" dirty="0">
                <a:solidFill>
                  <a:srgbClr val="FF0000"/>
                </a:solidFill>
                <a:latin typeface="Bookman Old Style" panose="02050604050505020204" pitchFamily="18" charset="0"/>
              </a:rPr>
              <a:t>token (id, 1)</a:t>
            </a:r>
            <a:r>
              <a:rPr lang="en-US" dirty="0">
                <a:latin typeface="Bookman Old Style" panose="02050604050505020204" pitchFamily="18" charset="0"/>
              </a:rPr>
              <a:t>, where id is an abstract symbol standing for identifier and 1 points to the symbol table entry for position. The symbol-table entry for an identifier holds information about the identifier, such as its name and type. </a:t>
            </a:r>
          </a:p>
          <a:p>
            <a:pPr marL="457200" indent="-457200" algn="just">
              <a:buAutoNum type="arabicPeriod"/>
            </a:pPr>
            <a:endParaRPr lang="en-US" sz="800" dirty="0">
              <a:latin typeface="Bookman Old Style" panose="02050604050505020204" pitchFamily="18" charset="0"/>
            </a:endParaRPr>
          </a:p>
          <a:p>
            <a:pPr marL="457200" indent="-457200" algn="just">
              <a:buAutoNum type="arabicPeriod"/>
            </a:pPr>
            <a:r>
              <a:rPr lang="en-US" dirty="0">
                <a:latin typeface="Bookman Old Style" panose="02050604050505020204" pitchFamily="18" charset="0"/>
              </a:rPr>
              <a:t>The </a:t>
            </a:r>
            <a:r>
              <a:rPr lang="en-US" b="1" dirty="0">
                <a:solidFill>
                  <a:srgbClr val="FF0000"/>
                </a:solidFill>
                <a:latin typeface="Bookman Old Style" panose="02050604050505020204" pitchFamily="18" charset="0"/>
              </a:rPr>
              <a:t>assignment symbol = is a lexeme </a:t>
            </a:r>
            <a:r>
              <a:rPr lang="en-US" dirty="0">
                <a:latin typeface="Bookman Old Style" panose="02050604050505020204" pitchFamily="18" charset="0"/>
              </a:rPr>
              <a:t>that is mapped into the token (=). Since this token needs </a:t>
            </a:r>
            <a:r>
              <a:rPr lang="en-US" b="1" dirty="0">
                <a:solidFill>
                  <a:srgbClr val="FF0000"/>
                </a:solidFill>
                <a:latin typeface="Bookman Old Style" panose="02050604050505020204" pitchFamily="18" charset="0"/>
              </a:rPr>
              <a:t>no attribute-value</a:t>
            </a:r>
            <a:r>
              <a:rPr lang="en-US" dirty="0">
                <a:latin typeface="Bookman Old Style" panose="02050604050505020204" pitchFamily="18" charset="0"/>
              </a:rPr>
              <a:t>. </a:t>
            </a:r>
          </a:p>
          <a:p>
            <a:pPr marL="457200" indent="-457200" algn="just">
              <a:buAutoNum type="arabicPeriod"/>
            </a:pPr>
            <a:endParaRPr lang="en-US" sz="800" dirty="0">
              <a:latin typeface="Bookman Old Style" panose="02050604050505020204" pitchFamily="18" charset="0"/>
            </a:endParaRPr>
          </a:p>
          <a:p>
            <a:pPr marL="457200" indent="-457200" algn="just">
              <a:buAutoNum type="arabicPeriod"/>
            </a:pPr>
            <a:r>
              <a:rPr lang="en-US" b="1" dirty="0">
                <a:solidFill>
                  <a:srgbClr val="FF0000"/>
                </a:solidFill>
                <a:latin typeface="Bookman Old Style" panose="02050604050505020204" pitchFamily="18" charset="0"/>
              </a:rPr>
              <a:t>initial</a:t>
            </a:r>
            <a:r>
              <a:rPr lang="en-US" dirty="0">
                <a:latin typeface="Bookman Old Style" panose="02050604050505020204" pitchFamily="18" charset="0"/>
              </a:rPr>
              <a:t> is a lexeme that is mapped into the token </a:t>
            </a:r>
            <a:r>
              <a:rPr lang="en-US" b="1" dirty="0">
                <a:solidFill>
                  <a:srgbClr val="FF0000"/>
                </a:solidFill>
                <a:latin typeface="Bookman Old Style" panose="02050604050505020204" pitchFamily="18" charset="0"/>
              </a:rPr>
              <a:t>(id, 2)</a:t>
            </a:r>
            <a:r>
              <a:rPr lang="en-US" dirty="0">
                <a:latin typeface="Bookman Old Style" panose="02050604050505020204" pitchFamily="18" charset="0"/>
              </a:rPr>
              <a:t>, where 2 points to the symbol-table entry for initial . </a:t>
            </a:r>
          </a:p>
          <a:p>
            <a:pPr marL="457200" indent="-457200" algn="just">
              <a:buAutoNum type="arabicPeriod"/>
            </a:pPr>
            <a:endParaRPr lang="en-US" sz="800" dirty="0">
              <a:latin typeface="Bookman Old Style" panose="02050604050505020204" pitchFamily="18" charset="0"/>
            </a:endParaRPr>
          </a:p>
          <a:p>
            <a:pPr marL="457200" indent="-457200" algn="just">
              <a:buAutoNum type="arabicPeriod"/>
            </a:pPr>
            <a:r>
              <a:rPr lang="en-US" b="1" dirty="0">
                <a:solidFill>
                  <a:srgbClr val="FF0000"/>
                </a:solidFill>
                <a:latin typeface="Bookman Old Style" panose="02050604050505020204" pitchFamily="18" charset="0"/>
              </a:rPr>
              <a:t>+</a:t>
            </a:r>
            <a:r>
              <a:rPr lang="en-US" dirty="0">
                <a:latin typeface="Bookman Old Style" panose="02050604050505020204" pitchFamily="18" charset="0"/>
              </a:rPr>
              <a:t> is a lexeme that is mapped into the </a:t>
            </a:r>
            <a:r>
              <a:rPr lang="en-US" b="1" dirty="0">
                <a:solidFill>
                  <a:srgbClr val="FF0000"/>
                </a:solidFill>
                <a:latin typeface="Bookman Old Style" panose="02050604050505020204" pitchFamily="18" charset="0"/>
              </a:rPr>
              <a:t>token (+)</a:t>
            </a:r>
            <a:r>
              <a:rPr lang="en-US" dirty="0">
                <a:latin typeface="Bookman Old Style" panose="02050604050505020204" pitchFamily="18" charset="0"/>
              </a:rPr>
              <a:t>. </a:t>
            </a:r>
          </a:p>
          <a:p>
            <a:pPr marL="457200" indent="-457200" algn="just">
              <a:buAutoNum type="arabicPeriod"/>
            </a:pPr>
            <a:endParaRPr lang="en-US" sz="800" dirty="0">
              <a:latin typeface="Bookman Old Style" panose="02050604050505020204" pitchFamily="18" charset="0"/>
            </a:endParaRPr>
          </a:p>
          <a:p>
            <a:pPr marL="457200" indent="-457200" algn="just">
              <a:buAutoNum type="arabicPeriod"/>
            </a:pPr>
            <a:r>
              <a:rPr lang="en-US" b="1" dirty="0">
                <a:solidFill>
                  <a:srgbClr val="FF0000"/>
                </a:solidFill>
                <a:latin typeface="Bookman Old Style" panose="02050604050505020204" pitchFamily="18" charset="0"/>
              </a:rPr>
              <a:t>rate</a:t>
            </a:r>
            <a:r>
              <a:rPr lang="en-US" dirty="0">
                <a:latin typeface="Bookman Old Style" panose="02050604050505020204" pitchFamily="18" charset="0"/>
              </a:rPr>
              <a:t> is a lexeme that is mapped into the </a:t>
            </a:r>
            <a:r>
              <a:rPr lang="en-US" b="1" dirty="0">
                <a:solidFill>
                  <a:srgbClr val="FF0000"/>
                </a:solidFill>
                <a:latin typeface="Bookman Old Style" panose="02050604050505020204" pitchFamily="18" charset="0"/>
              </a:rPr>
              <a:t>token (id, 3)</a:t>
            </a:r>
            <a:r>
              <a:rPr lang="en-US" dirty="0">
                <a:latin typeface="Bookman Old Style" panose="02050604050505020204" pitchFamily="18" charset="0"/>
              </a:rPr>
              <a:t>, where 3 points to the symbol-table entry for rate . </a:t>
            </a:r>
          </a:p>
          <a:p>
            <a:pPr marL="457200" indent="-457200" algn="just">
              <a:buAutoNum type="arabicPeriod"/>
            </a:pPr>
            <a:endParaRPr lang="en-US" sz="800" dirty="0">
              <a:latin typeface="Bookman Old Style" panose="02050604050505020204" pitchFamily="18" charset="0"/>
            </a:endParaRPr>
          </a:p>
          <a:p>
            <a:pPr marL="457200" indent="-457200" algn="just">
              <a:buAutoNum type="arabicPeriod"/>
            </a:pPr>
            <a:r>
              <a:rPr lang="en-US" b="1" dirty="0">
                <a:solidFill>
                  <a:srgbClr val="FF0000"/>
                </a:solidFill>
                <a:latin typeface="Bookman Old Style" panose="02050604050505020204" pitchFamily="18" charset="0"/>
              </a:rPr>
              <a:t>* </a:t>
            </a:r>
            <a:r>
              <a:rPr lang="en-US" dirty="0">
                <a:latin typeface="Bookman Old Style" panose="02050604050505020204" pitchFamily="18" charset="0"/>
              </a:rPr>
              <a:t>is a lexeme that is mapped into the </a:t>
            </a:r>
            <a:r>
              <a:rPr lang="en-US" b="1" dirty="0">
                <a:solidFill>
                  <a:srgbClr val="FF0000"/>
                </a:solidFill>
                <a:latin typeface="Bookman Old Style" panose="02050604050505020204" pitchFamily="18" charset="0"/>
              </a:rPr>
              <a:t>token (*). </a:t>
            </a:r>
          </a:p>
          <a:p>
            <a:pPr marL="457200" indent="-457200" algn="just">
              <a:buAutoNum type="arabicPeriod"/>
            </a:pPr>
            <a:endParaRPr lang="en-US" sz="800" b="1" dirty="0">
              <a:solidFill>
                <a:srgbClr val="FF0000"/>
              </a:solidFill>
              <a:latin typeface="Bookman Old Style" panose="02050604050505020204" pitchFamily="18" charset="0"/>
            </a:endParaRPr>
          </a:p>
          <a:p>
            <a:pPr marL="457200" indent="-457200" algn="just">
              <a:buAutoNum type="arabicPeriod"/>
            </a:pPr>
            <a:r>
              <a:rPr lang="en-US" b="1" dirty="0">
                <a:solidFill>
                  <a:srgbClr val="FF0000"/>
                </a:solidFill>
                <a:latin typeface="Bookman Old Style" panose="02050604050505020204" pitchFamily="18" charset="0"/>
              </a:rPr>
              <a:t>60 is a lexeme </a:t>
            </a:r>
            <a:r>
              <a:rPr lang="en-US" dirty="0">
                <a:latin typeface="Bookman Old Style" panose="02050604050505020204" pitchFamily="18" charset="0"/>
              </a:rPr>
              <a:t>that is mapped into the token (number </a:t>
            </a:r>
            <a:r>
              <a:rPr lang="en-US" dirty="0" err="1">
                <a:latin typeface="Bookman Old Style" panose="02050604050505020204" pitchFamily="18" charset="0"/>
              </a:rPr>
              <a:t>type,value</a:t>
            </a:r>
            <a:r>
              <a:rPr lang="en-US" dirty="0">
                <a:latin typeface="Bookman Old Style" panose="02050604050505020204" pitchFamily="18" charset="0"/>
              </a:rPr>
              <a:t>). </a:t>
            </a:r>
            <a:r>
              <a:rPr lang="en-US" dirty="0">
                <a:latin typeface="Bookman Old Style" panose="02050604050505020204" pitchFamily="18" charset="0"/>
                <a:sym typeface="Wingdings" panose="05000000000000000000" pitchFamily="2" charset="2"/>
              </a:rPr>
              <a:t> (Integer, 60)</a:t>
            </a:r>
            <a:endParaRPr lang="en-IN"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73503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4408563"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Lexical Analysis</a:t>
            </a:r>
          </a:p>
        </p:txBody>
      </p:sp>
      <p:sp>
        <p:nvSpPr>
          <p:cNvPr id="4" name="TextBox 3">
            <a:extLst>
              <a:ext uri="{FF2B5EF4-FFF2-40B4-BE49-F238E27FC236}">
                <a16:creationId xmlns:a16="http://schemas.microsoft.com/office/drawing/2014/main" id="{007D5F54-A460-461E-BF59-C28925F48BBC}"/>
              </a:ext>
            </a:extLst>
          </p:cNvPr>
          <p:cNvSpPr txBox="1"/>
          <p:nvPr/>
        </p:nvSpPr>
        <p:spPr>
          <a:xfrm>
            <a:off x="3943926" y="1371753"/>
            <a:ext cx="3574474" cy="460767"/>
          </a:xfrm>
          <a:prstGeom prst="rect">
            <a:avLst/>
          </a:prstGeom>
          <a:noFill/>
        </p:spPr>
        <p:txBody>
          <a:bodyPr wrap="square">
            <a:spAutoFit/>
          </a:bodyPr>
          <a:lstStyle/>
          <a:p>
            <a:pPr algn="just">
              <a:lnSpc>
                <a:spcPct val="150000"/>
              </a:lnSpc>
            </a:pPr>
            <a:r>
              <a:rPr lang="en-IN" b="1" dirty="0">
                <a:solidFill>
                  <a:srgbClr val="002060"/>
                </a:solidFill>
                <a:latin typeface="Bookman Old Style" panose="02050604050505020204" pitchFamily="18" charset="0"/>
              </a:rPr>
              <a:t>position = initial + rate * 60</a:t>
            </a:r>
            <a:endParaRPr lang="en-IN" dirty="0">
              <a:solidFill>
                <a:srgbClr val="002060"/>
              </a:solidFill>
              <a:latin typeface="Bookman Old Style" panose="02050604050505020204" pitchFamily="18" charset="0"/>
            </a:endParaRPr>
          </a:p>
        </p:txBody>
      </p:sp>
      <p:cxnSp>
        <p:nvCxnSpPr>
          <p:cNvPr id="7" name="Straight Arrow Connector 6">
            <a:extLst>
              <a:ext uri="{FF2B5EF4-FFF2-40B4-BE49-F238E27FC236}">
                <a16:creationId xmlns:a16="http://schemas.microsoft.com/office/drawing/2014/main" id="{CCE0A047-4DDE-498B-AA41-64A8F6F5D40E}"/>
              </a:ext>
            </a:extLst>
          </p:cNvPr>
          <p:cNvCxnSpPr>
            <a:stCxn id="4" idx="2"/>
          </p:cNvCxnSpPr>
          <p:nvPr/>
        </p:nvCxnSpPr>
        <p:spPr>
          <a:xfrm>
            <a:off x="5731163" y="1832520"/>
            <a:ext cx="0" cy="92915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078A352-837A-4101-A626-4D9C8AF77F09}"/>
              </a:ext>
            </a:extLst>
          </p:cNvPr>
          <p:cNvSpPr txBox="1"/>
          <p:nvPr/>
        </p:nvSpPr>
        <p:spPr>
          <a:xfrm>
            <a:off x="3574471" y="2751748"/>
            <a:ext cx="4516579" cy="460319"/>
          </a:xfrm>
          <a:prstGeom prst="rect">
            <a:avLst/>
          </a:prstGeom>
          <a:noFill/>
        </p:spPr>
        <p:txBody>
          <a:bodyPr wrap="square">
            <a:spAutoFit/>
          </a:bodyPr>
          <a:lstStyle/>
          <a:p>
            <a:pPr algn="just">
              <a:lnSpc>
                <a:spcPct val="150000"/>
              </a:lnSpc>
            </a:pPr>
            <a:r>
              <a:rPr lang="en-IN" b="1" dirty="0">
                <a:solidFill>
                  <a:srgbClr val="002060"/>
                </a:solidFill>
                <a:latin typeface="Bookman Old Style" panose="02050604050505020204" pitchFamily="18" charset="0"/>
              </a:rPr>
              <a:t>(id,1) = (id,2) + (id,3) * (number,60)</a:t>
            </a:r>
            <a:endParaRPr lang="en-IN" dirty="0">
              <a:solidFill>
                <a:srgbClr val="002060"/>
              </a:solidFill>
              <a:latin typeface="Bookman Old Style" panose="02050604050505020204" pitchFamily="18" charset="0"/>
            </a:endParaRPr>
          </a:p>
        </p:txBody>
      </p:sp>
      <p:sp>
        <p:nvSpPr>
          <p:cNvPr id="9" name="TextBox 8">
            <a:extLst>
              <a:ext uri="{FF2B5EF4-FFF2-40B4-BE49-F238E27FC236}">
                <a16:creationId xmlns:a16="http://schemas.microsoft.com/office/drawing/2014/main" id="{EED81864-6C0A-40D9-9AC6-60498F32C8E7}"/>
              </a:ext>
            </a:extLst>
          </p:cNvPr>
          <p:cNvSpPr txBox="1"/>
          <p:nvPr/>
        </p:nvSpPr>
        <p:spPr>
          <a:xfrm>
            <a:off x="1821873" y="4131295"/>
            <a:ext cx="8707582" cy="875817"/>
          </a:xfrm>
          <a:prstGeom prst="rect">
            <a:avLst/>
          </a:prstGeom>
          <a:noFill/>
        </p:spPr>
        <p:txBody>
          <a:bodyPr wrap="square">
            <a:spAutoFit/>
          </a:bodyPr>
          <a:lstStyle/>
          <a:p>
            <a:pPr algn="ctr">
              <a:lnSpc>
                <a:spcPct val="150000"/>
              </a:lnSpc>
            </a:pPr>
            <a:r>
              <a:rPr lang="en-IN" b="1" dirty="0">
                <a:solidFill>
                  <a:srgbClr val="C00000"/>
                </a:solidFill>
                <a:latin typeface="Bookman Old Style" panose="02050604050505020204" pitchFamily="18" charset="0"/>
              </a:rPr>
              <a:t>For understanding easier and for our convenience, We can write this as</a:t>
            </a:r>
          </a:p>
          <a:p>
            <a:pPr algn="ctr">
              <a:lnSpc>
                <a:spcPct val="150000"/>
              </a:lnSpc>
            </a:pPr>
            <a:r>
              <a:rPr lang="en-IN" b="1" dirty="0">
                <a:solidFill>
                  <a:srgbClr val="C00000"/>
                </a:solidFill>
                <a:latin typeface="Bookman Old Style" panose="02050604050505020204" pitchFamily="18" charset="0"/>
              </a:rPr>
              <a:t>id1 = id2 + id3 * 60 </a:t>
            </a:r>
            <a:endParaRPr lang="en-IN"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114370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4408563"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Syntax Analysis</a:t>
            </a:r>
          </a:p>
        </p:txBody>
      </p:sp>
      <p:sp>
        <p:nvSpPr>
          <p:cNvPr id="10" name="TextBox 9">
            <a:extLst>
              <a:ext uri="{FF2B5EF4-FFF2-40B4-BE49-F238E27FC236}">
                <a16:creationId xmlns:a16="http://schemas.microsoft.com/office/drawing/2014/main" id="{5C4E4061-9EE0-4C38-AEDC-B20C03DEF8BB}"/>
              </a:ext>
            </a:extLst>
          </p:cNvPr>
          <p:cNvSpPr txBox="1"/>
          <p:nvPr/>
        </p:nvSpPr>
        <p:spPr>
          <a:xfrm>
            <a:off x="683490" y="1251772"/>
            <a:ext cx="10594109" cy="2633798"/>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dirty="0">
                <a:latin typeface="Bookman Old Style" panose="02050604050505020204" pitchFamily="18" charset="0"/>
              </a:rPr>
              <a:t>The </a:t>
            </a:r>
            <a:r>
              <a:rPr lang="en-US" dirty="0">
                <a:solidFill>
                  <a:srgbClr val="FF0000"/>
                </a:solidFill>
                <a:latin typeface="Bookman Old Style" panose="02050604050505020204" pitchFamily="18" charset="0"/>
              </a:rPr>
              <a:t>second phase </a:t>
            </a:r>
            <a:r>
              <a:rPr lang="en-US" dirty="0">
                <a:latin typeface="Bookman Old Style" panose="02050604050505020204" pitchFamily="18" charset="0"/>
              </a:rPr>
              <a:t>of the compiler is </a:t>
            </a:r>
            <a:r>
              <a:rPr lang="en-US" b="1" dirty="0">
                <a:solidFill>
                  <a:srgbClr val="FF0000"/>
                </a:solidFill>
                <a:latin typeface="Bookman Old Style" panose="02050604050505020204" pitchFamily="18" charset="0"/>
              </a:rPr>
              <a:t>syntax analysis or parsing</a:t>
            </a:r>
            <a:r>
              <a:rPr lang="en-US" dirty="0">
                <a:latin typeface="Bookman Old Style" panose="02050604050505020204" pitchFamily="18" charset="0"/>
              </a:rPr>
              <a:t>. </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The parser uses the first components of the tokens produced by the lexical analyzer to create a </a:t>
            </a:r>
            <a:r>
              <a:rPr lang="en-US" dirty="0">
                <a:solidFill>
                  <a:srgbClr val="FF0000"/>
                </a:solidFill>
                <a:latin typeface="Bookman Old Style" panose="02050604050505020204" pitchFamily="18" charset="0"/>
              </a:rPr>
              <a:t>tree-like intermediate representation that depicts the grammatical structure of the token stream. </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A typical representation is a </a:t>
            </a:r>
            <a:r>
              <a:rPr lang="en-US" b="1" dirty="0">
                <a:solidFill>
                  <a:srgbClr val="FF0000"/>
                </a:solidFill>
                <a:latin typeface="Bookman Old Style" panose="02050604050505020204" pitchFamily="18" charset="0"/>
              </a:rPr>
              <a:t>syntax tree </a:t>
            </a:r>
            <a:r>
              <a:rPr lang="en-US" dirty="0">
                <a:latin typeface="Bookman Old Style" panose="02050604050505020204" pitchFamily="18" charset="0"/>
              </a:rPr>
              <a:t>in which each interior node represents an operation and the children of the node represent the arguments of the operation. </a:t>
            </a:r>
            <a:endParaRPr lang="en-IN" dirty="0">
              <a:latin typeface="Bookman Old Style" panose="02050604050505020204" pitchFamily="18" charset="0"/>
            </a:endParaRPr>
          </a:p>
        </p:txBody>
      </p:sp>
    </p:spTree>
    <p:extLst>
      <p:ext uri="{BB962C8B-B14F-4D97-AF65-F5344CB8AC3E}">
        <p14:creationId xmlns:p14="http://schemas.microsoft.com/office/powerpoint/2010/main" val="354447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mpiler Construction">
            <a:extLst>
              <a:ext uri="{FF2B5EF4-FFF2-40B4-BE49-F238E27FC236}">
                <a16:creationId xmlns:a16="http://schemas.microsoft.com/office/drawing/2014/main" id="{D45BCF61-C175-408C-B7EE-46F9E26EF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81" y="1386405"/>
            <a:ext cx="6076950" cy="47095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TRODUCTION TO COMPILING1)">
            <a:extLst>
              <a:ext uri="{FF2B5EF4-FFF2-40B4-BE49-F238E27FC236}">
                <a16:creationId xmlns:a16="http://schemas.microsoft.com/office/drawing/2014/main" id="{13586D2F-0118-49D1-9139-F857BCD71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073" y="2219654"/>
            <a:ext cx="3699164" cy="18628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7EC80B-98B6-455F-BF87-E9180E8BEF67}"/>
              </a:ext>
            </a:extLst>
          </p:cNvPr>
          <p:cNvSpPr txBox="1"/>
          <p:nvPr/>
        </p:nvSpPr>
        <p:spPr>
          <a:xfrm>
            <a:off x="7970982" y="1563995"/>
            <a:ext cx="2004290" cy="461665"/>
          </a:xfrm>
          <a:prstGeom prst="rect">
            <a:avLst/>
          </a:prstGeom>
          <a:noFill/>
        </p:spPr>
        <p:txBody>
          <a:bodyPr wrap="square">
            <a:spAutoFit/>
          </a:bodyPr>
          <a:lstStyle/>
          <a:p>
            <a:r>
              <a:rPr lang="en-US" sz="2400" b="1" dirty="0">
                <a:solidFill>
                  <a:srgbClr val="FF0000"/>
                </a:solidFill>
              </a:rPr>
              <a:t>Syntax Tree </a:t>
            </a:r>
            <a:endParaRPr lang="en-IN" sz="2400" b="1" dirty="0">
              <a:solidFill>
                <a:srgbClr val="FF0000"/>
              </a:solidFill>
            </a:endParaRPr>
          </a:p>
        </p:txBody>
      </p:sp>
    </p:spTree>
    <p:extLst>
      <p:ext uri="{BB962C8B-B14F-4D97-AF65-F5344CB8AC3E}">
        <p14:creationId xmlns:p14="http://schemas.microsoft.com/office/powerpoint/2010/main" val="208552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BC27-8067-4529-9311-47B52E2118EC}"/>
              </a:ext>
            </a:extLst>
          </p:cNvPr>
          <p:cNvSpPr txBox="1">
            <a:spLocks/>
          </p:cNvSpPr>
          <p:nvPr/>
        </p:nvSpPr>
        <p:spPr>
          <a:xfrm>
            <a:off x="477473" y="267561"/>
            <a:ext cx="4408563" cy="525815"/>
          </a:xfrm>
          <a:prstGeom prst="rect">
            <a:avLst/>
          </a:prstGeom>
        </p:spPr>
        <p:txBody>
          <a:bodyPr>
            <a:noAutofit/>
          </a:bodyPr>
          <a:lstStyle>
            <a:lvl1pPr algn="ctr" rtl="0" fontAlgn="base">
              <a:spcBef>
                <a:spcPct val="0"/>
              </a:spcBef>
              <a:spcAft>
                <a:spcPct val="0"/>
              </a:spcAft>
              <a:defRPr sz="2800">
                <a:solidFill>
                  <a:schemeClr val="tx2"/>
                </a:solidFill>
                <a:latin typeface="+mj-lt"/>
                <a:ea typeface="+mj-ea"/>
                <a:cs typeface="+mj-cs"/>
              </a:defRPr>
            </a:lvl1pPr>
            <a:lvl2pPr algn="ctr" rtl="0" fontAlgn="base">
              <a:spcBef>
                <a:spcPct val="0"/>
              </a:spcBef>
              <a:spcAft>
                <a:spcPct val="0"/>
              </a:spcAft>
              <a:defRPr sz="2800">
                <a:solidFill>
                  <a:schemeClr val="tx2"/>
                </a:solidFill>
                <a:latin typeface="Times New Roman" pitchFamily="18" charset="0"/>
              </a:defRPr>
            </a:lvl2pPr>
            <a:lvl3pPr algn="ctr" rtl="0" fontAlgn="base">
              <a:spcBef>
                <a:spcPct val="0"/>
              </a:spcBef>
              <a:spcAft>
                <a:spcPct val="0"/>
              </a:spcAft>
              <a:defRPr sz="2800">
                <a:solidFill>
                  <a:schemeClr val="tx2"/>
                </a:solidFill>
                <a:latin typeface="Times New Roman" pitchFamily="18" charset="0"/>
              </a:defRPr>
            </a:lvl3pPr>
            <a:lvl4pPr algn="ctr" rtl="0" fontAlgn="base">
              <a:spcBef>
                <a:spcPct val="0"/>
              </a:spcBef>
              <a:spcAft>
                <a:spcPct val="0"/>
              </a:spcAft>
              <a:defRPr sz="2800">
                <a:solidFill>
                  <a:schemeClr val="tx2"/>
                </a:solidFill>
                <a:latin typeface="Times New Roman" pitchFamily="18" charset="0"/>
              </a:defRPr>
            </a:lvl4pPr>
            <a:lvl5pPr algn="ctr" rtl="0" fontAlgn="base">
              <a:spcBef>
                <a:spcPct val="0"/>
              </a:spcBef>
              <a:spcAft>
                <a:spcPct val="0"/>
              </a:spcAft>
              <a:defRPr sz="2800">
                <a:solidFill>
                  <a:schemeClr val="tx2"/>
                </a:solidFill>
                <a:latin typeface="Times New Roman" pitchFamily="18" charset="0"/>
              </a:defRPr>
            </a:lvl5pPr>
            <a:lvl6pPr marL="457200" algn="ctr" rtl="0" fontAlgn="base">
              <a:spcBef>
                <a:spcPct val="0"/>
              </a:spcBef>
              <a:spcAft>
                <a:spcPct val="0"/>
              </a:spcAft>
              <a:defRPr sz="2800">
                <a:solidFill>
                  <a:schemeClr val="tx2"/>
                </a:solidFill>
                <a:latin typeface="Times New Roman" pitchFamily="18" charset="0"/>
              </a:defRPr>
            </a:lvl6pPr>
            <a:lvl7pPr marL="914400" algn="ctr" rtl="0" fontAlgn="base">
              <a:spcBef>
                <a:spcPct val="0"/>
              </a:spcBef>
              <a:spcAft>
                <a:spcPct val="0"/>
              </a:spcAft>
              <a:defRPr sz="2800">
                <a:solidFill>
                  <a:schemeClr val="tx2"/>
                </a:solidFill>
                <a:latin typeface="Times New Roman" pitchFamily="18" charset="0"/>
              </a:defRPr>
            </a:lvl7pPr>
            <a:lvl8pPr marL="1371600" algn="ctr" rtl="0" fontAlgn="base">
              <a:spcBef>
                <a:spcPct val="0"/>
              </a:spcBef>
              <a:spcAft>
                <a:spcPct val="0"/>
              </a:spcAft>
              <a:defRPr sz="2800">
                <a:solidFill>
                  <a:schemeClr val="tx2"/>
                </a:solidFill>
                <a:latin typeface="Times New Roman" pitchFamily="18" charset="0"/>
              </a:defRPr>
            </a:lvl8pPr>
            <a:lvl9pPr marL="1828800" algn="ctr" rtl="0" fontAlgn="base">
              <a:spcBef>
                <a:spcPct val="0"/>
              </a:spcBef>
              <a:spcAft>
                <a:spcPct val="0"/>
              </a:spcAft>
              <a:defRPr sz="2800">
                <a:solidFill>
                  <a:schemeClr val="tx2"/>
                </a:solidFill>
                <a:latin typeface="Times New Roman" pitchFamily="18" charset="0"/>
              </a:defRPr>
            </a:lvl9pPr>
          </a:lstStyle>
          <a:p>
            <a:pPr algn="l"/>
            <a:r>
              <a:rPr lang="en-IN" b="1" kern="0" dirty="0">
                <a:solidFill>
                  <a:srgbClr val="C00000"/>
                </a:solidFill>
                <a:latin typeface="Bookman Old Style" panose="02050604050505020204" pitchFamily="18" charset="0"/>
                <a:cs typeface="Akshar Unicode" panose="00000400000000000000" pitchFamily="2" charset="0"/>
              </a:rPr>
              <a:t>Semantic Analysis</a:t>
            </a:r>
          </a:p>
        </p:txBody>
      </p:sp>
      <p:sp>
        <p:nvSpPr>
          <p:cNvPr id="10" name="TextBox 9">
            <a:extLst>
              <a:ext uri="{FF2B5EF4-FFF2-40B4-BE49-F238E27FC236}">
                <a16:creationId xmlns:a16="http://schemas.microsoft.com/office/drawing/2014/main" id="{5C4E4061-9EE0-4C38-AEDC-B20C03DEF8BB}"/>
              </a:ext>
            </a:extLst>
          </p:cNvPr>
          <p:cNvSpPr txBox="1"/>
          <p:nvPr/>
        </p:nvSpPr>
        <p:spPr>
          <a:xfrm>
            <a:off x="600363" y="1094754"/>
            <a:ext cx="10788074" cy="3916200"/>
          </a:xfrm>
          <a:prstGeom prst="rect">
            <a:avLst/>
          </a:prstGeom>
          <a:noFill/>
        </p:spPr>
        <p:txBody>
          <a:bodyPr wrap="square">
            <a:spAutoFit/>
          </a:bodyPr>
          <a:lstStyle/>
          <a:p>
            <a:pPr marL="285750" indent="-285750" algn="just">
              <a:lnSpc>
                <a:spcPts val="2500"/>
              </a:lnSpc>
              <a:buFont typeface="Arial" panose="020B0604020202020204" pitchFamily="34" charset="0"/>
              <a:buChar char="•"/>
            </a:pPr>
            <a:r>
              <a:rPr lang="en-US" dirty="0">
                <a:latin typeface="Bookman Old Style" panose="02050604050505020204" pitchFamily="18" charset="0"/>
              </a:rPr>
              <a:t>The semantic analyzer </a:t>
            </a:r>
            <a:r>
              <a:rPr lang="en-US" dirty="0">
                <a:solidFill>
                  <a:srgbClr val="FF0000"/>
                </a:solidFill>
                <a:latin typeface="Bookman Old Style" panose="02050604050505020204" pitchFamily="18" charset="0"/>
              </a:rPr>
              <a:t>uses the syntax tree and the information in the symbol table </a:t>
            </a:r>
            <a:r>
              <a:rPr lang="en-US" dirty="0">
                <a:latin typeface="Bookman Old Style" panose="02050604050505020204" pitchFamily="18" charset="0"/>
              </a:rPr>
              <a:t>to check the source program for </a:t>
            </a:r>
            <a:r>
              <a:rPr lang="en-US" dirty="0">
                <a:solidFill>
                  <a:srgbClr val="FF0000"/>
                </a:solidFill>
                <a:latin typeface="Bookman Old Style" panose="02050604050505020204" pitchFamily="18" charset="0"/>
              </a:rPr>
              <a:t>semantic consistency </a:t>
            </a:r>
            <a:r>
              <a:rPr lang="en-US" dirty="0">
                <a:latin typeface="Bookman Old Style" panose="02050604050505020204" pitchFamily="18" charset="0"/>
              </a:rPr>
              <a:t>with the language definition. </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It also </a:t>
            </a:r>
            <a:r>
              <a:rPr lang="en-US" dirty="0">
                <a:solidFill>
                  <a:srgbClr val="FF0000"/>
                </a:solidFill>
                <a:latin typeface="Bookman Old Style" panose="02050604050505020204" pitchFamily="18" charset="0"/>
              </a:rPr>
              <a:t>gathers type information </a:t>
            </a:r>
            <a:r>
              <a:rPr lang="en-US" dirty="0">
                <a:latin typeface="Bookman Old Style" panose="02050604050505020204" pitchFamily="18" charset="0"/>
              </a:rPr>
              <a:t>and saves it in either the syntax tree or the symbol table, for subsequent use during intermediate-code generation. </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An </a:t>
            </a:r>
            <a:r>
              <a:rPr lang="en-US" b="1" dirty="0">
                <a:solidFill>
                  <a:srgbClr val="FF0000"/>
                </a:solidFill>
                <a:latin typeface="Bookman Old Style" panose="02050604050505020204" pitchFamily="18" charset="0"/>
              </a:rPr>
              <a:t>important part of semantic analysis is type checking</a:t>
            </a:r>
            <a:r>
              <a:rPr lang="en-US" dirty="0">
                <a:latin typeface="Bookman Old Style" panose="02050604050505020204" pitchFamily="18" charset="0"/>
              </a:rPr>
              <a:t>, where the compiler checks that each operator has matching operands.</a:t>
            </a:r>
          </a:p>
          <a:p>
            <a:pPr marL="285750" indent="-285750" algn="just">
              <a:lnSpc>
                <a:spcPts val="2500"/>
              </a:lnSpc>
              <a:buFont typeface="Arial" panose="020B0604020202020204" pitchFamily="34" charset="0"/>
              <a:buChar char="•"/>
            </a:pPr>
            <a:endParaRPr lang="en-US" dirty="0">
              <a:latin typeface="Bookman Old Style" panose="02050604050505020204" pitchFamily="18" charset="0"/>
            </a:endParaRPr>
          </a:p>
          <a:p>
            <a:pPr marL="285750" indent="-285750" algn="just">
              <a:lnSpc>
                <a:spcPts val="2500"/>
              </a:lnSpc>
              <a:buFont typeface="Arial" panose="020B0604020202020204" pitchFamily="34" charset="0"/>
              <a:buChar char="•"/>
            </a:pPr>
            <a:r>
              <a:rPr lang="en-US" dirty="0">
                <a:latin typeface="Bookman Old Style" panose="02050604050505020204" pitchFamily="18" charset="0"/>
              </a:rPr>
              <a:t>For example, many programming language definitions require </a:t>
            </a:r>
            <a:r>
              <a:rPr lang="en-US" dirty="0">
                <a:solidFill>
                  <a:srgbClr val="FF0000"/>
                </a:solidFill>
                <a:latin typeface="Bookman Old Style" panose="02050604050505020204" pitchFamily="18" charset="0"/>
              </a:rPr>
              <a:t>an array index to be an integer; </a:t>
            </a:r>
            <a:r>
              <a:rPr lang="en-US" dirty="0">
                <a:latin typeface="Bookman Old Style" panose="02050604050505020204" pitchFamily="18" charset="0"/>
              </a:rPr>
              <a:t>the compiler must </a:t>
            </a:r>
            <a:r>
              <a:rPr lang="en-US" dirty="0">
                <a:solidFill>
                  <a:srgbClr val="FF0000"/>
                </a:solidFill>
                <a:latin typeface="Bookman Old Style" panose="02050604050505020204" pitchFamily="18" charset="0"/>
              </a:rPr>
              <a:t>report an error if a floating-point number </a:t>
            </a:r>
            <a:r>
              <a:rPr lang="en-US" dirty="0">
                <a:latin typeface="Bookman Old Style" panose="02050604050505020204" pitchFamily="18" charset="0"/>
              </a:rPr>
              <a:t>is used to index an array. </a:t>
            </a:r>
          </a:p>
        </p:txBody>
      </p:sp>
    </p:spTree>
    <p:extLst>
      <p:ext uri="{BB962C8B-B14F-4D97-AF65-F5344CB8AC3E}">
        <p14:creationId xmlns:p14="http://schemas.microsoft.com/office/powerpoint/2010/main" val="331550785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878fb7bdca88060c295635848252f718">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27db149d8d10253ee7c41fd7e31234eb"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1F80C3-8D58-4BE9-A72E-6F8E904785F7}"/>
</file>

<file path=customXml/itemProps2.xml><?xml version="1.0" encoding="utf-8"?>
<ds:datastoreItem xmlns:ds="http://schemas.openxmlformats.org/officeDocument/2006/customXml" ds:itemID="{FD575DAB-4CCF-4833-957B-32E20C5375BF}"/>
</file>

<file path=customXml/itemProps3.xml><?xml version="1.0" encoding="utf-8"?>
<ds:datastoreItem xmlns:ds="http://schemas.openxmlformats.org/officeDocument/2006/customXml" ds:itemID="{199D4B62-FA8E-4F51-A146-6C10B6B03468}"/>
</file>

<file path=docProps/app.xml><?xml version="1.0" encoding="utf-8"?>
<Properties xmlns="http://schemas.openxmlformats.org/officeDocument/2006/extended-properties" xmlns:vt="http://schemas.openxmlformats.org/officeDocument/2006/docPropsVTypes">
  <TotalTime>621</TotalTime>
  <Words>1389</Words>
  <Application>Microsoft Office PowerPoint</Application>
  <PresentationFormat>Widescreen</PresentationFormat>
  <Paragraphs>137</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Akshar Unicode</vt:lpstr>
      <vt:lpstr>Arial</vt:lpstr>
      <vt:lpstr>Bookman Old Style</vt:lpstr>
      <vt:lpstr>Calibri</vt:lpstr>
      <vt:lpstr>Times New Roman</vt:lpstr>
      <vt:lpstr>Wingdings</vt:lpstr>
      <vt:lpstr>Default Design</vt:lpstr>
      <vt:lpstr>1_Default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Islabudeen M</cp:lastModifiedBy>
  <cp:revision>31</cp:revision>
  <dcterms:created xsi:type="dcterms:W3CDTF">2021-05-28T06:39:39Z</dcterms:created>
  <dcterms:modified xsi:type="dcterms:W3CDTF">2021-08-24T08:42:47Z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