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3" r:id="rId2"/>
  </p:sldMasterIdLst>
  <p:notesMasterIdLst>
    <p:notesMasterId r:id="rId12"/>
  </p:notesMasterIdLst>
  <p:sldIdLst>
    <p:sldId id="264" r:id="rId3"/>
    <p:sldId id="282" r:id="rId4"/>
    <p:sldId id="283" r:id="rId5"/>
    <p:sldId id="284" r:id="rId6"/>
    <p:sldId id="285" r:id="rId7"/>
    <p:sldId id="288" r:id="rId8"/>
    <p:sldId id="286" r:id="rId9"/>
    <p:sldId id="287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A52A4-5C73-44AE-B0A6-643CD3C50A3E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05B6-BEDF-4E57-9A1E-19DD668DE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70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17FE5EC-8B98-4337-9003-EBB583A8FA59}" type="slidenum">
              <a:rPr lang="en-US" smtClean="0">
                <a:solidFill>
                  <a:srgbClr val="000000"/>
                </a:solidFill>
                <a:ea typeface="DejaVu Sans" charset="0"/>
              </a:rPr>
              <a:pPr/>
              <a:t>1</a:t>
            </a:fld>
            <a:endParaRPr lang="en-US">
              <a:solidFill>
                <a:srgbClr val="000000"/>
              </a:solidFill>
              <a:ea typeface="DejaVu Sans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72634" y="689610"/>
            <a:ext cx="4690533" cy="3448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738" tIns="46369" rIns="92738" bIns="4636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703580" y="4367530"/>
            <a:ext cx="5610725" cy="412010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F14B0C-BB3F-4B02-92AE-79F0856BF8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6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72F3A-633C-486E-B51F-EF945791FB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6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35CE2-7FA7-4CD1-A825-41DE52FA75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7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F34C-B4CF-4A16-B8A8-5780B15735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3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grpSp>
        <p:nvGrpSpPr>
          <p:cNvPr id="2" name="Group 8"/>
          <p:cNvGrpSpPr>
            <a:grpSpLocks/>
          </p:cNvGrpSpPr>
          <p:nvPr userDrawn="1"/>
        </p:nvGrpSpPr>
        <p:grpSpPr bwMode="auto">
          <a:xfrm>
            <a:off x="0" y="6096000"/>
            <a:ext cx="121920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Picture 1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3201" y="1415126"/>
            <a:ext cx="5927420" cy="339068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03200" y="4767926"/>
            <a:ext cx="329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3333CC"/>
                </a:solidFill>
              </a:rPr>
              <a:t>Presidency University, </a:t>
            </a:r>
            <a:r>
              <a:rPr lang="en-US" sz="1800" dirty="0" err="1">
                <a:solidFill>
                  <a:srgbClr val="3333CC"/>
                </a:solidFill>
              </a:rPr>
              <a:t>Bengaluru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6800" y="1872326"/>
            <a:ext cx="68072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4000"/>
              </a:lnSpc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349507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3" name="Group 16"/>
          <p:cNvGrpSpPr>
            <a:grpSpLocks/>
          </p:cNvGrpSpPr>
          <p:nvPr userDrawn="1"/>
        </p:nvGrpSpPr>
        <p:grpSpPr bwMode="auto">
          <a:xfrm>
            <a:off x="0" y="868364"/>
            <a:ext cx="12192000" cy="46037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0" y="6583364"/>
            <a:ext cx="12192000" cy="46037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2" name="Picture 2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68000" y="24540"/>
            <a:ext cx="14224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F14B0C-BB3F-4B02-92AE-79F0856BF8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03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C6FE2-5791-4329-BBC3-CDA92DE3E46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72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1953B-22B3-4F6F-B94A-0109DBA07A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78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23AAB-B482-42EC-BC31-45F2E94874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97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271FC-38A5-4038-AC69-E3127D12FF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C6FE2-5791-4329-BBC3-CDA92DE3E46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51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61D6E-4D6D-4C4A-8721-69E4152743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44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04EFB-299E-40C4-9924-A90D415F19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8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" name="Picture 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9165168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0" y="6553200"/>
            <a:ext cx="121920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 userDrawn="1"/>
        </p:nvGrpSpPr>
        <p:grpSpPr bwMode="auto">
          <a:xfrm>
            <a:off x="0" y="715964"/>
            <a:ext cx="12192000" cy="46037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08D83-FBFC-4460-8D37-FA1E7640669B}" type="slidenum">
              <a:rPr lang="en-I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71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B1EAC-7694-4BAD-88B6-CA1B5B6257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50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72F3A-633C-486E-B51F-EF945791FB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63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35CE2-7FA7-4CD1-A825-41DE52FA75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786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F34C-B4CF-4A16-B8A8-5780B15735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85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grpSp>
        <p:nvGrpSpPr>
          <p:cNvPr id="2" name="Group 8"/>
          <p:cNvGrpSpPr>
            <a:grpSpLocks/>
          </p:cNvGrpSpPr>
          <p:nvPr userDrawn="1"/>
        </p:nvGrpSpPr>
        <p:grpSpPr bwMode="auto">
          <a:xfrm>
            <a:off x="0" y="6096000"/>
            <a:ext cx="121920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Picture 1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3201" y="1415126"/>
            <a:ext cx="5927420" cy="339068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03200" y="4767926"/>
            <a:ext cx="329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3333CC"/>
                </a:solidFill>
              </a:rPr>
              <a:t>Presidency University, </a:t>
            </a:r>
            <a:r>
              <a:rPr lang="en-US" sz="1800" dirty="0" err="1">
                <a:solidFill>
                  <a:srgbClr val="3333CC"/>
                </a:solidFill>
              </a:rPr>
              <a:t>Bengaluru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6800" y="1872326"/>
            <a:ext cx="6807200" cy="15240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4000"/>
              </a:lnSpc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4102377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3" name="Group 16"/>
          <p:cNvGrpSpPr>
            <a:grpSpLocks/>
          </p:cNvGrpSpPr>
          <p:nvPr userDrawn="1"/>
        </p:nvGrpSpPr>
        <p:grpSpPr bwMode="auto">
          <a:xfrm>
            <a:off x="0" y="868364"/>
            <a:ext cx="12192000" cy="46037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0" y="6583364"/>
            <a:ext cx="12192000" cy="46037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2" name="Picture 2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68000" y="24540"/>
            <a:ext cx="14224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048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0" y="868364"/>
            <a:ext cx="12192000" cy="46037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roup 16"/>
          <p:cNvGrpSpPr>
            <a:grpSpLocks/>
          </p:cNvGrpSpPr>
          <p:nvPr userDrawn="1"/>
        </p:nvGrpSpPr>
        <p:grpSpPr bwMode="auto">
          <a:xfrm>
            <a:off x="0" y="6583364"/>
            <a:ext cx="12192000" cy="46037"/>
            <a:chOff x="1905000" y="6553200"/>
            <a:chExt cx="7010400" cy="45719"/>
          </a:xfrm>
        </p:grpSpPr>
        <p:sp>
          <p:nvSpPr>
            <p:cNvPr id="29" name="Rectangle 2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2" name="Picture 3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68000" y="24540"/>
            <a:ext cx="14224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1953B-22B3-4F6F-B94A-0109DBA07A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9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23AAB-B482-42EC-BC31-45F2E94874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4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271FC-38A5-4038-AC69-E3127D12FF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5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61D6E-4D6D-4C4A-8721-69E4152743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6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04EFB-299E-40C4-9924-A90D415F19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" name="Picture 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9165168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0" y="6553200"/>
            <a:ext cx="121920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 userDrawn="1"/>
        </p:nvGrpSpPr>
        <p:grpSpPr bwMode="auto">
          <a:xfrm>
            <a:off x="0" y="715964"/>
            <a:ext cx="12192000" cy="46037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srgbClr val="000000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08D83-FBFC-4460-8D37-FA1E7640669B}" type="slidenum">
              <a:rPr lang="en-I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6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B1EAC-7694-4BAD-88B6-CA1B5B6257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10363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AD9ED-62CE-4C6C-8E51-3620AF1FBC4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10363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AD9ED-62CE-4C6C-8E51-3620AF1FBC4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48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029200" y="5791201"/>
            <a:ext cx="2057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fontAlgn="base">
              <a:spcBef>
                <a:spcPts val="1125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643418" y="854092"/>
            <a:ext cx="6373091" cy="465078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4000"/>
              </a:lnSpc>
              <a:defRPr sz="3200" baseline="0">
                <a:solidFill>
                  <a:schemeClr val="accent2"/>
                </a:solidFill>
              </a:defRPr>
            </a:lvl1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kern="0" dirty="0">
                <a:solidFill>
                  <a:srgbClr val="00CC99">
                    <a:lumMod val="50000"/>
                  </a:srgbClr>
                </a:solidFill>
                <a:latin typeface="Book Antiqua" panose="02040602050305030304" pitchFamily="18" charset="0"/>
                <a:ea typeface="+mj-ea"/>
                <a:cs typeface="Akshar Unicode" panose="00000400000000000000" pitchFamily="2" charset="0"/>
              </a:rPr>
              <a:t>Analysis of the Phases 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kern="0" dirty="0">
                <a:solidFill>
                  <a:schemeClr val="tx1"/>
                </a:solidFill>
                <a:latin typeface="Book Antiqua" panose="02040602050305030304" pitchFamily="18" charset="0"/>
                <a:ea typeface="+mj-ea"/>
                <a:cs typeface="Akshar Unicode" panose="00000400000000000000" pitchFamily="2" charset="0"/>
              </a:rPr>
              <a:t>and</a:t>
            </a:r>
            <a:r>
              <a:rPr lang="en-US" sz="6000" b="1" kern="0" dirty="0">
                <a:solidFill>
                  <a:srgbClr val="00CC99">
                    <a:lumMod val="50000"/>
                  </a:srgbClr>
                </a:solidFill>
                <a:latin typeface="Book Antiqua" panose="02040602050305030304" pitchFamily="18" charset="0"/>
                <a:ea typeface="+mj-ea"/>
                <a:cs typeface="Akshar Unicode" panose="00000400000000000000" pitchFamily="2" charset="0"/>
              </a:rPr>
              <a:t> 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kern="0" dirty="0">
                <a:solidFill>
                  <a:srgbClr val="C00000"/>
                </a:solidFill>
                <a:latin typeface="Book Antiqua" panose="02040602050305030304" pitchFamily="18" charset="0"/>
                <a:ea typeface="+mj-ea"/>
                <a:cs typeface="Akshar Unicode" panose="00000400000000000000" pitchFamily="2" charset="0"/>
              </a:rPr>
              <a:t>Grouping of Phases</a:t>
            </a:r>
          </a:p>
        </p:txBody>
      </p:sp>
    </p:spTree>
    <p:extLst>
      <p:ext uri="{BB962C8B-B14F-4D97-AF65-F5344CB8AC3E}">
        <p14:creationId xmlns:p14="http://schemas.microsoft.com/office/powerpoint/2010/main" val="2819369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0421D7-7CEF-446C-9F35-F4E7592C597F}"/>
              </a:ext>
            </a:extLst>
          </p:cNvPr>
          <p:cNvSpPr txBox="1">
            <a:spLocks/>
          </p:cNvSpPr>
          <p:nvPr/>
        </p:nvSpPr>
        <p:spPr>
          <a:xfrm>
            <a:off x="477473" y="267561"/>
            <a:ext cx="5239836" cy="525815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rgbClr val="C00000"/>
                </a:solidFill>
                <a:latin typeface="Bookman Old Style" panose="02050604050505020204" pitchFamily="18" charset="0"/>
                <a:cs typeface="Akshar Unicode" panose="00000400000000000000" pitchFamily="2" charset="0"/>
              </a:rPr>
              <a:t>Analysis of the Phases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8C970-0BB3-4F6B-A0B1-2DB2C9DBDC70}"/>
              </a:ext>
            </a:extLst>
          </p:cNvPr>
          <p:cNvSpPr txBox="1"/>
          <p:nvPr/>
        </p:nvSpPr>
        <p:spPr>
          <a:xfrm>
            <a:off x="614218" y="1204349"/>
            <a:ext cx="1096356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Bookman Old Style" panose="02050604050505020204" pitchFamily="18" charset="0"/>
              </a:rPr>
              <a:t>Compilation Process is divided into two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Analysis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The analysis part breaks up the source program into constituent pieces and imposes a grammatical structure on them.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It then uses this structure to create an intermediate representation of the source program.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If the analysis part detects that the source program is either syntactically ill formed or semantically unsound, then it must provide informative messages, so the user can take corrective action.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The analysis part also collects information about the source program and stores it in a data structure called a symbol table, which is passed along with the intermediate representation to the synthesis part. 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9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F73341-996B-41D5-86A3-9D3D8AA89378}"/>
              </a:ext>
            </a:extLst>
          </p:cNvPr>
          <p:cNvSpPr txBox="1"/>
          <p:nvPr/>
        </p:nvSpPr>
        <p:spPr>
          <a:xfrm>
            <a:off x="692728" y="1307146"/>
            <a:ext cx="107788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The synthesis part constructs the desired target program from the intermediate representation and the information in the symbol table.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analysis part </a:t>
            </a:r>
            <a:r>
              <a:rPr lang="en-US" sz="2000" dirty="0">
                <a:latin typeface="Bookman Old Style" panose="02050604050505020204" pitchFamily="18" charset="0"/>
              </a:rPr>
              <a:t>is often called the </a:t>
            </a:r>
            <a:r>
              <a:rPr lang="en-US" sz="2000" b="1" dirty="0">
                <a:latin typeface="Bookman Old Style" panose="02050604050505020204" pitchFamily="18" charset="0"/>
              </a:rPr>
              <a:t>front end of the compiler</a:t>
            </a:r>
            <a:r>
              <a:rPr lang="en-US" sz="2000" dirty="0">
                <a:latin typeface="Bookman Old Style" panose="02050604050505020204" pitchFamily="18" charset="0"/>
              </a:rPr>
              <a:t>; the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synthesis part</a:t>
            </a:r>
            <a:r>
              <a:rPr lang="en-US" sz="2000" dirty="0">
                <a:latin typeface="Bookman Old Style" panose="02050604050505020204" pitchFamily="18" charset="0"/>
              </a:rPr>
              <a:t> is the </a:t>
            </a:r>
            <a:r>
              <a:rPr lang="en-US" sz="2000" b="1" dirty="0">
                <a:latin typeface="Bookman Old Style" panose="02050604050505020204" pitchFamily="18" charset="0"/>
              </a:rPr>
              <a:t>back end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1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F525AC-38EB-4A22-8FF2-9BD77E0D705F}"/>
              </a:ext>
            </a:extLst>
          </p:cNvPr>
          <p:cNvSpPr txBox="1"/>
          <p:nvPr/>
        </p:nvSpPr>
        <p:spPr>
          <a:xfrm>
            <a:off x="1099127" y="2784826"/>
            <a:ext cx="104370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Grouping of Phases into Passes </a:t>
            </a:r>
            <a:endParaRPr lang="en-IN" sz="4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7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84D755-B78A-44F4-B278-989F0127DDD4}"/>
              </a:ext>
            </a:extLst>
          </p:cNvPr>
          <p:cNvSpPr txBox="1"/>
          <p:nvPr/>
        </p:nvSpPr>
        <p:spPr>
          <a:xfrm>
            <a:off x="526472" y="1131608"/>
            <a:ext cx="11037455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analysis part </a:t>
            </a:r>
            <a:r>
              <a:rPr lang="en-US" sz="2000" dirty="0">
                <a:latin typeface="Bookman Old Style" panose="02050604050505020204" pitchFamily="18" charset="0"/>
              </a:rPr>
              <a:t>is often called the </a:t>
            </a:r>
            <a:r>
              <a:rPr lang="en-US" sz="2000" b="1" dirty="0">
                <a:latin typeface="Bookman Old Style" panose="02050604050505020204" pitchFamily="18" charset="0"/>
              </a:rPr>
              <a:t>front end of the compiler</a:t>
            </a:r>
            <a:r>
              <a:rPr lang="en-US" sz="2000" dirty="0">
                <a:latin typeface="Bookman Old Style" panose="02050604050505020204" pitchFamily="18" charset="0"/>
              </a:rPr>
              <a:t>; the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synthesis part</a:t>
            </a:r>
            <a:r>
              <a:rPr lang="en-US" sz="2000" dirty="0">
                <a:latin typeface="Bookman Old Style" panose="02050604050505020204" pitchFamily="18" charset="0"/>
              </a:rPr>
              <a:t> is the </a:t>
            </a:r>
            <a:r>
              <a:rPr lang="en-US" sz="2000" b="1" dirty="0">
                <a:latin typeface="Bookman Old Style" panose="02050604050505020204" pitchFamily="18" charset="0"/>
              </a:rPr>
              <a:t>back end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The discussion of </a:t>
            </a:r>
            <a:r>
              <a:rPr lang="en-US" sz="2000" b="1" dirty="0">
                <a:latin typeface="Bookman Old Style" panose="02050604050505020204" pitchFamily="18" charset="0"/>
              </a:rPr>
              <a:t>phases</a:t>
            </a:r>
            <a:r>
              <a:rPr lang="en-US" sz="2000" dirty="0">
                <a:latin typeface="Bookman Old Style" panose="02050604050505020204" pitchFamily="18" charset="0"/>
              </a:rPr>
              <a:t> deals with the </a:t>
            </a:r>
            <a:r>
              <a:rPr lang="en-US" sz="2000" b="1" dirty="0">
                <a:latin typeface="Bookman Old Style" panose="02050604050505020204" pitchFamily="18" charset="0"/>
              </a:rPr>
              <a:t>logical organization </a:t>
            </a:r>
            <a:r>
              <a:rPr lang="en-US" sz="2000" dirty="0">
                <a:latin typeface="Bookman Old Style" panose="02050604050505020204" pitchFamily="18" charset="0"/>
              </a:rPr>
              <a:t>of a compiler.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In an implementation, activities from </a:t>
            </a:r>
            <a:r>
              <a:rPr lang="en-US" sz="2000" b="1" dirty="0">
                <a:latin typeface="Bookman Old Style" panose="02050604050505020204" pitchFamily="18" charset="0"/>
              </a:rPr>
              <a:t>several phases may be grouped together into a pass</a:t>
            </a:r>
            <a:r>
              <a:rPr lang="en-US" sz="2000" dirty="0">
                <a:latin typeface="Bookman Old Style" panose="02050604050505020204" pitchFamily="18" charset="0"/>
              </a:rPr>
              <a:t> that reads an input file and writes an output file.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Bookman Old Style" panose="02050604050505020204" pitchFamily="18" charset="0"/>
            </a:endParaRPr>
          </a:p>
          <a:p>
            <a:pPr algn="just"/>
            <a:endParaRPr lang="en-US" sz="14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Front End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For example, the </a:t>
            </a:r>
            <a:r>
              <a:rPr lang="en-US" sz="2000" b="1" dirty="0">
                <a:latin typeface="Bookman Old Style" panose="02050604050505020204" pitchFamily="18" charset="0"/>
              </a:rPr>
              <a:t>front-end phases of lexical analysis, syntax analysis, semantic analysis, and intermediate code generation </a:t>
            </a:r>
            <a:r>
              <a:rPr lang="en-US" sz="2000" dirty="0">
                <a:latin typeface="Bookman Old Style" panose="02050604050505020204" pitchFamily="18" charset="0"/>
              </a:rPr>
              <a:t>might be grouped together into one pass.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</a:rPr>
              <a:t>Frond ends </a:t>
            </a:r>
            <a:r>
              <a:rPr lang="en-US" sz="2000" dirty="0">
                <a:latin typeface="Bookman Old Style" panose="02050604050505020204" pitchFamily="18" charset="0"/>
              </a:rPr>
              <a:t>are </a:t>
            </a:r>
            <a:r>
              <a:rPr lang="en-US" sz="2000" b="1" dirty="0">
                <a:latin typeface="Bookman Old Style" panose="02050604050505020204" pitchFamily="18" charset="0"/>
              </a:rPr>
              <a:t>depends primarily </a:t>
            </a:r>
            <a:r>
              <a:rPr lang="en-US" sz="2000" dirty="0">
                <a:latin typeface="Bookman Old Style" panose="02050604050505020204" pitchFamily="18" charset="0"/>
              </a:rPr>
              <a:t>on </a:t>
            </a:r>
            <a:r>
              <a:rPr lang="en-US" sz="2000" b="1" dirty="0">
                <a:latin typeface="Bookman Old Style" panose="02050604050505020204" pitchFamily="18" charset="0"/>
              </a:rPr>
              <a:t>source language </a:t>
            </a:r>
            <a:r>
              <a:rPr lang="en-US" sz="2000" dirty="0">
                <a:latin typeface="Bookman Old Style" panose="02050604050505020204" pitchFamily="18" charset="0"/>
              </a:rPr>
              <a:t>and are largely independent of the target machine.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602A9-039D-44DE-A163-A83805768F83}"/>
              </a:ext>
            </a:extLst>
          </p:cNvPr>
          <p:cNvSpPr txBox="1"/>
          <p:nvPr/>
        </p:nvSpPr>
        <p:spPr>
          <a:xfrm>
            <a:off x="424872" y="2725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Front End and Back End</a:t>
            </a:r>
          </a:p>
        </p:txBody>
      </p:sp>
    </p:spTree>
    <p:extLst>
      <p:ext uri="{BB962C8B-B14F-4D97-AF65-F5344CB8AC3E}">
        <p14:creationId xmlns:p14="http://schemas.microsoft.com/office/powerpoint/2010/main" val="239352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02A2C2-FE05-47DD-B19C-8BF3ACEFC4E7}"/>
              </a:ext>
            </a:extLst>
          </p:cNvPr>
          <p:cNvSpPr txBox="1"/>
          <p:nvPr/>
        </p:nvSpPr>
        <p:spPr>
          <a:xfrm>
            <a:off x="646543" y="1131654"/>
            <a:ext cx="106957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Back End</a:t>
            </a:r>
          </a:p>
          <a:p>
            <a:pPr algn="just"/>
            <a:endParaRPr lang="en-US" sz="14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latin typeface="Bookman Old Style" panose="02050604050505020204" pitchFamily="18" charset="0"/>
              </a:rPr>
              <a:t>back end</a:t>
            </a:r>
            <a:r>
              <a:rPr lang="en-US" sz="2000" dirty="0">
                <a:latin typeface="Bookman Old Style" panose="02050604050505020204" pitchFamily="18" charset="0"/>
              </a:rPr>
              <a:t> includes those portions of the compiler that </a:t>
            </a:r>
            <a:r>
              <a:rPr lang="en-US" sz="2000" b="1" dirty="0">
                <a:latin typeface="Bookman Old Style" panose="02050604050505020204" pitchFamily="18" charset="0"/>
              </a:rPr>
              <a:t>depend on the target machine</a:t>
            </a:r>
            <a:r>
              <a:rPr lang="en-US" sz="2000" dirty="0">
                <a:latin typeface="Bookman Old Style" panose="02050604050505020204" pitchFamily="18" charset="0"/>
              </a:rPr>
              <a:t>, and generally, these portions do </a:t>
            </a:r>
            <a:r>
              <a:rPr lang="en-US" sz="2000" b="1" dirty="0">
                <a:latin typeface="Bookman Old Style" panose="02050604050505020204" pitchFamily="18" charset="0"/>
              </a:rPr>
              <a:t>not depend on the source language, just the intermediate language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man Old Style" panose="02050604050505020204" pitchFamily="18" charset="0"/>
              </a:rPr>
              <a:t>Code optimization </a:t>
            </a:r>
            <a:r>
              <a:rPr lang="en-US" sz="2000" dirty="0">
                <a:latin typeface="Bookman Old Style" panose="02050604050505020204" pitchFamily="18" charset="0"/>
              </a:rPr>
              <a:t>might be an </a:t>
            </a:r>
            <a:r>
              <a:rPr lang="en-US" sz="2000" b="1" dirty="0">
                <a:latin typeface="Bookman Old Style" panose="02050604050505020204" pitchFamily="18" charset="0"/>
              </a:rPr>
              <a:t>optional pass</a:t>
            </a:r>
            <a:r>
              <a:rPr lang="en-US" sz="2000" dirty="0">
                <a:latin typeface="Bookman Old Style" panose="02050604050505020204" pitchFamily="18" charset="0"/>
              </a:rPr>
              <a:t>. Then there could be a back-end pass consisting of </a:t>
            </a:r>
            <a:r>
              <a:rPr lang="en-US" sz="2000" b="1" dirty="0">
                <a:latin typeface="Bookman Old Style" panose="02050604050505020204" pitchFamily="18" charset="0"/>
              </a:rPr>
              <a:t>code generation </a:t>
            </a:r>
            <a:r>
              <a:rPr lang="en-US" sz="2000" dirty="0">
                <a:latin typeface="Bookman Old Style" panose="02050604050505020204" pitchFamily="18" charset="0"/>
              </a:rPr>
              <a:t>for a particular target machine. 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3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F905D-6257-4EA6-921B-89820EBBBA24}"/>
              </a:ext>
            </a:extLst>
          </p:cNvPr>
          <p:cNvSpPr txBox="1"/>
          <p:nvPr/>
        </p:nvSpPr>
        <p:spPr>
          <a:xfrm>
            <a:off x="697345" y="1233484"/>
            <a:ext cx="1079730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Some compiler collections have been created around carefully designed </a:t>
            </a:r>
            <a:r>
              <a:rPr lang="en-US" sz="2000" b="1" dirty="0">
                <a:latin typeface="Bookman Old Style" panose="02050604050505020204" pitchFamily="18" charset="0"/>
              </a:rPr>
              <a:t>intermediate representations</a:t>
            </a:r>
            <a:r>
              <a:rPr lang="en-US" sz="2000" dirty="0">
                <a:latin typeface="Bookman Old Style" panose="02050604050505020204" pitchFamily="18" charset="0"/>
              </a:rPr>
              <a:t> that allow the front end for a particular language to interface with the back end for a certain target machine. </a:t>
            </a:r>
          </a:p>
          <a:p>
            <a:pPr algn="just"/>
            <a:endParaRPr lang="en-US" sz="2000" dirty="0">
              <a:latin typeface="Bookman Old Style" panose="02050604050505020204" pitchFamily="18" charset="0"/>
            </a:endParaRPr>
          </a:p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With these collections, </a:t>
            </a:r>
            <a:r>
              <a:rPr lang="en-US" sz="2000" b="1" dirty="0">
                <a:latin typeface="Bookman Old Style" panose="02050604050505020204" pitchFamily="18" charset="0"/>
              </a:rPr>
              <a:t>we can produce compilers for different source languages for one target machine</a:t>
            </a:r>
            <a:r>
              <a:rPr lang="en-US" sz="2000" dirty="0">
                <a:latin typeface="Bookman Old Style" panose="02050604050505020204" pitchFamily="18" charset="0"/>
              </a:rPr>
              <a:t> by combining different front ends with the back end for that target machine. </a:t>
            </a:r>
          </a:p>
          <a:p>
            <a:pPr algn="just"/>
            <a:endParaRPr lang="en-US" sz="2000" dirty="0">
              <a:latin typeface="Bookman Old Style" panose="02050604050505020204" pitchFamily="18" charset="0"/>
            </a:endParaRPr>
          </a:p>
          <a:p>
            <a:pPr algn="just"/>
            <a:r>
              <a:rPr lang="en-US" sz="2000" dirty="0">
                <a:latin typeface="Bookman Old Style" panose="02050604050505020204" pitchFamily="18" charset="0"/>
              </a:rPr>
              <a:t>Similarly, </a:t>
            </a:r>
            <a:r>
              <a:rPr lang="en-US" sz="2000" b="1" dirty="0">
                <a:latin typeface="Bookman Old Style" panose="02050604050505020204" pitchFamily="18" charset="0"/>
              </a:rPr>
              <a:t>we can produce compilers for different target machines</a:t>
            </a:r>
            <a:r>
              <a:rPr lang="en-US" sz="2000" dirty="0">
                <a:latin typeface="Bookman Old Style" panose="02050604050505020204" pitchFamily="18" charset="0"/>
              </a:rPr>
              <a:t>, by combining a front end with back ends for different target machines. 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0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A03A5D-BA9B-4C98-996A-E39180FBE455}"/>
              </a:ext>
            </a:extLst>
          </p:cNvPr>
          <p:cNvSpPr txBox="1"/>
          <p:nvPr/>
        </p:nvSpPr>
        <p:spPr>
          <a:xfrm>
            <a:off x="854363" y="1187395"/>
            <a:ext cx="106079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Several phases of compilation are implemented in a single pass consisting of reading an input file and writing an output file.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algn="just"/>
            <a:endParaRPr lang="en-US" altLang="en-US" sz="2000" b="1" dirty="0">
              <a:solidFill>
                <a:srgbClr val="0C343D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just"/>
            <a:endParaRPr lang="en-US" altLang="en-US" sz="2000" b="1" dirty="0">
              <a:solidFill>
                <a:srgbClr val="0C343D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2000" b="1" dirty="0">
                <a:solidFill>
                  <a:srgbClr val="783F04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Reducing the number of passes</a:t>
            </a:r>
          </a:p>
          <a:p>
            <a:pPr algn="just"/>
            <a:endParaRPr lang="en-US" altLang="en-US" sz="2000" b="1" dirty="0">
              <a:solidFill>
                <a:srgbClr val="783F04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Takes time to read and write intermediate files.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Grouping of several phases into one pass, may force the entire program in memory, because one phase may need information in a different order than previous phase produces 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Intermediate code and code generation are often merged into one pass using a technique called backpatching.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F2282-7683-4BFD-937A-4E9F6AF6BBFC}"/>
              </a:ext>
            </a:extLst>
          </p:cNvPr>
          <p:cNvSpPr txBox="1"/>
          <p:nvPr/>
        </p:nvSpPr>
        <p:spPr>
          <a:xfrm>
            <a:off x="415637" y="32795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Passes</a:t>
            </a:r>
            <a:endParaRPr lang="en-US" altLang="en-US" sz="32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4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B87A48-3182-4912-8318-D5BC8F851D82}"/>
              </a:ext>
            </a:extLst>
          </p:cNvPr>
          <p:cNvSpPr txBox="1"/>
          <p:nvPr/>
        </p:nvSpPr>
        <p:spPr>
          <a:xfrm>
            <a:off x="868218" y="1187026"/>
            <a:ext cx="10464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some phases, </a:t>
            </a:r>
            <a:r>
              <a:rPr lang="en-US" alt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grouping into single pass presents few problems</a:t>
            </a:r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alt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example, the </a:t>
            </a:r>
            <a:r>
              <a:rPr lang="en-US" alt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interface between lexical </a:t>
            </a:r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syntax analyzers </a:t>
            </a:r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can often limited into </a:t>
            </a:r>
            <a:r>
              <a:rPr lang="en-US" alt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single token</a:t>
            </a:r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On the other hand, it is often </a:t>
            </a:r>
            <a:r>
              <a:rPr lang="en-US" alt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very hard </a:t>
            </a:r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perform </a:t>
            </a:r>
            <a:r>
              <a:rPr lang="en-US" alt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code generation </a:t>
            </a:r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until the </a:t>
            </a:r>
            <a:r>
              <a:rPr lang="en-US" alt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intermediate representation </a:t>
            </a:r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has been </a:t>
            </a:r>
            <a:r>
              <a:rPr lang="en-US" alt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completely generation</a:t>
            </a:r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To avoid these issues, </a:t>
            </a:r>
            <a:r>
              <a:rPr lang="en-US" altLang="en-US" sz="20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Backpatching</a:t>
            </a:r>
            <a:r>
              <a:rPr lang="en-US" alt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is used.</a:t>
            </a:r>
          </a:p>
          <a:p>
            <a:pPr algn="just"/>
            <a:endParaRPr lang="en-US" alt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 some cases, it is possible to leave a blank slot for missing information, and fill in the slot when the information become available. This is called as “Backpatching”.</a:t>
            </a:r>
            <a:endParaRPr lang="en-US" altLang="en-US" sz="18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979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00D99626505468815249BBCE5CBE2" ma:contentTypeVersion="10" ma:contentTypeDescription="Create a new document." ma:contentTypeScope="" ma:versionID="878fb7bdca88060c295635848252f718">
  <xsd:schema xmlns:xsd="http://www.w3.org/2001/XMLSchema" xmlns:xs="http://www.w3.org/2001/XMLSchema" xmlns:p="http://schemas.microsoft.com/office/2006/metadata/properties" xmlns:ns2="b9ddce48-4927-49d3-9c8d-0a4b2e223357" xmlns:ns3="97366e1e-3f04-441e-b6c8-11d4a868ca9a" targetNamespace="http://schemas.microsoft.com/office/2006/metadata/properties" ma:root="true" ma:fieldsID="27db149d8d10253ee7c41fd7e31234eb" ns2:_="" ns3:_="">
    <xsd:import namespace="b9ddce48-4927-49d3-9c8d-0a4b2e223357"/>
    <xsd:import namespace="97366e1e-3f04-441e-b6c8-11d4a868ca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dce48-4927-49d3-9c8d-0a4b2e223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66e1e-3f04-441e-b6c8-11d4a868c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185D7-170C-40FB-8212-9331A6E5A2B0}"/>
</file>

<file path=customXml/itemProps2.xml><?xml version="1.0" encoding="utf-8"?>
<ds:datastoreItem xmlns:ds="http://schemas.openxmlformats.org/officeDocument/2006/customXml" ds:itemID="{302C354E-FF26-4655-AC46-AE01004F57A8}"/>
</file>

<file path=customXml/itemProps3.xml><?xml version="1.0" encoding="utf-8"?>
<ds:datastoreItem xmlns:ds="http://schemas.openxmlformats.org/officeDocument/2006/customXml" ds:itemID="{2A05E149-1356-450C-8FD4-D9B2CB03FED2}"/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612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 Antiqua</vt:lpstr>
      <vt:lpstr>Bookman Old Style</vt:lpstr>
      <vt:lpstr>Calibri</vt:lpstr>
      <vt:lpstr>Times New Roman</vt:lpstr>
      <vt:lpstr>Default Design</vt:lpstr>
      <vt:lpstr>2_Default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Islabudeen M</cp:lastModifiedBy>
  <cp:revision>25</cp:revision>
  <dcterms:created xsi:type="dcterms:W3CDTF">2021-05-28T06:39:39Z</dcterms:created>
  <dcterms:modified xsi:type="dcterms:W3CDTF">2021-08-29T10:26:48Z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0x010100E7200D99626505468815249BBCE5CBE2</vt:lpwstr>
  </property>
</Properties>
</file>