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3" r:id="rId2"/>
  </p:sldMasterIdLst>
  <p:notesMasterIdLst>
    <p:notesMasterId r:id="rId9"/>
  </p:notesMasterIdLst>
  <p:sldIdLst>
    <p:sldId id="264" r:id="rId3"/>
    <p:sldId id="284" r:id="rId4"/>
    <p:sldId id="282" r:id="rId5"/>
    <p:sldId id="285" r:id="rId6"/>
    <p:sldId id="286" r:id="rId7"/>
    <p:sldId id="28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C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83" d="100"/>
          <a:sy n="83"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52A4-5C73-44AE-B0A6-643CD3C50A3E}" type="datetimeFigureOut">
              <a:rPr lang="en-IN" smtClean="0"/>
              <a:t>30-08-2021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C05B6-BEDF-4E57-9A1E-19DD668DE010}" type="slidenum">
              <a:rPr lang="en-IN" smtClean="0"/>
              <a:t>‹#›</a:t>
            </a:fld>
            <a:endParaRPr lang="en-IN"/>
          </a:p>
        </p:txBody>
      </p:sp>
    </p:spTree>
    <p:extLst>
      <p:ext uri="{BB962C8B-B14F-4D97-AF65-F5344CB8AC3E}">
        <p14:creationId xmlns:p14="http://schemas.microsoft.com/office/powerpoint/2010/main" val="51570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8"/>
          <p:cNvSpPr>
            <a:spLocks noGrp="1" noChangeArrowheads="1"/>
          </p:cNvSpPr>
          <p:nvPr>
            <p:ph type="sldNum" sz="quarter"/>
          </p:nvPr>
        </p:nvSpPr>
        <p:spPr>
          <a:noFill/>
        </p:spPr>
        <p:txBody>
          <a:bodyPr/>
          <a:lstStyle/>
          <a:p>
            <a:fld id="{917FE5EC-8B98-4337-9003-EBB583A8FA59}" type="slidenum">
              <a:rPr lang="en-US" smtClean="0">
                <a:solidFill>
                  <a:srgbClr val="000000"/>
                </a:solidFill>
                <a:ea typeface="DejaVu Sans" charset="0"/>
              </a:rPr>
              <a:pPr/>
              <a:t>1</a:t>
            </a:fld>
            <a:endParaRPr lang="en-US">
              <a:solidFill>
                <a:srgbClr val="000000"/>
              </a:solidFill>
              <a:ea typeface="DejaVu Sans" charset="0"/>
            </a:endParaRPr>
          </a:p>
        </p:txBody>
      </p:sp>
      <p:sp>
        <p:nvSpPr>
          <p:cNvPr id="77827" name="Text Box 1"/>
          <p:cNvSpPr txBox="1">
            <a:spLocks noChangeArrowheads="1"/>
          </p:cNvSpPr>
          <p:nvPr/>
        </p:nvSpPr>
        <p:spPr bwMode="auto">
          <a:xfrm>
            <a:off x="1172634" y="689610"/>
            <a:ext cx="4690533" cy="3448050"/>
          </a:xfrm>
          <a:prstGeom prst="rect">
            <a:avLst/>
          </a:prstGeom>
          <a:solidFill>
            <a:srgbClr val="FFFFFF"/>
          </a:solidFill>
          <a:ln w="9360">
            <a:solidFill>
              <a:srgbClr val="000000"/>
            </a:solidFill>
            <a:miter lim="800000"/>
            <a:headEnd/>
            <a:tailEnd/>
          </a:ln>
        </p:spPr>
        <p:txBody>
          <a:bodyPr wrap="none" lIns="92738" tIns="46369" rIns="92738" bIns="46369" anchor="ctr"/>
          <a:lstStyle/>
          <a:p>
            <a:pPr fontAlgn="base">
              <a:spcBef>
                <a:spcPct val="0"/>
              </a:spcBef>
              <a:spcAft>
                <a:spcPct val="0"/>
              </a:spcAft>
            </a:pPr>
            <a:endParaRPr lang="en-US">
              <a:solidFill>
                <a:srgbClr val="000000"/>
              </a:solidFill>
              <a:latin typeface="Times New Roman" pitchFamily="18" charset="0"/>
            </a:endParaRPr>
          </a:p>
        </p:txBody>
      </p:sp>
      <p:sp>
        <p:nvSpPr>
          <p:cNvPr id="77828" name="Rectangle 2"/>
          <p:cNvSpPr>
            <a:spLocks noGrp="1" noChangeArrowheads="1"/>
          </p:cNvSpPr>
          <p:nvPr>
            <p:ph type="body"/>
          </p:nvPr>
        </p:nvSpPr>
        <p:spPr>
          <a:xfrm>
            <a:off x="703580" y="4367530"/>
            <a:ext cx="5610725" cy="4120101"/>
          </a:xfrm>
          <a:noFill/>
          <a:ln/>
        </p:spPr>
        <p:txBody>
          <a:bodyPr wrap="none" anchor="ctr"/>
          <a:lstStyle/>
          <a:p>
            <a:endParaRPr lang="en-US"/>
          </a:p>
        </p:txBody>
      </p:sp>
    </p:spTree>
    <p:extLst>
      <p:ext uri="{BB962C8B-B14F-4D97-AF65-F5344CB8AC3E}">
        <p14:creationId xmlns:p14="http://schemas.microsoft.com/office/powerpoint/2010/main" val="286394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2DF14B0C-BB3F-4B02-92AE-79F0856BF8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5776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672F3A-633C-486E-B51F-EF945791FB5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6946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535CE2-7FA7-4CD1-A825-41DE52FA75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2770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35AF34C-B4CF-4A16-B8A8-5780B15735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18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grpSp>
        <p:nvGrpSpPr>
          <p:cNvPr id="2" name="Group 8"/>
          <p:cNvGrpSpPr>
            <a:grpSpLocks/>
          </p:cNvGrpSpPr>
          <p:nvPr userDrawn="1"/>
        </p:nvGrpSpPr>
        <p:grpSpPr bwMode="auto">
          <a:xfrm>
            <a:off x="0" y="6096000"/>
            <a:ext cx="12192000" cy="46038"/>
            <a:chOff x="1905000" y="6553200"/>
            <a:chExt cx="7010400" cy="45719"/>
          </a:xfrm>
        </p:grpSpPr>
        <p:sp>
          <p:nvSpPr>
            <p:cNvPr id="8" name="Rectangle 7"/>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9" name="Rectangle 8"/>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12" name="Picture 11" descr="j presidencyuniversitylogom.png"/>
          <p:cNvPicPr>
            <a:picLocks noChangeAspect="1"/>
          </p:cNvPicPr>
          <p:nvPr userDrawn="1"/>
        </p:nvPicPr>
        <p:blipFill>
          <a:blip r:embed="rId2" cstate="print"/>
          <a:stretch>
            <a:fillRect/>
          </a:stretch>
        </p:blipFill>
        <p:spPr>
          <a:xfrm>
            <a:off x="203201" y="1415126"/>
            <a:ext cx="5927420" cy="3390686"/>
          </a:xfrm>
          <a:prstGeom prst="rect">
            <a:avLst/>
          </a:prstGeom>
        </p:spPr>
      </p:pic>
      <p:sp>
        <p:nvSpPr>
          <p:cNvPr id="13" name="TextBox 12"/>
          <p:cNvSpPr txBox="1"/>
          <p:nvPr userDrawn="1"/>
        </p:nvSpPr>
        <p:spPr>
          <a:xfrm>
            <a:off x="203200" y="4767926"/>
            <a:ext cx="3292312" cy="369332"/>
          </a:xfrm>
          <a:prstGeom prst="rect">
            <a:avLst/>
          </a:prstGeom>
          <a:noFill/>
        </p:spPr>
        <p:txBody>
          <a:bodyPr wrap="none" rtlCol="0">
            <a:spAutoFit/>
          </a:bodyPr>
          <a:lstStyle/>
          <a:p>
            <a:pPr fontAlgn="base">
              <a:spcBef>
                <a:spcPct val="0"/>
              </a:spcBef>
              <a:spcAft>
                <a:spcPct val="0"/>
              </a:spcAft>
            </a:pPr>
            <a:r>
              <a:rPr lang="en-US" sz="1800" dirty="0">
                <a:solidFill>
                  <a:srgbClr val="3333CC"/>
                </a:solidFill>
              </a:rPr>
              <a:t>Presidency University, </a:t>
            </a:r>
            <a:r>
              <a:rPr lang="en-US" sz="1800" dirty="0" err="1">
                <a:solidFill>
                  <a:srgbClr val="3333CC"/>
                </a:solidFill>
              </a:rPr>
              <a:t>Bengaluru</a:t>
            </a:r>
            <a:endParaRPr lang="en-US" sz="1800" dirty="0">
              <a:solidFill>
                <a:srgbClr val="3333CC"/>
              </a:solidFill>
            </a:endParaRPr>
          </a:p>
        </p:txBody>
      </p:sp>
      <p:sp>
        <p:nvSpPr>
          <p:cNvPr id="14" name="Title 1"/>
          <p:cNvSpPr>
            <a:spLocks noGrp="1"/>
          </p:cNvSpPr>
          <p:nvPr>
            <p:ph type="title" hasCustomPrompt="1"/>
          </p:nvPr>
        </p:nvSpPr>
        <p:spPr>
          <a:xfrm>
            <a:off x="4876800" y="1872326"/>
            <a:ext cx="6807200" cy="1524000"/>
          </a:xfrm>
          <a:prstGeom prst="rect">
            <a:avLst/>
          </a:prstGeom>
        </p:spPr>
        <p:txBody>
          <a:bodyPr>
            <a:noAutofit/>
          </a:bodyPr>
          <a:lstStyle>
            <a:lvl1pPr algn="ctr">
              <a:lnSpc>
                <a:spcPts val="4000"/>
              </a:lnSpc>
              <a:defRPr sz="3200" baseline="0">
                <a:solidFill>
                  <a:schemeClr val="accent2"/>
                </a:solidFill>
              </a:defRPr>
            </a:lvl1pPr>
          </a:lstStyle>
          <a:p>
            <a:r>
              <a:rPr lang="en-US" dirty="0"/>
              <a:t>Compiler Design</a:t>
            </a:r>
          </a:p>
        </p:txBody>
      </p:sp>
    </p:spTree>
    <p:extLst>
      <p:ext uri="{BB962C8B-B14F-4D97-AF65-F5344CB8AC3E}">
        <p14:creationId xmlns:p14="http://schemas.microsoft.com/office/powerpoint/2010/main" val="3495079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TextBox 6"/>
          <p:cNvSpPr txBox="1"/>
          <p:nvPr userDrawn="1"/>
        </p:nvSpPr>
        <p:spPr>
          <a:xfrm>
            <a:off x="9448800" y="11715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12" name="TextBox 1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a:solidFill>
                  <a:srgbClr val="101141"/>
                </a:solidFill>
                <a:latin typeface="Arial"/>
                <a:cs typeface="Arial"/>
              </a:rPr>
              <a:t>Presidency University, </a:t>
            </a:r>
            <a:r>
              <a:rPr lang="en-US" sz="1100" dirty="0" err="1">
                <a:solidFill>
                  <a:srgbClr val="101141"/>
                </a:solidFill>
                <a:latin typeface="Arial"/>
                <a:cs typeface="Arial"/>
              </a:rPr>
              <a:t>Bengaluru</a:t>
            </a:r>
            <a:endParaRPr lang="en-US" sz="1100" dirty="0">
              <a:solidFill>
                <a:srgbClr val="101141"/>
              </a:solidFill>
              <a:latin typeface="Arial"/>
              <a:cs typeface="Arial"/>
            </a:endParaRPr>
          </a:p>
        </p:txBody>
      </p:sp>
      <p:grpSp>
        <p:nvGrpSpPr>
          <p:cNvPr id="13" name="Group 16"/>
          <p:cNvGrpSpPr>
            <a:grpSpLocks/>
          </p:cNvGrpSpPr>
          <p:nvPr userDrawn="1"/>
        </p:nvGrpSpPr>
        <p:grpSpPr bwMode="auto">
          <a:xfrm>
            <a:off x="0" y="868364"/>
            <a:ext cx="12192000" cy="46037"/>
            <a:chOff x="1905000" y="6553200"/>
            <a:chExt cx="7010400" cy="45719"/>
          </a:xfrm>
        </p:grpSpPr>
        <p:sp>
          <p:nvSpPr>
            <p:cNvPr id="14" name="Rectangle 13"/>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5" name="Rectangle 14"/>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6" name="Rectangle 15"/>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18" name="Group 16"/>
          <p:cNvGrpSpPr>
            <a:grpSpLocks/>
          </p:cNvGrpSpPr>
          <p:nvPr userDrawn="1"/>
        </p:nvGrpSpPr>
        <p:grpSpPr bwMode="auto">
          <a:xfrm>
            <a:off x="0" y="6583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0" name="Rectangle 1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1" name="Rectangle 2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22" name="Picture 2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2066335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extBox 16"/>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a:solidFill>
                  <a:srgbClr val="101141"/>
                </a:solidFill>
                <a:latin typeface="Arial"/>
                <a:cs typeface="Arial"/>
              </a:rPr>
              <a:t>Presidency University, </a:t>
            </a:r>
            <a:r>
              <a:rPr lang="en-US" sz="1100" dirty="0" err="1">
                <a:solidFill>
                  <a:srgbClr val="101141"/>
                </a:solidFill>
                <a:latin typeface="Arial"/>
                <a:cs typeface="Arial"/>
              </a:rPr>
              <a:t>Bengaluru</a:t>
            </a:r>
            <a:endParaRPr lang="en-US" sz="1100" dirty="0">
              <a:solidFill>
                <a:srgbClr val="101141"/>
              </a:solidFill>
              <a:latin typeface="Arial"/>
              <a:cs typeface="Arial"/>
            </a:endParaRPr>
          </a:p>
        </p:txBody>
      </p:sp>
      <p:grpSp>
        <p:nvGrpSpPr>
          <p:cNvPr id="18" name="Group 16"/>
          <p:cNvGrpSpPr>
            <a:grpSpLocks/>
          </p:cNvGrpSpPr>
          <p:nvPr userDrawn="1"/>
        </p:nvGrpSpPr>
        <p:grpSpPr bwMode="auto">
          <a:xfrm>
            <a:off x="0" y="868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3" name="Rectangle 22"/>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7" name="Rectangle 26"/>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28" name="Group 16"/>
          <p:cNvGrpSpPr>
            <a:grpSpLocks/>
          </p:cNvGrpSpPr>
          <p:nvPr userDrawn="1"/>
        </p:nvGrpSpPr>
        <p:grpSpPr bwMode="auto">
          <a:xfrm>
            <a:off x="0" y="6583364"/>
            <a:ext cx="12192000" cy="46037"/>
            <a:chOff x="1905000" y="6553200"/>
            <a:chExt cx="7010400" cy="45719"/>
          </a:xfrm>
        </p:grpSpPr>
        <p:sp>
          <p:nvSpPr>
            <p:cNvPr id="29" name="Rectangle 2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0" name="Rectangle 2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1" name="Rectangle 3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32" name="Picture 3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10992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2DF14B0C-BB3F-4B02-92AE-79F0856BF8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88503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B8C6FE2-5791-4329-BBC3-CDA92DE3E4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25172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231953B-22B3-4F6F-B94A-0109DBA07A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06278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DC23AAB-B482-42EC-BC31-45F2E9487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8119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B8C6FE2-5791-4329-BBC3-CDA92DE3E4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8451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A9271FC-38A5-4038-AC69-E3127D12FF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0117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8461D6E-4D6D-4C4A-8721-69E41527432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5094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6A04EFB-299E-40C4-9924-A90D415F19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39098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 name="Picture 7" descr="Picture 7.png"/>
          <p:cNvPicPr>
            <a:picLocks noChangeAspect="1"/>
          </p:cNvPicPr>
          <p:nvPr userDrawn="1"/>
        </p:nvPicPr>
        <p:blipFill>
          <a:blip r:embed="rId2" cstate="print"/>
          <a:srcRect l="1923" b="5336"/>
          <a:stretch>
            <a:fillRect/>
          </a:stretch>
        </p:blipFill>
        <p:spPr bwMode="auto">
          <a:xfrm>
            <a:off x="9165168" y="0"/>
            <a:ext cx="2925233" cy="692150"/>
          </a:xfrm>
          <a:prstGeom prst="rect">
            <a:avLst/>
          </a:prstGeom>
          <a:noFill/>
          <a:ln w="9525">
            <a:noFill/>
            <a:miter lim="800000"/>
            <a:headEnd/>
            <a:tailEnd/>
          </a:ln>
        </p:spPr>
      </p:pic>
      <p:grpSp>
        <p:nvGrpSpPr>
          <p:cNvPr id="4" name="Group 8"/>
          <p:cNvGrpSpPr>
            <a:grpSpLocks/>
          </p:cNvGrpSpPr>
          <p:nvPr userDrawn="1"/>
        </p:nvGrpSpPr>
        <p:grpSpPr bwMode="auto">
          <a:xfrm>
            <a:off x="0" y="6553200"/>
            <a:ext cx="12192000" cy="46038"/>
            <a:chOff x="1905000" y="6553200"/>
            <a:chExt cx="7010400" cy="45719"/>
          </a:xfrm>
        </p:grpSpPr>
        <p:sp>
          <p:nvSpPr>
            <p:cNvPr id="5" name="Rectangle 4"/>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6" name="Rectangle 5"/>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7" name="Rectangle 6"/>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8" name="Group 8"/>
          <p:cNvGrpSpPr>
            <a:grpSpLocks/>
          </p:cNvGrpSpPr>
          <p:nvPr userDrawn="1"/>
        </p:nvGrpSpPr>
        <p:grpSpPr bwMode="auto">
          <a:xfrm>
            <a:off x="0" y="715964"/>
            <a:ext cx="12192000" cy="46037"/>
            <a:chOff x="1905000" y="6553200"/>
            <a:chExt cx="7010400" cy="45719"/>
          </a:xfrm>
        </p:grpSpPr>
        <p:sp>
          <p:nvSpPr>
            <p:cNvPr id="9" name="Rectangle 8"/>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1" name="Rectangle 10"/>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sp>
        <p:nvSpPr>
          <p:cNvPr id="12" name="Rectangle 3"/>
          <p:cNvSpPr>
            <a:spLocks noGrp="1" noChangeArrowheads="1"/>
          </p:cNvSpPr>
          <p:nvPr>
            <p:ph type="dt" idx="10"/>
          </p:nvPr>
        </p:nvSpPr>
        <p:spPr/>
        <p:txBody>
          <a:bodyPr/>
          <a:lstStyle>
            <a:lvl1pPr>
              <a:defRPr/>
            </a:lvl1pPr>
          </a:lstStyle>
          <a:p>
            <a:pPr>
              <a:defRPr/>
            </a:pPr>
            <a:endParaRPr lang="en-IN">
              <a:solidFill>
                <a:srgbClr val="000000"/>
              </a:solidFill>
            </a:endParaRPr>
          </a:p>
        </p:txBody>
      </p:sp>
      <p:sp>
        <p:nvSpPr>
          <p:cNvPr id="13" name="Rectangle 4"/>
          <p:cNvSpPr>
            <a:spLocks noGrp="1" noChangeArrowheads="1"/>
          </p:cNvSpPr>
          <p:nvPr>
            <p:ph type="ftr" idx="11"/>
          </p:nvPr>
        </p:nvSpPr>
        <p:spPr/>
        <p:txBody>
          <a:bodyPr/>
          <a:lstStyle>
            <a:lvl1pPr>
              <a:defRPr/>
            </a:lvl1pPr>
          </a:lstStyle>
          <a:p>
            <a:pPr>
              <a:defRPr/>
            </a:pPr>
            <a:endParaRPr lang="en-IN">
              <a:solidFill>
                <a:srgbClr val="000000"/>
              </a:solidFill>
            </a:endParaRPr>
          </a:p>
        </p:txBody>
      </p:sp>
      <p:sp>
        <p:nvSpPr>
          <p:cNvPr id="14" name="Rectangle 5"/>
          <p:cNvSpPr>
            <a:spLocks noGrp="1" noChangeArrowheads="1"/>
          </p:cNvSpPr>
          <p:nvPr>
            <p:ph type="sldNum" idx="12"/>
          </p:nvPr>
        </p:nvSpPr>
        <p:spPr/>
        <p:txBody>
          <a:bodyPr/>
          <a:lstStyle>
            <a:lvl1pPr>
              <a:defRPr/>
            </a:lvl1pPr>
          </a:lstStyle>
          <a:p>
            <a:pPr>
              <a:defRPr/>
            </a:pPr>
            <a:fld id="{23508D83-FBFC-4460-8D37-FA1E7640669B}"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1083771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9BB1EAC-7694-4BAD-88B6-CA1B5B62575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82550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672F3A-633C-486E-B51F-EF945791FB5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92363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535CE2-7FA7-4CD1-A825-41DE52FA75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769786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35AF34C-B4CF-4A16-B8A8-5780B15735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71685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grpSp>
        <p:nvGrpSpPr>
          <p:cNvPr id="2" name="Group 8"/>
          <p:cNvGrpSpPr>
            <a:grpSpLocks/>
          </p:cNvGrpSpPr>
          <p:nvPr userDrawn="1"/>
        </p:nvGrpSpPr>
        <p:grpSpPr bwMode="auto">
          <a:xfrm>
            <a:off x="0" y="6096000"/>
            <a:ext cx="12192000" cy="46038"/>
            <a:chOff x="1905000" y="6553200"/>
            <a:chExt cx="7010400" cy="45719"/>
          </a:xfrm>
        </p:grpSpPr>
        <p:sp>
          <p:nvSpPr>
            <p:cNvPr id="8" name="Rectangle 7"/>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9" name="Rectangle 8"/>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12" name="Picture 11" descr="j presidencyuniversitylogom.png"/>
          <p:cNvPicPr>
            <a:picLocks noChangeAspect="1"/>
          </p:cNvPicPr>
          <p:nvPr userDrawn="1"/>
        </p:nvPicPr>
        <p:blipFill>
          <a:blip r:embed="rId2" cstate="print"/>
          <a:stretch>
            <a:fillRect/>
          </a:stretch>
        </p:blipFill>
        <p:spPr>
          <a:xfrm>
            <a:off x="203201" y="1415126"/>
            <a:ext cx="5927420" cy="3390686"/>
          </a:xfrm>
          <a:prstGeom prst="rect">
            <a:avLst/>
          </a:prstGeom>
        </p:spPr>
      </p:pic>
      <p:sp>
        <p:nvSpPr>
          <p:cNvPr id="13" name="TextBox 12"/>
          <p:cNvSpPr txBox="1"/>
          <p:nvPr userDrawn="1"/>
        </p:nvSpPr>
        <p:spPr>
          <a:xfrm>
            <a:off x="203200" y="4767926"/>
            <a:ext cx="3292312" cy="369332"/>
          </a:xfrm>
          <a:prstGeom prst="rect">
            <a:avLst/>
          </a:prstGeom>
          <a:noFill/>
        </p:spPr>
        <p:txBody>
          <a:bodyPr wrap="none" rtlCol="0">
            <a:spAutoFit/>
          </a:bodyPr>
          <a:lstStyle/>
          <a:p>
            <a:pPr fontAlgn="base">
              <a:spcBef>
                <a:spcPct val="0"/>
              </a:spcBef>
              <a:spcAft>
                <a:spcPct val="0"/>
              </a:spcAft>
            </a:pPr>
            <a:r>
              <a:rPr lang="en-US" sz="1800" dirty="0">
                <a:solidFill>
                  <a:srgbClr val="3333CC"/>
                </a:solidFill>
              </a:rPr>
              <a:t>Presidency University, </a:t>
            </a:r>
            <a:r>
              <a:rPr lang="en-US" sz="1800" dirty="0" err="1">
                <a:solidFill>
                  <a:srgbClr val="3333CC"/>
                </a:solidFill>
              </a:rPr>
              <a:t>Bengaluru</a:t>
            </a:r>
            <a:endParaRPr lang="en-US" sz="1800" dirty="0">
              <a:solidFill>
                <a:srgbClr val="3333CC"/>
              </a:solidFill>
            </a:endParaRPr>
          </a:p>
        </p:txBody>
      </p:sp>
      <p:sp>
        <p:nvSpPr>
          <p:cNvPr id="14" name="Title 1"/>
          <p:cNvSpPr>
            <a:spLocks noGrp="1"/>
          </p:cNvSpPr>
          <p:nvPr>
            <p:ph type="title" hasCustomPrompt="1"/>
          </p:nvPr>
        </p:nvSpPr>
        <p:spPr>
          <a:xfrm>
            <a:off x="4876800" y="1872326"/>
            <a:ext cx="6807200" cy="1524000"/>
          </a:xfrm>
          <a:prstGeom prst="rect">
            <a:avLst/>
          </a:prstGeom>
        </p:spPr>
        <p:txBody>
          <a:bodyPr>
            <a:noAutofit/>
          </a:bodyPr>
          <a:lstStyle>
            <a:lvl1pPr algn="ctr">
              <a:lnSpc>
                <a:spcPts val="4000"/>
              </a:lnSpc>
              <a:defRPr sz="3200" baseline="0">
                <a:solidFill>
                  <a:schemeClr val="accent2"/>
                </a:solidFill>
              </a:defRPr>
            </a:lvl1pPr>
          </a:lstStyle>
          <a:p>
            <a:r>
              <a:rPr lang="en-US" dirty="0"/>
              <a:t>Compiler Design</a:t>
            </a:r>
          </a:p>
        </p:txBody>
      </p:sp>
    </p:spTree>
    <p:extLst>
      <p:ext uri="{BB962C8B-B14F-4D97-AF65-F5344CB8AC3E}">
        <p14:creationId xmlns:p14="http://schemas.microsoft.com/office/powerpoint/2010/main" val="41023771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TextBox 6"/>
          <p:cNvSpPr txBox="1"/>
          <p:nvPr userDrawn="1"/>
        </p:nvSpPr>
        <p:spPr>
          <a:xfrm>
            <a:off x="9448800" y="11715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12" name="TextBox 1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a:solidFill>
                  <a:srgbClr val="101141"/>
                </a:solidFill>
                <a:latin typeface="Arial"/>
                <a:cs typeface="Arial"/>
              </a:rPr>
              <a:t>Presidency University, </a:t>
            </a:r>
            <a:r>
              <a:rPr lang="en-US" sz="1100" dirty="0" err="1">
                <a:solidFill>
                  <a:srgbClr val="101141"/>
                </a:solidFill>
                <a:latin typeface="Arial"/>
                <a:cs typeface="Arial"/>
              </a:rPr>
              <a:t>Bengaluru</a:t>
            </a:r>
            <a:endParaRPr lang="en-US" sz="1100" dirty="0">
              <a:solidFill>
                <a:srgbClr val="101141"/>
              </a:solidFill>
              <a:latin typeface="Arial"/>
              <a:cs typeface="Arial"/>
            </a:endParaRPr>
          </a:p>
        </p:txBody>
      </p:sp>
      <p:grpSp>
        <p:nvGrpSpPr>
          <p:cNvPr id="13" name="Group 16"/>
          <p:cNvGrpSpPr>
            <a:grpSpLocks/>
          </p:cNvGrpSpPr>
          <p:nvPr userDrawn="1"/>
        </p:nvGrpSpPr>
        <p:grpSpPr bwMode="auto">
          <a:xfrm>
            <a:off x="0" y="868364"/>
            <a:ext cx="12192000" cy="46037"/>
            <a:chOff x="1905000" y="6553200"/>
            <a:chExt cx="7010400" cy="45719"/>
          </a:xfrm>
        </p:grpSpPr>
        <p:sp>
          <p:nvSpPr>
            <p:cNvPr id="14" name="Rectangle 13"/>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5" name="Rectangle 14"/>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6" name="Rectangle 15"/>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18" name="Group 16"/>
          <p:cNvGrpSpPr>
            <a:grpSpLocks/>
          </p:cNvGrpSpPr>
          <p:nvPr userDrawn="1"/>
        </p:nvGrpSpPr>
        <p:grpSpPr bwMode="auto">
          <a:xfrm>
            <a:off x="0" y="6583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0" name="Rectangle 1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1" name="Rectangle 2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22" name="Picture 2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189090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231953B-22B3-4F6F-B94A-0109DBA07A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41193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extBox 16"/>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a:solidFill>
                  <a:srgbClr val="101141"/>
                </a:solidFill>
                <a:latin typeface="Arial"/>
                <a:cs typeface="Arial"/>
              </a:rPr>
              <a:t>Presidency University, </a:t>
            </a:r>
            <a:r>
              <a:rPr lang="en-US" sz="1100" dirty="0" err="1">
                <a:solidFill>
                  <a:srgbClr val="101141"/>
                </a:solidFill>
                <a:latin typeface="Arial"/>
                <a:cs typeface="Arial"/>
              </a:rPr>
              <a:t>Bengaluru</a:t>
            </a:r>
            <a:endParaRPr lang="en-US" sz="1100" dirty="0">
              <a:solidFill>
                <a:srgbClr val="101141"/>
              </a:solidFill>
              <a:latin typeface="Arial"/>
              <a:cs typeface="Arial"/>
            </a:endParaRPr>
          </a:p>
        </p:txBody>
      </p:sp>
      <p:grpSp>
        <p:nvGrpSpPr>
          <p:cNvPr id="18" name="Group 16"/>
          <p:cNvGrpSpPr>
            <a:grpSpLocks/>
          </p:cNvGrpSpPr>
          <p:nvPr userDrawn="1"/>
        </p:nvGrpSpPr>
        <p:grpSpPr bwMode="auto">
          <a:xfrm>
            <a:off x="0" y="868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3" name="Rectangle 22"/>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7" name="Rectangle 26"/>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28" name="Group 16"/>
          <p:cNvGrpSpPr>
            <a:grpSpLocks/>
          </p:cNvGrpSpPr>
          <p:nvPr userDrawn="1"/>
        </p:nvGrpSpPr>
        <p:grpSpPr bwMode="auto">
          <a:xfrm>
            <a:off x="0" y="6583364"/>
            <a:ext cx="12192000" cy="46037"/>
            <a:chOff x="1905000" y="6553200"/>
            <a:chExt cx="7010400" cy="45719"/>
          </a:xfrm>
        </p:grpSpPr>
        <p:sp>
          <p:nvSpPr>
            <p:cNvPr id="29" name="Rectangle 2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0" name="Rectangle 2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1" name="Rectangle 3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32" name="Picture 3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216867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DC23AAB-B482-42EC-BC31-45F2E9487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4804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A9271FC-38A5-4038-AC69-E3127D12FF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915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8461D6E-4D6D-4C4A-8721-69E41527432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9746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6A04EFB-299E-40C4-9924-A90D415F19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1200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 name="Picture 7" descr="Picture 7.png"/>
          <p:cNvPicPr>
            <a:picLocks noChangeAspect="1"/>
          </p:cNvPicPr>
          <p:nvPr userDrawn="1"/>
        </p:nvPicPr>
        <p:blipFill>
          <a:blip r:embed="rId2" cstate="print"/>
          <a:srcRect l="1923" b="5336"/>
          <a:stretch>
            <a:fillRect/>
          </a:stretch>
        </p:blipFill>
        <p:spPr bwMode="auto">
          <a:xfrm>
            <a:off x="9165168" y="0"/>
            <a:ext cx="2925233" cy="692150"/>
          </a:xfrm>
          <a:prstGeom prst="rect">
            <a:avLst/>
          </a:prstGeom>
          <a:noFill/>
          <a:ln w="9525">
            <a:noFill/>
            <a:miter lim="800000"/>
            <a:headEnd/>
            <a:tailEnd/>
          </a:ln>
        </p:spPr>
      </p:pic>
      <p:grpSp>
        <p:nvGrpSpPr>
          <p:cNvPr id="4" name="Group 8"/>
          <p:cNvGrpSpPr>
            <a:grpSpLocks/>
          </p:cNvGrpSpPr>
          <p:nvPr userDrawn="1"/>
        </p:nvGrpSpPr>
        <p:grpSpPr bwMode="auto">
          <a:xfrm>
            <a:off x="0" y="6553200"/>
            <a:ext cx="12192000" cy="46038"/>
            <a:chOff x="1905000" y="6553200"/>
            <a:chExt cx="7010400" cy="45719"/>
          </a:xfrm>
        </p:grpSpPr>
        <p:sp>
          <p:nvSpPr>
            <p:cNvPr id="5" name="Rectangle 4"/>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6" name="Rectangle 5"/>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7" name="Rectangle 6"/>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8" name="Group 8"/>
          <p:cNvGrpSpPr>
            <a:grpSpLocks/>
          </p:cNvGrpSpPr>
          <p:nvPr userDrawn="1"/>
        </p:nvGrpSpPr>
        <p:grpSpPr bwMode="auto">
          <a:xfrm>
            <a:off x="0" y="715964"/>
            <a:ext cx="12192000" cy="46037"/>
            <a:chOff x="1905000" y="6553200"/>
            <a:chExt cx="7010400" cy="45719"/>
          </a:xfrm>
        </p:grpSpPr>
        <p:sp>
          <p:nvSpPr>
            <p:cNvPr id="9" name="Rectangle 8"/>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1" name="Rectangle 10"/>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sp>
        <p:nvSpPr>
          <p:cNvPr id="12" name="Rectangle 3"/>
          <p:cNvSpPr>
            <a:spLocks noGrp="1" noChangeArrowheads="1"/>
          </p:cNvSpPr>
          <p:nvPr>
            <p:ph type="dt" idx="10"/>
          </p:nvPr>
        </p:nvSpPr>
        <p:spPr/>
        <p:txBody>
          <a:bodyPr/>
          <a:lstStyle>
            <a:lvl1pPr>
              <a:defRPr/>
            </a:lvl1pPr>
          </a:lstStyle>
          <a:p>
            <a:pPr>
              <a:defRPr/>
            </a:pPr>
            <a:endParaRPr lang="en-IN">
              <a:solidFill>
                <a:srgbClr val="000000"/>
              </a:solidFill>
            </a:endParaRPr>
          </a:p>
        </p:txBody>
      </p:sp>
      <p:sp>
        <p:nvSpPr>
          <p:cNvPr id="13" name="Rectangle 4"/>
          <p:cNvSpPr>
            <a:spLocks noGrp="1" noChangeArrowheads="1"/>
          </p:cNvSpPr>
          <p:nvPr>
            <p:ph type="ftr" idx="11"/>
          </p:nvPr>
        </p:nvSpPr>
        <p:spPr/>
        <p:txBody>
          <a:bodyPr/>
          <a:lstStyle>
            <a:lvl1pPr>
              <a:defRPr/>
            </a:lvl1pPr>
          </a:lstStyle>
          <a:p>
            <a:pPr>
              <a:defRPr/>
            </a:pPr>
            <a:endParaRPr lang="en-IN">
              <a:solidFill>
                <a:srgbClr val="000000"/>
              </a:solidFill>
            </a:endParaRPr>
          </a:p>
        </p:txBody>
      </p:sp>
      <p:sp>
        <p:nvSpPr>
          <p:cNvPr id="14" name="Rectangle 5"/>
          <p:cNvSpPr>
            <a:spLocks noGrp="1" noChangeArrowheads="1"/>
          </p:cNvSpPr>
          <p:nvPr>
            <p:ph type="sldNum" idx="12"/>
          </p:nvPr>
        </p:nvSpPr>
        <p:spPr/>
        <p:txBody>
          <a:bodyPr/>
          <a:lstStyle>
            <a:lvl1pPr>
              <a:defRPr/>
            </a:lvl1pPr>
          </a:lstStyle>
          <a:p>
            <a:pPr>
              <a:defRPr/>
            </a:pPr>
            <a:fld id="{23508D83-FBFC-4460-8D37-FA1E7640669B}"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13816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9BB1EAC-7694-4BAD-88B6-CA1B5B62575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2141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9A1AD9ED-62CE-4C6C-8E51-3620AF1FBC44}"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2621763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709" r:id="rId15"/>
  </p:sldLayoutIdLst>
  <p:txStyles>
    <p:title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9A1AD9ED-62CE-4C6C-8E51-3620AF1FBC44}"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87948172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Lst>
  <p:txStyles>
    <p:title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029200" y="5791201"/>
            <a:ext cx="2057400" cy="371475"/>
          </a:xfrm>
          <a:prstGeom prst="rect">
            <a:avLst/>
          </a:prstGeom>
          <a:noFill/>
          <a:ln w="9525">
            <a:noFill/>
            <a:round/>
            <a:headEnd/>
            <a:tailEnd/>
          </a:ln>
        </p:spPr>
        <p:txBody>
          <a:bodyPr lIns="90000" tIns="46800" rIns="90000" bIns="46800">
            <a:spAutoFit/>
          </a:bodyPr>
          <a:lstStyle/>
          <a:p>
            <a:pPr algn="ctr" fontAlgn="base">
              <a:spcBef>
                <a:spcPts val="1125"/>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b="1">
              <a:solidFill>
                <a:srgbClr val="FF0000"/>
              </a:solidFill>
            </a:endParaRPr>
          </a:p>
        </p:txBody>
      </p:sp>
      <p:sp>
        <p:nvSpPr>
          <p:cNvPr id="3" name="Title 1"/>
          <p:cNvSpPr txBox="1">
            <a:spLocks/>
          </p:cNvSpPr>
          <p:nvPr/>
        </p:nvSpPr>
        <p:spPr>
          <a:xfrm>
            <a:off x="6096000" y="1722310"/>
            <a:ext cx="5772727" cy="2988235"/>
          </a:xfrm>
          <a:prstGeom prst="rect">
            <a:avLst/>
          </a:prstGeom>
        </p:spPr>
        <p:txBody>
          <a:bodyPr>
            <a:noAutofit/>
          </a:bodyPr>
          <a:lstStyle>
            <a:lvl1pPr algn="ctr">
              <a:lnSpc>
                <a:spcPts val="4000"/>
              </a:lnSpc>
              <a:defRPr sz="3200" baseline="0">
                <a:solidFill>
                  <a:schemeClr val="accent2"/>
                </a:solidFill>
              </a:defRPr>
            </a:lvl1pPr>
          </a:lstStyle>
          <a:p>
            <a:pPr fontAlgn="base">
              <a:lnSpc>
                <a:spcPct val="100000"/>
              </a:lnSpc>
              <a:spcBef>
                <a:spcPct val="0"/>
              </a:spcBef>
              <a:spcAft>
                <a:spcPct val="0"/>
              </a:spcAft>
              <a:defRPr/>
            </a:pPr>
            <a:r>
              <a:rPr lang="en-US" sz="6000" b="1" kern="0" dirty="0">
                <a:solidFill>
                  <a:srgbClr val="C00000"/>
                </a:solidFill>
                <a:latin typeface="Book Antiqua" panose="02040602050305030304" pitchFamily="18" charset="0"/>
                <a:ea typeface="+mj-ea"/>
                <a:cs typeface="Akshar Unicode" panose="00000400000000000000" pitchFamily="2" charset="0"/>
              </a:rPr>
              <a:t>Compiler Construction Tools</a:t>
            </a:r>
          </a:p>
        </p:txBody>
      </p:sp>
    </p:spTree>
    <p:extLst>
      <p:ext uri="{BB962C8B-B14F-4D97-AF65-F5344CB8AC3E}">
        <p14:creationId xmlns:p14="http://schemas.microsoft.com/office/powerpoint/2010/main" val="28193692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6468272"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kern="0" dirty="0">
                <a:solidFill>
                  <a:srgbClr val="C00000"/>
                </a:solidFill>
                <a:latin typeface="Bookman Old Style" panose="02050604050505020204" pitchFamily="18" charset="0"/>
                <a:cs typeface="Akshar Unicode" panose="00000400000000000000" pitchFamily="2" charset="0"/>
              </a:rPr>
              <a:t>Compiler Construction Tools</a:t>
            </a:r>
          </a:p>
        </p:txBody>
      </p:sp>
      <p:sp>
        <p:nvSpPr>
          <p:cNvPr id="7" name="TextBox 6">
            <a:extLst>
              <a:ext uri="{FF2B5EF4-FFF2-40B4-BE49-F238E27FC236}">
                <a16:creationId xmlns:a16="http://schemas.microsoft.com/office/drawing/2014/main" id="{8DD8C970-0BB3-4F6B-A0B1-2DB2C9DBDC70}"/>
              </a:ext>
            </a:extLst>
          </p:cNvPr>
          <p:cNvSpPr txBox="1"/>
          <p:nvPr/>
        </p:nvSpPr>
        <p:spPr>
          <a:xfrm>
            <a:off x="720436" y="1204349"/>
            <a:ext cx="10788073" cy="4708981"/>
          </a:xfrm>
          <a:prstGeom prst="rect">
            <a:avLst/>
          </a:prstGeom>
          <a:noFill/>
        </p:spPr>
        <p:txBody>
          <a:bodyPr wrap="square">
            <a:spAutoFit/>
          </a:bodyPr>
          <a:lstStyle/>
          <a:p>
            <a:pPr algn="just"/>
            <a:r>
              <a:rPr lang="en-US" sz="2000" dirty="0">
                <a:latin typeface="Bookman Old Style" panose="02050604050505020204" pitchFamily="18" charset="0"/>
              </a:rPr>
              <a:t>The compiler writer, like any </a:t>
            </a:r>
            <a:r>
              <a:rPr lang="en-US" sz="2000" b="1" dirty="0">
                <a:latin typeface="Bookman Old Style" panose="02050604050505020204" pitchFamily="18" charset="0"/>
              </a:rPr>
              <a:t>software developer, can profitably use </a:t>
            </a:r>
            <a:r>
              <a:rPr lang="en-US" sz="2000" dirty="0">
                <a:latin typeface="Bookman Old Style" panose="02050604050505020204" pitchFamily="18" charset="0"/>
              </a:rPr>
              <a:t>modern software development environments containing tools such as </a:t>
            </a:r>
            <a:r>
              <a:rPr lang="en-US" sz="2000" b="1" dirty="0">
                <a:latin typeface="Bookman Old Style" panose="02050604050505020204" pitchFamily="18" charset="0"/>
              </a:rPr>
              <a:t>language editors, debuggers, version managers, profilers, test harnesses</a:t>
            </a:r>
            <a:r>
              <a:rPr lang="en-US" sz="2000" dirty="0">
                <a:latin typeface="Bookman Old Style" panose="02050604050505020204" pitchFamily="18" charset="0"/>
              </a:rPr>
              <a:t>, and so on. </a:t>
            </a:r>
          </a:p>
          <a:p>
            <a:pPr algn="just"/>
            <a:endParaRPr lang="en-US" sz="2000" dirty="0">
              <a:latin typeface="Bookman Old Style" panose="02050604050505020204" pitchFamily="18" charset="0"/>
            </a:endParaRPr>
          </a:p>
          <a:p>
            <a:pPr algn="just"/>
            <a:r>
              <a:rPr lang="en-US" sz="2000" dirty="0">
                <a:latin typeface="Bookman Old Style" panose="02050604050505020204" pitchFamily="18" charset="0"/>
              </a:rPr>
              <a:t>Shortly after the </a:t>
            </a:r>
            <a:r>
              <a:rPr lang="en-US" sz="2000" b="1" dirty="0">
                <a:latin typeface="Bookman Old Style" panose="02050604050505020204" pitchFamily="18" charset="0"/>
              </a:rPr>
              <a:t>first compilers were written</a:t>
            </a:r>
            <a:r>
              <a:rPr lang="en-US" sz="2000" dirty="0">
                <a:latin typeface="Bookman Old Style" panose="02050604050505020204" pitchFamily="18" charset="0"/>
              </a:rPr>
              <a:t>, systems to help with the compiler-writing process appeared. These systems have often been referred to as </a:t>
            </a:r>
            <a:r>
              <a:rPr lang="en-US" sz="2000" b="1" dirty="0">
                <a:solidFill>
                  <a:srgbClr val="C00000"/>
                </a:solidFill>
                <a:latin typeface="Bookman Old Style" panose="02050604050505020204" pitchFamily="18" charset="0"/>
              </a:rPr>
              <a:t>Compiler-Compilers, Compiler-Generators </a:t>
            </a:r>
            <a:r>
              <a:rPr lang="en-US" sz="2000" dirty="0">
                <a:latin typeface="Bookman Old Style" panose="02050604050505020204" pitchFamily="18" charset="0"/>
              </a:rPr>
              <a:t>or</a:t>
            </a:r>
            <a:r>
              <a:rPr lang="en-US" sz="2000" b="1" dirty="0">
                <a:solidFill>
                  <a:srgbClr val="C00000"/>
                </a:solidFill>
                <a:latin typeface="Bookman Old Style" panose="02050604050505020204" pitchFamily="18" charset="0"/>
              </a:rPr>
              <a:t> Translator-Writing Systems.</a:t>
            </a:r>
          </a:p>
          <a:p>
            <a:pPr algn="just"/>
            <a:endParaRPr lang="en-US" sz="2000" b="1" dirty="0">
              <a:solidFill>
                <a:srgbClr val="C00000"/>
              </a:solidFill>
              <a:latin typeface="Bookman Old Style" panose="02050604050505020204" pitchFamily="18" charset="0"/>
            </a:endParaRPr>
          </a:p>
          <a:p>
            <a:pPr algn="just"/>
            <a:r>
              <a:rPr lang="en-US" sz="2000" dirty="0">
                <a:latin typeface="Bookman Old Style" panose="02050604050505020204" pitchFamily="18" charset="0"/>
              </a:rPr>
              <a:t>Some general tools have been created for the </a:t>
            </a:r>
            <a:r>
              <a:rPr lang="en-US" sz="2000" b="1" dirty="0">
                <a:solidFill>
                  <a:srgbClr val="C00000"/>
                </a:solidFill>
                <a:latin typeface="Bookman Old Style" panose="02050604050505020204" pitchFamily="18" charset="0"/>
              </a:rPr>
              <a:t>automatic design of specific compiler </a:t>
            </a:r>
            <a:r>
              <a:rPr lang="en-US" sz="2000" dirty="0">
                <a:latin typeface="Bookman Old Style" panose="02050604050505020204" pitchFamily="18" charset="0"/>
              </a:rPr>
              <a:t>components. These tools use specialized languages for specifying and implementing the component, and also many use </a:t>
            </a:r>
            <a:r>
              <a:rPr lang="en-US" sz="2000" dirty="0">
                <a:solidFill>
                  <a:srgbClr val="C00000"/>
                </a:solidFill>
                <a:latin typeface="Bookman Old Style" panose="02050604050505020204" pitchFamily="18" charset="0"/>
              </a:rPr>
              <a:t>sophisticated algorithms</a:t>
            </a:r>
            <a:r>
              <a:rPr lang="en-US" sz="2000" dirty="0">
                <a:latin typeface="Bookman Old Style" panose="02050604050505020204" pitchFamily="18" charset="0"/>
              </a:rPr>
              <a:t>.</a:t>
            </a:r>
          </a:p>
          <a:p>
            <a:pPr algn="just"/>
            <a:endParaRPr lang="en-US" sz="2000" dirty="0">
              <a:latin typeface="Bookman Old Style" panose="02050604050505020204" pitchFamily="18" charset="0"/>
            </a:endParaRPr>
          </a:p>
          <a:p>
            <a:pPr algn="just"/>
            <a:r>
              <a:rPr lang="en-US" sz="2000" b="1" dirty="0">
                <a:solidFill>
                  <a:srgbClr val="C00000"/>
                </a:solidFill>
                <a:latin typeface="Bookman Old Style" panose="02050604050505020204" pitchFamily="18" charset="0"/>
              </a:rPr>
              <a:t>The most successful tools produce components that can be easily integrated into the remainder of a compiler.</a:t>
            </a:r>
          </a:p>
          <a:p>
            <a:endParaRPr lang="en-IN" sz="2000" dirty="0">
              <a:latin typeface="Bookman Old Style" panose="02050604050505020204" pitchFamily="18" charset="0"/>
            </a:endParaRPr>
          </a:p>
        </p:txBody>
      </p:sp>
    </p:spTree>
    <p:extLst>
      <p:ext uri="{BB962C8B-B14F-4D97-AF65-F5344CB8AC3E}">
        <p14:creationId xmlns:p14="http://schemas.microsoft.com/office/powerpoint/2010/main" val="326582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6468272"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kern="0" dirty="0">
                <a:solidFill>
                  <a:srgbClr val="C00000"/>
                </a:solidFill>
                <a:latin typeface="Bookman Old Style" panose="02050604050505020204" pitchFamily="18" charset="0"/>
                <a:cs typeface="Akshar Unicode" panose="00000400000000000000" pitchFamily="2" charset="0"/>
              </a:rPr>
              <a:t>Compiler Construction Tools</a:t>
            </a:r>
          </a:p>
        </p:txBody>
      </p:sp>
      <p:sp>
        <p:nvSpPr>
          <p:cNvPr id="7" name="TextBox 6">
            <a:extLst>
              <a:ext uri="{FF2B5EF4-FFF2-40B4-BE49-F238E27FC236}">
                <a16:creationId xmlns:a16="http://schemas.microsoft.com/office/drawing/2014/main" id="{8DD8C970-0BB3-4F6B-A0B1-2DB2C9DBDC70}"/>
              </a:ext>
            </a:extLst>
          </p:cNvPr>
          <p:cNvSpPr txBox="1"/>
          <p:nvPr/>
        </p:nvSpPr>
        <p:spPr>
          <a:xfrm>
            <a:off x="720436" y="1204349"/>
            <a:ext cx="10788073" cy="3477875"/>
          </a:xfrm>
          <a:prstGeom prst="rect">
            <a:avLst/>
          </a:prstGeom>
          <a:noFill/>
        </p:spPr>
        <p:txBody>
          <a:bodyPr wrap="square">
            <a:spAutoFit/>
          </a:bodyPr>
          <a:lstStyle/>
          <a:p>
            <a:pPr algn="just"/>
            <a:r>
              <a:rPr lang="en-US" sz="2000" dirty="0">
                <a:latin typeface="Bookman Old Style" panose="02050604050505020204" pitchFamily="18" charset="0"/>
              </a:rPr>
              <a:t>The following is a list of some useful compiler-construction tools:</a:t>
            </a:r>
          </a:p>
          <a:p>
            <a:pPr algn="just"/>
            <a:endParaRPr lang="en-US" sz="2000" b="1" dirty="0">
              <a:solidFill>
                <a:srgbClr val="002060"/>
              </a:solidFill>
              <a:latin typeface="Bookman Old Style" panose="02050604050505020204" pitchFamily="18" charset="0"/>
            </a:endParaRPr>
          </a:p>
          <a:p>
            <a:pPr marL="720725" indent="-342900" algn="just">
              <a:buFont typeface="Arial" panose="020B0604020202020204" pitchFamily="34" charset="0"/>
              <a:buChar char="•"/>
            </a:pPr>
            <a:r>
              <a:rPr lang="en-IN" sz="2000" b="1" dirty="0">
                <a:solidFill>
                  <a:srgbClr val="002060"/>
                </a:solidFill>
                <a:latin typeface="Bookman Old Style" panose="02050604050505020204" pitchFamily="18" charset="0"/>
              </a:rPr>
              <a:t>Parser Generators </a:t>
            </a:r>
          </a:p>
          <a:p>
            <a:pPr marL="720725" indent="-342900" algn="just">
              <a:buFont typeface="Arial" panose="020B0604020202020204" pitchFamily="34" charset="0"/>
              <a:buChar char="•"/>
            </a:pPr>
            <a:endParaRPr lang="en-US" sz="2000" b="1" dirty="0">
              <a:solidFill>
                <a:srgbClr val="002060"/>
              </a:solidFill>
              <a:latin typeface="Bookman Old Style" panose="02050604050505020204" pitchFamily="18" charset="0"/>
            </a:endParaRPr>
          </a:p>
          <a:p>
            <a:pPr marL="720725" indent="-342900">
              <a:buFont typeface="Arial" panose="020B0604020202020204" pitchFamily="34" charset="0"/>
              <a:buChar char="•"/>
            </a:pPr>
            <a:r>
              <a:rPr lang="en-IN" sz="2000" b="1" dirty="0">
                <a:solidFill>
                  <a:srgbClr val="002060"/>
                </a:solidFill>
                <a:latin typeface="Bookman Old Style" panose="02050604050505020204" pitchFamily="18" charset="0"/>
              </a:rPr>
              <a:t>Scanner Generators</a:t>
            </a:r>
          </a:p>
          <a:p>
            <a:pPr marL="720725" indent="-342900">
              <a:buFont typeface="Arial" panose="020B0604020202020204" pitchFamily="34" charset="0"/>
              <a:buChar char="•"/>
            </a:pPr>
            <a:endParaRPr lang="en-IN" sz="2000" b="1" dirty="0">
              <a:solidFill>
                <a:srgbClr val="002060"/>
              </a:solidFill>
              <a:latin typeface="Bookman Old Style" panose="02050604050505020204" pitchFamily="18" charset="0"/>
            </a:endParaRPr>
          </a:p>
          <a:p>
            <a:pPr marL="720725" indent="-342900">
              <a:buFont typeface="Arial" panose="020B0604020202020204" pitchFamily="34" charset="0"/>
              <a:buChar char="•"/>
            </a:pPr>
            <a:r>
              <a:rPr lang="en-IN" sz="2000" b="1" dirty="0">
                <a:solidFill>
                  <a:srgbClr val="002060"/>
                </a:solidFill>
                <a:latin typeface="Bookman Old Style" panose="02050604050505020204" pitchFamily="18" charset="0"/>
              </a:rPr>
              <a:t>Syntax-directed Translation Engines</a:t>
            </a:r>
          </a:p>
          <a:p>
            <a:pPr marL="720725" indent="-342900">
              <a:buFont typeface="Arial" panose="020B0604020202020204" pitchFamily="34" charset="0"/>
              <a:buChar char="•"/>
            </a:pPr>
            <a:endParaRPr lang="en-IN" sz="2000" b="1" dirty="0">
              <a:solidFill>
                <a:srgbClr val="002060"/>
              </a:solidFill>
              <a:latin typeface="Bookman Old Style" panose="02050604050505020204" pitchFamily="18" charset="0"/>
            </a:endParaRPr>
          </a:p>
          <a:p>
            <a:pPr marL="720725" indent="-342900">
              <a:buFont typeface="Arial" panose="020B0604020202020204" pitchFamily="34" charset="0"/>
              <a:buChar char="•"/>
            </a:pPr>
            <a:r>
              <a:rPr lang="en-IN" sz="2000" b="1" dirty="0">
                <a:solidFill>
                  <a:srgbClr val="002060"/>
                </a:solidFill>
                <a:latin typeface="Bookman Old Style" panose="02050604050505020204" pitchFamily="18" charset="0"/>
              </a:rPr>
              <a:t>Automatic Code Generators</a:t>
            </a:r>
          </a:p>
          <a:p>
            <a:pPr marL="720725" indent="-342900">
              <a:buFont typeface="Arial" panose="020B0604020202020204" pitchFamily="34" charset="0"/>
              <a:buChar char="•"/>
            </a:pPr>
            <a:endParaRPr lang="en-IN" sz="2000" b="1" dirty="0">
              <a:solidFill>
                <a:srgbClr val="002060"/>
              </a:solidFill>
              <a:latin typeface="Bookman Old Style" panose="02050604050505020204" pitchFamily="18" charset="0"/>
            </a:endParaRPr>
          </a:p>
          <a:p>
            <a:pPr marL="720725" indent="-342900">
              <a:buFont typeface="Arial" panose="020B0604020202020204" pitchFamily="34" charset="0"/>
              <a:buChar char="•"/>
            </a:pPr>
            <a:r>
              <a:rPr lang="en-IN" sz="2000" b="1" dirty="0">
                <a:solidFill>
                  <a:srgbClr val="002060"/>
                </a:solidFill>
                <a:latin typeface="Bookman Old Style" panose="02050604050505020204" pitchFamily="18" charset="0"/>
              </a:rPr>
              <a:t>Data-flow Analysis Engines </a:t>
            </a:r>
          </a:p>
        </p:txBody>
      </p:sp>
    </p:spTree>
    <p:extLst>
      <p:ext uri="{BB962C8B-B14F-4D97-AF65-F5344CB8AC3E}">
        <p14:creationId xmlns:p14="http://schemas.microsoft.com/office/powerpoint/2010/main" val="179119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6468272"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kern="0" dirty="0">
                <a:solidFill>
                  <a:srgbClr val="C00000"/>
                </a:solidFill>
                <a:latin typeface="Bookman Old Style" panose="02050604050505020204" pitchFamily="18" charset="0"/>
                <a:cs typeface="Akshar Unicode" panose="00000400000000000000" pitchFamily="2" charset="0"/>
              </a:rPr>
              <a:t>Compiler Construction Tools</a:t>
            </a:r>
          </a:p>
        </p:txBody>
      </p:sp>
      <p:sp>
        <p:nvSpPr>
          <p:cNvPr id="7" name="TextBox 6">
            <a:extLst>
              <a:ext uri="{FF2B5EF4-FFF2-40B4-BE49-F238E27FC236}">
                <a16:creationId xmlns:a16="http://schemas.microsoft.com/office/drawing/2014/main" id="{8DD8C970-0BB3-4F6B-A0B1-2DB2C9DBDC70}"/>
              </a:ext>
            </a:extLst>
          </p:cNvPr>
          <p:cNvSpPr txBox="1"/>
          <p:nvPr/>
        </p:nvSpPr>
        <p:spPr>
          <a:xfrm>
            <a:off x="701963" y="1121222"/>
            <a:ext cx="10788073" cy="4524315"/>
          </a:xfrm>
          <a:prstGeom prst="rect">
            <a:avLst/>
          </a:prstGeom>
          <a:noFill/>
        </p:spPr>
        <p:txBody>
          <a:bodyPr wrap="square">
            <a:spAutoFit/>
          </a:bodyPr>
          <a:lstStyle/>
          <a:p>
            <a:pPr marL="342900" indent="-342900" algn="just">
              <a:buFont typeface="Arial" panose="020B0604020202020204" pitchFamily="34" charset="0"/>
              <a:buChar char="•"/>
            </a:pPr>
            <a:r>
              <a:rPr lang="en-IN" sz="2400" b="1" dirty="0">
                <a:solidFill>
                  <a:srgbClr val="002060"/>
                </a:solidFill>
                <a:latin typeface="Bookman Old Style" panose="02050604050505020204" pitchFamily="18" charset="0"/>
              </a:rPr>
              <a:t>Scanner Generators</a:t>
            </a:r>
          </a:p>
          <a:p>
            <a:pPr marL="360363" algn="just"/>
            <a:r>
              <a:rPr lang="en-IN" sz="2000" b="1" dirty="0">
                <a:solidFill>
                  <a:srgbClr val="002060"/>
                </a:solidFill>
                <a:latin typeface="Bookman Old Style" panose="02050604050505020204" pitchFamily="18" charset="0"/>
              </a:rPr>
              <a:t>	</a:t>
            </a:r>
            <a:r>
              <a:rPr lang="en-IN" sz="2000" dirty="0">
                <a:latin typeface="Bookman Old Style" panose="02050604050505020204" pitchFamily="18" charset="0"/>
              </a:rPr>
              <a:t>This tool </a:t>
            </a:r>
            <a:r>
              <a:rPr lang="en-IN" sz="2000" b="1" dirty="0">
                <a:latin typeface="Bookman Old Style" panose="02050604050505020204" pitchFamily="18" charset="0"/>
              </a:rPr>
              <a:t>automatically generate lexical </a:t>
            </a:r>
            <a:r>
              <a:rPr lang="en-IN" sz="2000" b="1" dirty="0" err="1">
                <a:latin typeface="Bookman Old Style" panose="02050604050505020204" pitchFamily="18" charset="0"/>
              </a:rPr>
              <a:t>analyzers</a:t>
            </a:r>
            <a:r>
              <a:rPr lang="en-IN" sz="2000" dirty="0">
                <a:latin typeface="Bookman Old Style" panose="02050604050505020204" pitchFamily="18" charset="0"/>
              </a:rPr>
              <a:t>, normally from a specification based on </a:t>
            </a:r>
            <a:r>
              <a:rPr lang="en-IN" sz="2000" b="1" dirty="0">
                <a:latin typeface="Bookman Old Style" panose="02050604050505020204" pitchFamily="18" charset="0"/>
              </a:rPr>
              <a:t>regular expressions</a:t>
            </a:r>
            <a:r>
              <a:rPr lang="en-IN" sz="2000" dirty="0">
                <a:latin typeface="Bookman Old Style" panose="02050604050505020204" pitchFamily="18" charset="0"/>
              </a:rPr>
              <a:t>. The basic organization of the resulting lexical </a:t>
            </a:r>
            <a:r>
              <a:rPr lang="en-IN" sz="2000" dirty="0" err="1">
                <a:latin typeface="Bookman Old Style" panose="02050604050505020204" pitchFamily="18" charset="0"/>
              </a:rPr>
              <a:t>analyzers</a:t>
            </a:r>
            <a:r>
              <a:rPr lang="en-IN" sz="2000" dirty="0">
                <a:latin typeface="Bookman Old Style" panose="02050604050505020204" pitchFamily="18" charset="0"/>
              </a:rPr>
              <a:t> is in effect a </a:t>
            </a:r>
            <a:r>
              <a:rPr lang="en-IN" sz="2000" b="1" dirty="0">
                <a:latin typeface="Bookman Old Style" panose="02050604050505020204" pitchFamily="18" charset="0"/>
              </a:rPr>
              <a:t>finite automaton</a:t>
            </a:r>
            <a:r>
              <a:rPr lang="en-IN" sz="2000" dirty="0">
                <a:latin typeface="Bookman Old Style" panose="02050604050505020204" pitchFamily="18" charset="0"/>
              </a:rPr>
              <a:t>. </a:t>
            </a:r>
          </a:p>
          <a:p>
            <a:pPr algn="just"/>
            <a:endParaRPr lang="en-IN" sz="2000" b="1" dirty="0">
              <a:solidFill>
                <a:srgbClr val="002060"/>
              </a:solidFill>
              <a:latin typeface="Bookman Old Style" panose="02050604050505020204" pitchFamily="18" charset="0"/>
            </a:endParaRPr>
          </a:p>
          <a:p>
            <a:pPr algn="just"/>
            <a:endParaRPr lang="en-IN" sz="2000" b="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IN" sz="2400" b="1" dirty="0">
                <a:solidFill>
                  <a:srgbClr val="002060"/>
                </a:solidFill>
                <a:latin typeface="Bookman Old Style" panose="02050604050505020204" pitchFamily="18" charset="0"/>
              </a:rPr>
              <a:t>Parser Generators</a:t>
            </a:r>
          </a:p>
          <a:p>
            <a:pPr marL="360363" algn="just"/>
            <a:r>
              <a:rPr lang="en-IN" sz="2000" b="1" dirty="0">
                <a:solidFill>
                  <a:srgbClr val="002060"/>
                </a:solidFill>
                <a:latin typeface="Bookman Old Style" panose="02050604050505020204" pitchFamily="18" charset="0"/>
              </a:rPr>
              <a:t>	</a:t>
            </a:r>
            <a:r>
              <a:rPr lang="en-IN" sz="2000" dirty="0">
                <a:latin typeface="Bookman Old Style" panose="02050604050505020204" pitchFamily="18" charset="0"/>
              </a:rPr>
              <a:t>These tools produce </a:t>
            </a:r>
            <a:r>
              <a:rPr lang="en-IN" sz="2000" b="1" dirty="0">
                <a:latin typeface="Bookman Old Style" panose="02050604050505020204" pitchFamily="18" charset="0"/>
              </a:rPr>
              <a:t>syntax </a:t>
            </a:r>
            <a:r>
              <a:rPr lang="en-IN" sz="2000" b="1" dirty="0" err="1">
                <a:latin typeface="Bookman Old Style" panose="02050604050505020204" pitchFamily="18" charset="0"/>
              </a:rPr>
              <a:t>analyzers</a:t>
            </a:r>
            <a:r>
              <a:rPr lang="en-IN" sz="2000" dirty="0">
                <a:latin typeface="Bookman Old Style" panose="02050604050505020204" pitchFamily="18" charset="0"/>
              </a:rPr>
              <a:t>, normally from input that is based on a </a:t>
            </a:r>
            <a:r>
              <a:rPr lang="en-IN" sz="2000" b="1" dirty="0">
                <a:latin typeface="Bookman Old Style" panose="02050604050505020204" pitchFamily="18" charset="0"/>
              </a:rPr>
              <a:t>Context-Free Grammar (CFG)</a:t>
            </a:r>
            <a:r>
              <a:rPr lang="en-IN" sz="2000" dirty="0">
                <a:latin typeface="Bookman Old Style" panose="02050604050505020204" pitchFamily="18" charset="0"/>
              </a:rPr>
              <a:t>. In early compilers, syntax analysis consumed not only a large fraction of the compilation time, but a large fraction of the intellectual effort of writing a compiler. </a:t>
            </a:r>
            <a:r>
              <a:rPr lang="en-IN" sz="2000" b="1" dirty="0">
                <a:solidFill>
                  <a:srgbClr val="C00000"/>
                </a:solidFill>
                <a:latin typeface="Bookman Old Style" panose="02050604050505020204" pitchFamily="18" charset="0"/>
              </a:rPr>
              <a:t>Many parser generator utilize powerful parsing algorithm that are too complex.</a:t>
            </a:r>
          </a:p>
          <a:p>
            <a:pPr algn="just"/>
            <a:endParaRPr lang="en-IN" sz="2000" b="1" dirty="0">
              <a:solidFill>
                <a:srgbClr val="002060"/>
              </a:solidFill>
              <a:latin typeface="Bookman Old Style" panose="02050604050505020204" pitchFamily="18" charset="0"/>
            </a:endParaRPr>
          </a:p>
          <a:p>
            <a:pPr algn="just"/>
            <a:r>
              <a:rPr lang="en-IN" sz="2000" b="1" dirty="0">
                <a:solidFill>
                  <a:srgbClr val="002060"/>
                </a:solidFill>
                <a:latin typeface="Bookman Old Style" panose="02050604050505020204" pitchFamily="18" charset="0"/>
              </a:rPr>
              <a:t> </a:t>
            </a:r>
          </a:p>
        </p:txBody>
      </p:sp>
    </p:spTree>
    <p:extLst>
      <p:ext uri="{BB962C8B-B14F-4D97-AF65-F5344CB8AC3E}">
        <p14:creationId xmlns:p14="http://schemas.microsoft.com/office/powerpoint/2010/main" val="252661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6468272"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kern="0" dirty="0">
                <a:solidFill>
                  <a:srgbClr val="C00000"/>
                </a:solidFill>
                <a:latin typeface="Bookman Old Style" panose="02050604050505020204" pitchFamily="18" charset="0"/>
                <a:cs typeface="Akshar Unicode" panose="00000400000000000000" pitchFamily="2" charset="0"/>
              </a:rPr>
              <a:t>Compiler Construction Tools</a:t>
            </a:r>
          </a:p>
        </p:txBody>
      </p:sp>
      <p:sp>
        <p:nvSpPr>
          <p:cNvPr id="7" name="TextBox 6">
            <a:extLst>
              <a:ext uri="{FF2B5EF4-FFF2-40B4-BE49-F238E27FC236}">
                <a16:creationId xmlns:a16="http://schemas.microsoft.com/office/drawing/2014/main" id="{8DD8C970-0BB3-4F6B-A0B1-2DB2C9DBDC70}"/>
              </a:ext>
            </a:extLst>
          </p:cNvPr>
          <p:cNvSpPr txBox="1"/>
          <p:nvPr/>
        </p:nvSpPr>
        <p:spPr>
          <a:xfrm>
            <a:off x="341746" y="1130458"/>
            <a:ext cx="11009745" cy="5139869"/>
          </a:xfrm>
          <a:prstGeom prst="rect">
            <a:avLst/>
          </a:prstGeom>
          <a:noFill/>
        </p:spPr>
        <p:txBody>
          <a:bodyPr wrap="square">
            <a:spAutoFit/>
          </a:bodyPr>
          <a:lstStyle/>
          <a:p>
            <a:pPr marL="720725" indent="-342900" algn="just">
              <a:buFont typeface="Arial" panose="020B0604020202020204" pitchFamily="34" charset="0"/>
              <a:buChar char="•"/>
            </a:pPr>
            <a:r>
              <a:rPr lang="en-IN" sz="2400" b="1" dirty="0">
                <a:solidFill>
                  <a:srgbClr val="002060"/>
                </a:solidFill>
                <a:latin typeface="Bookman Old Style" panose="02050604050505020204" pitchFamily="18" charset="0"/>
              </a:rPr>
              <a:t>Syntax-directed Translation Engines</a:t>
            </a:r>
          </a:p>
          <a:p>
            <a:pPr marL="720725" algn="just"/>
            <a:r>
              <a:rPr lang="en-IN" sz="2000" b="1" dirty="0">
                <a:solidFill>
                  <a:srgbClr val="002060"/>
                </a:solidFill>
                <a:latin typeface="Bookman Old Style" panose="02050604050505020204" pitchFamily="18" charset="0"/>
              </a:rPr>
              <a:t>		</a:t>
            </a:r>
            <a:r>
              <a:rPr lang="en-IN" sz="2000" dirty="0">
                <a:latin typeface="Bookman Old Style" panose="02050604050505020204" pitchFamily="18" charset="0"/>
              </a:rPr>
              <a:t>These tools </a:t>
            </a:r>
            <a:r>
              <a:rPr lang="en-US" sz="2000" dirty="0">
                <a:latin typeface="Bookman Old Style" panose="02050604050505020204" pitchFamily="18" charset="0"/>
              </a:rPr>
              <a:t>produce </a:t>
            </a:r>
            <a:r>
              <a:rPr lang="en-US" sz="2000" b="1" dirty="0">
                <a:latin typeface="Bookman Old Style" panose="02050604050505020204" pitchFamily="18" charset="0"/>
              </a:rPr>
              <a:t>collections of routines </a:t>
            </a:r>
            <a:r>
              <a:rPr lang="en-US" sz="2000" dirty="0">
                <a:latin typeface="Bookman Old Style" panose="02050604050505020204" pitchFamily="18" charset="0"/>
              </a:rPr>
              <a:t>for walking a parse tree and </a:t>
            </a:r>
            <a:r>
              <a:rPr lang="en-US" sz="2000" b="1" dirty="0">
                <a:latin typeface="Bookman Old Style" panose="02050604050505020204" pitchFamily="18" charset="0"/>
              </a:rPr>
              <a:t>generating intermediate code</a:t>
            </a:r>
            <a:r>
              <a:rPr lang="en-US" sz="2000" dirty="0">
                <a:latin typeface="Bookman Old Style" panose="02050604050505020204" pitchFamily="18" charset="0"/>
              </a:rPr>
              <a:t>. The basic idea is that one or more “translation” are associated with each node of the parse tree, and each translation is defined in terms of translations at its neighbor nodes in the tree.</a:t>
            </a:r>
            <a:endParaRPr lang="en-IN" sz="2000" dirty="0">
              <a:latin typeface="Bookman Old Style" panose="02050604050505020204" pitchFamily="18" charset="0"/>
            </a:endParaRPr>
          </a:p>
          <a:p>
            <a:pPr marL="720725" indent="-342900" algn="just">
              <a:buFont typeface="Arial" panose="020B0604020202020204" pitchFamily="34" charset="0"/>
              <a:buChar char="•"/>
            </a:pPr>
            <a:endParaRPr lang="en-IN" sz="2000" b="1" dirty="0">
              <a:solidFill>
                <a:srgbClr val="002060"/>
              </a:solidFill>
              <a:latin typeface="Bookman Old Style" panose="02050604050505020204" pitchFamily="18" charset="0"/>
            </a:endParaRPr>
          </a:p>
          <a:p>
            <a:pPr marL="720725" indent="-342900" algn="just">
              <a:buFont typeface="Arial" panose="020B0604020202020204" pitchFamily="34" charset="0"/>
              <a:buChar char="•"/>
            </a:pPr>
            <a:r>
              <a:rPr lang="en-IN" sz="2400" b="1" dirty="0">
                <a:solidFill>
                  <a:srgbClr val="002060"/>
                </a:solidFill>
                <a:latin typeface="Bookman Old Style" panose="02050604050505020204" pitchFamily="18" charset="0"/>
              </a:rPr>
              <a:t>Automatic Code Generators</a:t>
            </a:r>
          </a:p>
          <a:p>
            <a:pPr marL="720725" algn="just"/>
            <a:r>
              <a:rPr lang="en-IN" sz="2000" b="1" dirty="0">
                <a:solidFill>
                  <a:srgbClr val="002060"/>
                </a:solidFill>
                <a:latin typeface="Bookman Old Style" panose="02050604050505020204" pitchFamily="18" charset="0"/>
              </a:rPr>
              <a:t>		</a:t>
            </a:r>
            <a:r>
              <a:rPr lang="en-IN" sz="2000" dirty="0">
                <a:latin typeface="Bookman Old Style" panose="02050604050505020204" pitchFamily="18" charset="0"/>
              </a:rPr>
              <a:t>These tools</a:t>
            </a:r>
            <a:r>
              <a:rPr lang="en-US" sz="2000" dirty="0">
                <a:latin typeface="Bookman Old Style" panose="02050604050505020204" pitchFamily="18" charset="0"/>
              </a:rPr>
              <a:t> </a:t>
            </a:r>
            <a:r>
              <a:rPr lang="en-US" sz="2000" b="1" dirty="0">
                <a:latin typeface="Bookman Old Style" panose="02050604050505020204" pitchFamily="18" charset="0"/>
              </a:rPr>
              <a:t>produce a code generator </a:t>
            </a:r>
            <a:r>
              <a:rPr lang="en-US" sz="2000" dirty="0">
                <a:latin typeface="Bookman Old Style" panose="02050604050505020204" pitchFamily="18" charset="0"/>
              </a:rPr>
              <a:t>from a </a:t>
            </a:r>
            <a:r>
              <a:rPr lang="en-US" sz="2000" b="1" dirty="0">
                <a:latin typeface="Bookman Old Style" panose="02050604050505020204" pitchFamily="18" charset="0"/>
              </a:rPr>
              <a:t>collection of rules </a:t>
            </a:r>
            <a:r>
              <a:rPr lang="en-US" sz="2000" dirty="0">
                <a:latin typeface="Bookman Old Style" panose="02050604050505020204" pitchFamily="18" charset="0"/>
              </a:rPr>
              <a:t>for translating each operation of the </a:t>
            </a:r>
            <a:r>
              <a:rPr lang="en-US" sz="2000" b="1" dirty="0">
                <a:latin typeface="Bookman Old Style" panose="02050604050505020204" pitchFamily="18" charset="0"/>
              </a:rPr>
              <a:t>intermediate language into the machine language for a target machine</a:t>
            </a:r>
            <a:r>
              <a:rPr lang="en-US" sz="2000" dirty="0">
                <a:latin typeface="Bookman Old Style" panose="02050604050505020204" pitchFamily="18" charset="0"/>
              </a:rPr>
              <a:t>. The rules must include sufficient details that we can handle the different possible access methods for data. For example </a:t>
            </a:r>
            <a:r>
              <a:rPr lang="en-US" sz="2000" b="1" dirty="0">
                <a:latin typeface="Bookman Old Style" panose="02050604050505020204" pitchFamily="18" charset="0"/>
              </a:rPr>
              <a:t>variable may be in register or fixed (static) location or may be in stack.</a:t>
            </a:r>
          </a:p>
          <a:p>
            <a:pPr marL="720725" algn="just"/>
            <a:endParaRPr lang="en-US" sz="2000" dirty="0">
              <a:latin typeface="Bookman Old Style" panose="02050604050505020204" pitchFamily="18" charset="0"/>
            </a:endParaRPr>
          </a:p>
          <a:p>
            <a:pPr marL="720725" algn="just"/>
            <a:r>
              <a:rPr lang="en-US" sz="2000" b="1" dirty="0">
                <a:solidFill>
                  <a:srgbClr val="C00000"/>
                </a:solidFill>
                <a:latin typeface="Bookman Old Style" panose="02050604050505020204" pitchFamily="18" charset="0"/>
              </a:rPr>
              <a:t>The basic technique is “Template Matching</a:t>
            </a:r>
            <a:r>
              <a:rPr lang="en-US" sz="2000" b="1" dirty="0">
                <a:solidFill>
                  <a:srgbClr val="002060"/>
                </a:solidFill>
                <a:latin typeface="Bookman Old Style" panose="02050604050505020204" pitchFamily="18" charset="0"/>
              </a:rPr>
              <a:t>” – </a:t>
            </a:r>
            <a:r>
              <a:rPr lang="en-US" sz="2000" dirty="0">
                <a:latin typeface="Bookman Old Style" panose="02050604050505020204" pitchFamily="18" charset="0"/>
              </a:rPr>
              <a:t>The intermediate code statements are replaced by “templates” that represent sequences of machine instruction.</a:t>
            </a:r>
            <a:r>
              <a:rPr lang="en-IN" sz="2000" dirty="0">
                <a:latin typeface="Bookman Old Style" panose="02050604050505020204" pitchFamily="18" charset="0"/>
              </a:rPr>
              <a:t> </a:t>
            </a:r>
          </a:p>
        </p:txBody>
      </p:sp>
    </p:spTree>
    <p:extLst>
      <p:ext uri="{BB962C8B-B14F-4D97-AF65-F5344CB8AC3E}">
        <p14:creationId xmlns:p14="http://schemas.microsoft.com/office/powerpoint/2010/main" val="151819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0421D7-7CEF-446C-9F35-F4E7592C597F}"/>
              </a:ext>
            </a:extLst>
          </p:cNvPr>
          <p:cNvSpPr txBox="1">
            <a:spLocks/>
          </p:cNvSpPr>
          <p:nvPr/>
        </p:nvSpPr>
        <p:spPr>
          <a:xfrm>
            <a:off x="200383" y="239558"/>
            <a:ext cx="6468272"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fontAlgn="base">
              <a:lnSpc>
                <a:spcPct val="100000"/>
              </a:lnSpc>
              <a:spcBef>
                <a:spcPct val="0"/>
              </a:spcBef>
              <a:spcAft>
                <a:spcPct val="0"/>
              </a:spcAft>
              <a:defRPr/>
            </a:pPr>
            <a:r>
              <a:rPr lang="en-US" sz="3200" b="1" kern="0" dirty="0">
                <a:solidFill>
                  <a:srgbClr val="C00000"/>
                </a:solidFill>
                <a:latin typeface="Bookman Old Style" panose="02050604050505020204" pitchFamily="18" charset="0"/>
                <a:cs typeface="Akshar Unicode" panose="00000400000000000000" pitchFamily="2" charset="0"/>
              </a:rPr>
              <a:t>Compiler Construction Tools</a:t>
            </a:r>
          </a:p>
        </p:txBody>
      </p:sp>
      <p:sp>
        <p:nvSpPr>
          <p:cNvPr id="7" name="TextBox 6">
            <a:extLst>
              <a:ext uri="{FF2B5EF4-FFF2-40B4-BE49-F238E27FC236}">
                <a16:creationId xmlns:a16="http://schemas.microsoft.com/office/drawing/2014/main" id="{8DD8C970-0BB3-4F6B-A0B1-2DB2C9DBDC70}"/>
              </a:ext>
            </a:extLst>
          </p:cNvPr>
          <p:cNvSpPr txBox="1"/>
          <p:nvPr/>
        </p:nvSpPr>
        <p:spPr>
          <a:xfrm>
            <a:off x="323272" y="1195113"/>
            <a:ext cx="11120583" cy="2000548"/>
          </a:xfrm>
          <a:prstGeom prst="rect">
            <a:avLst/>
          </a:prstGeom>
          <a:noFill/>
        </p:spPr>
        <p:txBody>
          <a:bodyPr wrap="square">
            <a:spAutoFit/>
          </a:bodyPr>
          <a:lstStyle/>
          <a:p>
            <a:pPr marL="720725" indent="-342900">
              <a:buFont typeface="Arial" panose="020B0604020202020204" pitchFamily="34" charset="0"/>
              <a:buChar char="•"/>
            </a:pPr>
            <a:r>
              <a:rPr lang="en-IN" sz="2400" b="1" dirty="0">
                <a:solidFill>
                  <a:srgbClr val="002060"/>
                </a:solidFill>
                <a:latin typeface="Bookman Old Style" panose="02050604050505020204" pitchFamily="18" charset="0"/>
              </a:rPr>
              <a:t>Data-flow Analysis Engines</a:t>
            </a:r>
          </a:p>
          <a:p>
            <a:pPr marL="720725" indent="-342900" algn="just"/>
            <a:r>
              <a:rPr lang="en-IN" sz="2000" b="1" dirty="0">
                <a:solidFill>
                  <a:srgbClr val="002060"/>
                </a:solidFill>
                <a:latin typeface="Bookman Old Style" panose="02050604050505020204" pitchFamily="18" charset="0"/>
              </a:rPr>
              <a:t>			</a:t>
            </a:r>
            <a:r>
              <a:rPr lang="en-IN" sz="2000" dirty="0">
                <a:latin typeface="Bookman Old Style" panose="02050604050505020204" pitchFamily="18" charset="0"/>
              </a:rPr>
              <a:t>Much of the information needed to perform </a:t>
            </a:r>
            <a:r>
              <a:rPr lang="en-IN" sz="2000" b="1" dirty="0">
                <a:latin typeface="Bookman Old Style" panose="02050604050505020204" pitchFamily="18" charset="0"/>
              </a:rPr>
              <a:t>good code optimization </a:t>
            </a:r>
            <a:r>
              <a:rPr lang="en-IN" sz="2000" dirty="0">
                <a:latin typeface="Bookman Old Style" panose="02050604050505020204" pitchFamily="18" charset="0"/>
              </a:rPr>
              <a:t>involves “</a:t>
            </a:r>
            <a:r>
              <a:rPr lang="en-IN" sz="2000" b="1" dirty="0">
                <a:solidFill>
                  <a:srgbClr val="C00000"/>
                </a:solidFill>
                <a:latin typeface="Bookman Old Style" panose="02050604050505020204" pitchFamily="18" charset="0"/>
              </a:rPr>
              <a:t>Data-Flow Analysis</a:t>
            </a:r>
            <a:r>
              <a:rPr lang="en-IN" sz="2000" dirty="0">
                <a:latin typeface="Bookman Old Style" panose="02050604050505020204" pitchFamily="18" charset="0"/>
              </a:rPr>
              <a:t>”, the </a:t>
            </a:r>
            <a:r>
              <a:rPr lang="en-US" sz="2000" dirty="0">
                <a:latin typeface="Bookman Old Style" panose="02050604050505020204" pitchFamily="18" charset="0"/>
              </a:rPr>
              <a:t>gathering of information about </a:t>
            </a:r>
            <a:r>
              <a:rPr lang="en-US" sz="2000" dirty="0">
                <a:solidFill>
                  <a:srgbClr val="C00000"/>
                </a:solidFill>
                <a:latin typeface="Bookman Old Style" panose="02050604050505020204" pitchFamily="18" charset="0"/>
              </a:rPr>
              <a:t>how values are transmitted from one part of a program to each other part</a:t>
            </a:r>
            <a:r>
              <a:rPr lang="en-US" sz="2000" dirty="0">
                <a:latin typeface="Bookman Old Style" panose="02050604050505020204" pitchFamily="18" charset="0"/>
              </a:rPr>
              <a:t>. </a:t>
            </a:r>
          </a:p>
          <a:p>
            <a:pPr marL="720725" indent="-342900" algn="just"/>
            <a:endParaRPr lang="en-US" sz="2000" dirty="0">
              <a:latin typeface="Bookman Old Style" panose="02050604050505020204" pitchFamily="18" charset="0"/>
            </a:endParaRPr>
          </a:p>
          <a:p>
            <a:pPr marL="377825" algn="just"/>
            <a:r>
              <a:rPr lang="en-US" sz="2000" b="1" dirty="0">
                <a:latin typeface="Bookman Old Style" panose="02050604050505020204" pitchFamily="18" charset="0"/>
              </a:rPr>
              <a:t>	Data-flow analysis </a:t>
            </a:r>
            <a:r>
              <a:rPr lang="en-US" sz="2000" dirty="0">
                <a:latin typeface="Bookman Old Style" panose="02050604050505020204" pitchFamily="18" charset="0"/>
              </a:rPr>
              <a:t>is a </a:t>
            </a:r>
            <a:r>
              <a:rPr lang="en-US" sz="2000" b="1" dirty="0">
                <a:latin typeface="Bookman Old Style" panose="02050604050505020204" pitchFamily="18" charset="0"/>
              </a:rPr>
              <a:t>key part of code optimization</a:t>
            </a:r>
            <a:r>
              <a:rPr lang="en-US" sz="2000" dirty="0">
                <a:latin typeface="Bookman Old Style" panose="02050604050505020204" pitchFamily="18" charset="0"/>
              </a:rPr>
              <a:t>.</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2662476599"/>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878fb7bdca88060c295635848252f718">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27db149d8d10253ee7c41fd7e31234eb"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B06DFA-C2E3-4912-BAB2-CC7B934F265D}"/>
</file>

<file path=customXml/itemProps2.xml><?xml version="1.0" encoding="utf-8"?>
<ds:datastoreItem xmlns:ds="http://schemas.openxmlformats.org/officeDocument/2006/customXml" ds:itemID="{F9B1B7C5-96CA-4FF5-8F21-EE395787C6CC}"/>
</file>

<file path=customXml/itemProps3.xml><?xml version="1.0" encoding="utf-8"?>
<ds:datastoreItem xmlns:ds="http://schemas.openxmlformats.org/officeDocument/2006/customXml" ds:itemID="{95D9996D-59AD-4F47-A7A3-DCEBFBCCE4BB}"/>
</file>

<file path=docProps/app.xml><?xml version="1.0" encoding="utf-8"?>
<Properties xmlns="http://schemas.openxmlformats.org/officeDocument/2006/extended-properties" xmlns:vt="http://schemas.openxmlformats.org/officeDocument/2006/docPropsVTypes">
  <TotalTime>406</TotalTime>
  <Words>470</Words>
  <Application>Microsoft Office PowerPoint</Application>
  <PresentationFormat>Widescreen</PresentationFormat>
  <Paragraphs>44</Paragraphs>
  <Slides>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Book Antiqua</vt:lpstr>
      <vt:lpstr>Bookman Old Style</vt:lpstr>
      <vt:lpstr>Calibri</vt:lpstr>
      <vt:lpstr>Times New Roman</vt:lpstr>
      <vt:lpstr>Default Design</vt:lpstr>
      <vt:lpstr>2_Default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Islabudeen M</cp:lastModifiedBy>
  <cp:revision>28</cp:revision>
  <dcterms:created xsi:type="dcterms:W3CDTF">2021-05-28T06:39:39Z</dcterms:created>
  <dcterms:modified xsi:type="dcterms:W3CDTF">2021-08-30T08:15:31Z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