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4"/>
  </p:notesMasterIdLst>
  <p:sldIdLst>
    <p:sldId id="264" r:id="rId5"/>
    <p:sldId id="284" r:id="rId6"/>
    <p:sldId id="286" r:id="rId7"/>
    <p:sldId id="285" r:id="rId8"/>
    <p:sldId id="287" r:id="rId9"/>
    <p:sldId id="288" r:id="rId10"/>
    <p:sldId id="289" r:id="rId11"/>
    <p:sldId id="290"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C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98AC8-7946-4191-B11F-CF0992DE0840}" v="1" dt="2021-09-08T17:33:01.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83" d="100"/>
          <a:sy n="83"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BOINA VISHNU VARDHAN" userId="S::201810100638@presidencyuniversity.in::6c05d807-e891-458c-9416-0c332c2de774" providerId="AD" clId="Web-{C1498AC8-7946-4191-B11F-CF0992DE0840}"/>
    <pc:docChg chg="sldOrd">
      <pc:chgData name="SANABOINA VISHNU VARDHAN" userId="S::201810100638@presidencyuniversity.in::6c05d807-e891-458c-9416-0c332c2de774" providerId="AD" clId="Web-{C1498AC8-7946-4191-B11F-CF0992DE0840}" dt="2021-09-08T17:33:01.561" v="0"/>
      <pc:docMkLst>
        <pc:docMk/>
      </pc:docMkLst>
      <pc:sldChg chg="ord">
        <pc:chgData name="SANABOINA VISHNU VARDHAN" userId="S::201810100638@presidencyuniversity.in::6c05d807-e891-458c-9416-0c332c2de774" providerId="AD" clId="Web-{C1498AC8-7946-4191-B11F-CF0992DE0840}" dt="2021-09-08T17:33:01.561" v="0"/>
        <pc:sldMkLst>
          <pc:docMk/>
          <pc:sldMk cId="2383453109"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52A4-5C73-44AE-B0A6-643CD3C50A3E}" type="datetimeFigureOut">
              <a:rPr lang="en-IN" smtClean="0"/>
              <a:t>08-09-2021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C05B6-BEDF-4E57-9A1E-19DD668DE010}" type="slidenum">
              <a:rPr lang="en-IN" smtClean="0"/>
              <a:t>‹#›</a:t>
            </a:fld>
            <a:endParaRPr lang="en-IN"/>
          </a:p>
        </p:txBody>
      </p:sp>
    </p:spTree>
    <p:extLst>
      <p:ext uri="{BB962C8B-B14F-4D97-AF65-F5344CB8AC3E}">
        <p14:creationId xmlns:p14="http://schemas.microsoft.com/office/powerpoint/2010/main" val="51570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8"/>
          <p:cNvSpPr>
            <a:spLocks noGrp="1" noChangeArrowheads="1"/>
          </p:cNvSpPr>
          <p:nvPr>
            <p:ph type="sldNum" sz="quarter"/>
          </p:nvPr>
        </p:nvSpPr>
        <p:spPr>
          <a:noFill/>
        </p:spPr>
        <p:txBody>
          <a:bodyPr/>
          <a:lstStyle/>
          <a:p>
            <a:fld id="{917FE5EC-8B98-4337-9003-EBB583A8FA59}" type="slidenum">
              <a:rPr lang="en-US" smtClean="0">
                <a:solidFill>
                  <a:srgbClr val="000000"/>
                </a:solidFill>
                <a:ea typeface="DejaVu Sans" charset="0"/>
              </a:rPr>
              <a:pPr/>
              <a:t>1</a:t>
            </a:fld>
            <a:endParaRPr lang="en-US">
              <a:solidFill>
                <a:srgbClr val="000000"/>
              </a:solidFill>
              <a:ea typeface="DejaVu Sans" charset="0"/>
            </a:endParaRPr>
          </a:p>
        </p:txBody>
      </p:sp>
      <p:sp>
        <p:nvSpPr>
          <p:cNvPr id="77827" name="Text Box 1"/>
          <p:cNvSpPr txBox="1">
            <a:spLocks noChangeArrowheads="1"/>
          </p:cNvSpPr>
          <p:nvPr/>
        </p:nvSpPr>
        <p:spPr bwMode="auto">
          <a:xfrm>
            <a:off x="1172634" y="689610"/>
            <a:ext cx="4690533" cy="3448050"/>
          </a:xfrm>
          <a:prstGeom prst="rect">
            <a:avLst/>
          </a:prstGeom>
          <a:solidFill>
            <a:srgbClr val="FFFFFF"/>
          </a:solidFill>
          <a:ln w="9360">
            <a:solidFill>
              <a:srgbClr val="000000"/>
            </a:solidFill>
            <a:miter lim="800000"/>
            <a:headEnd/>
            <a:tailEnd/>
          </a:ln>
        </p:spPr>
        <p:txBody>
          <a:bodyPr wrap="none" lIns="92738" tIns="46369" rIns="92738" bIns="46369" anchor="ctr"/>
          <a:lstStyle/>
          <a:p>
            <a:pPr fontAlgn="base">
              <a:spcBef>
                <a:spcPct val="0"/>
              </a:spcBef>
              <a:spcAft>
                <a:spcPct val="0"/>
              </a:spcAft>
            </a:pPr>
            <a:endParaRPr lang="en-US">
              <a:solidFill>
                <a:srgbClr val="000000"/>
              </a:solidFill>
              <a:latin typeface="Times New Roman" pitchFamily="18" charset="0"/>
            </a:endParaRPr>
          </a:p>
        </p:txBody>
      </p:sp>
      <p:sp>
        <p:nvSpPr>
          <p:cNvPr id="77828" name="Rectangle 2"/>
          <p:cNvSpPr>
            <a:spLocks noGrp="1" noChangeArrowheads="1"/>
          </p:cNvSpPr>
          <p:nvPr>
            <p:ph type="body"/>
          </p:nvPr>
        </p:nvSpPr>
        <p:spPr>
          <a:xfrm>
            <a:off x="703580" y="4367530"/>
            <a:ext cx="5610725" cy="4120101"/>
          </a:xfrm>
          <a:noFill/>
          <a:ln/>
        </p:spPr>
        <p:txBody>
          <a:bodyPr wrap="none" anchor="ctr"/>
          <a:lstStyle/>
          <a:p>
            <a:endParaRPr lang="en-US"/>
          </a:p>
        </p:txBody>
      </p:sp>
    </p:spTree>
    <p:extLst>
      <p:ext uri="{BB962C8B-B14F-4D97-AF65-F5344CB8AC3E}">
        <p14:creationId xmlns:p14="http://schemas.microsoft.com/office/powerpoint/2010/main" val="286394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2DF14B0C-BB3F-4B02-92AE-79F0856BF8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5776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672F3A-633C-486E-B51F-EF945791FB5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6946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535CE2-7FA7-4CD1-A825-41DE52FA75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2770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35AF34C-B4CF-4A16-B8A8-5780B15735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18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grpSp>
        <p:nvGrpSpPr>
          <p:cNvPr id="2" name="Group 8"/>
          <p:cNvGrpSpPr>
            <a:grpSpLocks/>
          </p:cNvGrpSpPr>
          <p:nvPr userDrawn="1"/>
        </p:nvGrpSpPr>
        <p:grpSpPr bwMode="auto">
          <a:xfrm>
            <a:off x="0" y="6096000"/>
            <a:ext cx="12192000" cy="46038"/>
            <a:chOff x="1905000" y="6553200"/>
            <a:chExt cx="7010400" cy="45719"/>
          </a:xfrm>
        </p:grpSpPr>
        <p:sp>
          <p:nvSpPr>
            <p:cNvPr id="8" name="Rectangle 7"/>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9" name="Rectangle 8"/>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12" name="Picture 11" descr="j presidencyuniversitylogom.png"/>
          <p:cNvPicPr>
            <a:picLocks noChangeAspect="1"/>
          </p:cNvPicPr>
          <p:nvPr userDrawn="1"/>
        </p:nvPicPr>
        <p:blipFill>
          <a:blip r:embed="rId2" cstate="print"/>
          <a:stretch>
            <a:fillRect/>
          </a:stretch>
        </p:blipFill>
        <p:spPr>
          <a:xfrm>
            <a:off x="203201" y="1415126"/>
            <a:ext cx="5927420" cy="3390686"/>
          </a:xfrm>
          <a:prstGeom prst="rect">
            <a:avLst/>
          </a:prstGeom>
        </p:spPr>
      </p:pic>
      <p:sp>
        <p:nvSpPr>
          <p:cNvPr id="13" name="TextBox 12"/>
          <p:cNvSpPr txBox="1"/>
          <p:nvPr userDrawn="1"/>
        </p:nvSpPr>
        <p:spPr>
          <a:xfrm>
            <a:off x="203200" y="4767926"/>
            <a:ext cx="3292312" cy="369332"/>
          </a:xfrm>
          <a:prstGeom prst="rect">
            <a:avLst/>
          </a:prstGeom>
          <a:noFill/>
        </p:spPr>
        <p:txBody>
          <a:bodyPr wrap="none" rtlCol="0">
            <a:spAutoFit/>
          </a:bodyPr>
          <a:lstStyle/>
          <a:p>
            <a:pPr fontAlgn="base">
              <a:spcBef>
                <a:spcPct val="0"/>
              </a:spcBef>
              <a:spcAft>
                <a:spcPct val="0"/>
              </a:spcAft>
            </a:pPr>
            <a:r>
              <a:rPr lang="en-US" sz="1800" dirty="0">
                <a:solidFill>
                  <a:srgbClr val="3333CC"/>
                </a:solidFill>
              </a:rPr>
              <a:t>Presidency University, </a:t>
            </a:r>
            <a:r>
              <a:rPr lang="en-US" sz="1800" dirty="0" err="1">
                <a:solidFill>
                  <a:srgbClr val="3333CC"/>
                </a:solidFill>
              </a:rPr>
              <a:t>Bengaluru</a:t>
            </a:r>
            <a:endParaRPr lang="en-US" sz="1800" dirty="0">
              <a:solidFill>
                <a:srgbClr val="3333CC"/>
              </a:solidFill>
            </a:endParaRPr>
          </a:p>
        </p:txBody>
      </p:sp>
      <p:sp>
        <p:nvSpPr>
          <p:cNvPr id="14" name="Title 1"/>
          <p:cNvSpPr>
            <a:spLocks noGrp="1"/>
          </p:cNvSpPr>
          <p:nvPr>
            <p:ph type="title" hasCustomPrompt="1"/>
          </p:nvPr>
        </p:nvSpPr>
        <p:spPr>
          <a:xfrm>
            <a:off x="4876800" y="1872326"/>
            <a:ext cx="6807200" cy="1524000"/>
          </a:xfrm>
          <a:prstGeom prst="rect">
            <a:avLst/>
          </a:prstGeom>
        </p:spPr>
        <p:txBody>
          <a:bodyPr>
            <a:noAutofit/>
          </a:bodyPr>
          <a:lstStyle>
            <a:lvl1pPr algn="ctr">
              <a:lnSpc>
                <a:spcPts val="4000"/>
              </a:lnSpc>
              <a:defRPr sz="3200" baseline="0">
                <a:solidFill>
                  <a:schemeClr val="accent2"/>
                </a:solidFill>
              </a:defRPr>
            </a:lvl1pPr>
          </a:lstStyle>
          <a:p>
            <a:r>
              <a:rPr lang="en-US" dirty="0"/>
              <a:t>Compiler Design</a:t>
            </a:r>
          </a:p>
        </p:txBody>
      </p:sp>
    </p:spTree>
    <p:extLst>
      <p:ext uri="{BB962C8B-B14F-4D97-AF65-F5344CB8AC3E}">
        <p14:creationId xmlns:p14="http://schemas.microsoft.com/office/powerpoint/2010/main" val="3495079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TextBox 6"/>
          <p:cNvSpPr txBox="1"/>
          <p:nvPr userDrawn="1"/>
        </p:nvSpPr>
        <p:spPr>
          <a:xfrm>
            <a:off x="9448800" y="11715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12" name="TextBox 1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a:solidFill>
                  <a:srgbClr val="101141"/>
                </a:solidFill>
                <a:latin typeface="Arial"/>
                <a:cs typeface="Arial"/>
              </a:rPr>
              <a:t>Presidency University, </a:t>
            </a:r>
            <a:r>
              <a:rPr lang="en-US" sz="1100" dirty="0" err="1">
                <a:solidFill>
                  <a:srgbClr val="101141"/>
                </a:solidFill>
                <a:latin typeface="Arial"/>
                <a:cs typeface="Arial"/>
              </a:rPr>
              <a:t>Bengaluru</a:t>
            </a:r>
            <a:endParaRPr lang="en-US" sz="1100" dirty="0">
              <a:solidFill>
                <a:srgbClr val="101141"/>
              </a:solidFill>
              <a:latin typeface="Arial"/>
              <a:cs typeface="Arial"/>
            </a:endParaRPr>
          </a:p>
        </p:txBody>
      </p:sp>
      <p:grpSp>
        <p:nvGrpSpPr>
          <p:cNvPr id="13" name="Group 16"/>
          <p:cNvGrpSpPr>
            <a:grpSpLocks/>
          </p:cNvGrpSpPr>
          <p:nvPr userDrawn="1"/>
        </p:nvGrpSpPr>
        <p:grpSpPr bwMode="auto">
          <a:xfrm>
            <a:off x="0" y="868364"/>
            <a:ext cx="12192000" cy="46037"/>
            <a:chOff x="1905000" y="6553200"/>
            <a:chExt cx="7010400" cy="45719"/>
          </a:xfrm>
        </p:grpSpPr>
        <p:sp>
          <p:nvSpPr>
            <p:cNvPr id="14" name="Rectangle 13"/>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5" name="Rectangle 14"/>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6" name="Rectangle 15"/>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18" name="Group 16"/>
          <p:cNvGrpSpPr>
            <a:grpSpLocks/>
          </p:cNvGrpSpPr>
          <p:nvPr userDrawn="1"/>
        </p:nvGrpSpPr>
        <p:grpSpPr bwMode="auto">
          <a:xfrm>
            <a:off x="0" y="6583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0" name="Rectangle 1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1" name="Rectangle 2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22" name="Picture 2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2066335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extBox 16"/>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a:solidFill>
                  <a:srgbClr val="101141"/>
                </a:solidFill>
                <a:latin typeface="Arial"/>
                <a:cs typeface="Arial"/>
              </a:rPr>
              <a:t>Presidency University, </a:t>
            </a:r>
            <a:r>
              <a:rPr lang="en-US" sz="1100" dirty="0" err="1">
                <a:solidFill>
                  <a:srgbClr val="101141"/>
                </a:solidFill>
                <a:latin typeface="Arial"/>
                <a:cs typeface="Arial"/>
              </a:rPr>
              <a:t>Bengaluru</a:t>
            </a:r>
            <a:endParaRPr lang="en-US" sz="1100" dirty="0">
              <a:solidFill>
                <a:srgbClr val="101141"/>
              </a:solidFill>
              <a:latin typeface="Arial"/>
              <a:cs typeface="Arial"/>
            </a:endParaRPr>
          </a:p>
        </p:txBody>
      </p:sp>
      <p:grpSp>
        <p:nvGrpSpPr>
          <p:cNvPr id="18" name="Group 16"/>
          <p:cNvGrpSpPr>
            <a:grpSpLocks/>
          </p:cNvGrpSpPr>
          <p:nvPr userDrawn="1"/>
        </p:nvGrpSpPr>
        <p:grpSpPr bwMode="auto">
          <a:xfrm>
            <a:off x="0" y="868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3" name="Rectangle 22"/>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7" name="Rectangle 26"/>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28" name="Group 16"/>
          <p:cNvGrpSpPr>
            <a:grpSpLocks/>
          </p:cNvGrpSpPr>
          <p:nvPr userDrawn="1"/>
        </p:nvGrpSpPr>
        <p:grpSpPr bwMode="auto">
          <a:xfrm>
            <a:off x="0" y="6583364"/>
            <a:ext cx="12192000" cy="46037"/>
            <a:chOff x="1905000" y="6553200"/>
            <a:chExt cx="7010400" cy="45719"/>
          </a:xfrm>
        </p:grpSpPr>
        <p:sp>
          <p:nvSpPr>
            <p:cNvPr id="29" name="Rectangle 2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0" name="Rectangle 2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1" name="Rectangle 3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32" name="Picture 3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10992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B8C6FE2-5791-4329-BBC3-CDA92DE3E4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845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231953B-22B3-4F6F-B94A-0109DBA07A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4119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DC23AAB-B482-42EC-BC31-45F2E9487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4804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A9271FC-38A5-4038-AC69-E3127D12FF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915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8461D6E-4D6D-4C4A-8721-69E41527432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9746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6A04EFB-299E-40C4-9924-A90D415F19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1200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 name="Picture 7" descr="Picture 7.png"/>
          <p:cNvPicPr>
            <a:picLocks noChangeAspect="1"/>
          </p:cNvPicPr>
          <p:nvPr userDrawn="1"/>
        </p:nvPicPr>
        <p:blipFill>
          <a:blip r:embed="rId2" cstate="print"/>
          <a:srcRect l="1923" b="5336"/>
          <a:stretch>
            <a:fillRect/>
          </a:stretch>
        </p:blipFill>
        <p:spPr bwMode="auto">
          <a:xfrm>
            <a:off x="9165168" y="0"/>
            <a:ext cx="2925233" cy="692150"/>
          </a:xfrm>
          <a:prstGeom prst="rect">
            <a:avLst/>
          </a:prstGeom>
          <a:noFill/>
          <a:ln w="9525">
            <a:noFill/>
            <a:miter lim="800000"/>
            <a:headEnd/>
            <a:tailEnd/>
          </a:ln>
        </p:spPr>
      </p:pic>
      <p:grpSp>
        <p:nvGrpSpPr>
          <p:cNvPr id="4" name="Group 8"/>
          <p:cNvGrpSpPr>
            <a:grpSpLocks/>
          </p:cNvGrpSpPr>
          <p:nvPr userDrawn="1"/>
        </p:nvGrpSpPr>
        <p:grpSpPr bwMode="auto">
          <a:xfrm>
            <a:off x="0" y="6553200"/>
            <a:ext cx="12192000" cy="46038"/>
            <a:chOff x="1905000" y="6553200"/>
            <a:chExt cx="7010400" cy="45719"/>
          </a:xfrm>
        </p:grpSpPr>
        <p:sp>
          <p:nvSpPr>
            <p:cNvPr id="5" name="Rectangle 4"/>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6" name="Rectangle 5"/>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7" name="Rectangle 6"/>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8" name="Group 8"/>
          <p:cNvGrpSpPr>
            <a:grpSpLocks/>
          </p:cNvGrpSpPr>
          <p:nvPr userDrawn="1"/>
        </p:nvGrpSpPr>
        <p:grpSpPr bwMode="auto">
          <a:xfrm>
            <a:off x="0" y="715964"/>
            <a:ext cx="12192000" cy="46037"/>
            <a:chOff x="1905000" y="6553200"/>
            <a:chExt cx="7010400" cy="45719"/>
          </a:xfrm>
        </p:grpSpPr>
        <p:sp>
          <p:nvSpPr>
            <p:cNvPr id="9" name="Rectangle 8"/>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1" name="Rectangle 10"/>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sp>
        <p:nvSpPr>
          <p:cNvPr id="12" name="Rectangle 3"/>
          <p:cNvSpPr>
            <a:spLocks noGrp="1" noChangeArrowheads="1"/>
          </p:cNvSpPr>
          <p:nvPr>
            <p:ph type="dt" idx="10"/>
          </p:nvPr>
        </p:nvSpPr>
        <p:spPr/>
        <p:txBody>
          <a:bodyPr/>
          <a:lstStyle>
            <a:lvl1pPr>
              <a:defRPr/>
            </a:lvl1pPr>
          </a:lstStyle>
          <a:p>
            <a:pPr>
              <a:defRPr/>
            </a:pPr>
            <a:endParaRPr lang="en-IN">
              <a:solidFill>
                <a:srgbClr val="000000"/>
              </a:solidFill>
            </a:endParaRPr>
          </a:p>
        </p:txBody>
      </p:sp>
      <p:sp>
        <p:nvSpPr>
          <p:cNvPr id="13" name="Rectangle 4"/>
          <p:cNvSpPr>
            <a:spLocks noGrp="1" noChangeArrowheads="1"/>
          </p:cNvSpPr>
          <p:nvPr>
            <p:ph type="ftr" idx="11"/>
          </p:nvPr>
        </p:nvSpPr>
        <p:spPr/>
        <p:txBody>
          <a:bodyPr/>
          <a:lstStyle>
            <a:lvl1pPr>
              <a:defRPr/>
            </a:lvl1pPr>
          </a:lstStyle>
          <a:p>
            <a:pPr>
              <a:defRPr/>
            </a:pPr>
            <a:endParaRPr lang="en-IN">
              <a:solidFill>
                <a:srgbClr val="000000"/>
              </a:solidFill>
            </a:endParaRPr>
          </a:p>
        </p:txBody>
      </p:sp>
      <p:sp>
        <p:nvSpPr>
          <p:cNvPr id="14" name="Rectangle 5"/>
          <p:cNvSpPr>
            <a:spLocks noGrp="1" noChangeArrowheads="1"/>
          </p:cNvSpPr>
          <p:nvPr>
            <p:ph type="sldNum" idx="12"/>
          </p:nvPr>
        </p:nvSpPr>
        <p:spPr/>
        <p:txBody>
          <a:bodyPr/>
          <a:lstStyle>
            <a:lvl1pPr>
              <a:defRPr/>
            </a:lvl1pPr>
          </a:lstStyle>
          <a:p>
            <a:pPr>
              <a:defRPr/>
            </a:pPr>
            <a:fld id="{23508D83-FBFC-4460-8D37-FA1E7640669B}"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13816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9BB1EAC-7694-4BAD-88B6-CA1B5B62575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2141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9A1AD9ED-62CE-4C6C-8E51-3620AF1FBC44}"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2621763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709" r:id="rId15"/>
  </p:sldLayoutIdLst>
  <p:txStyles>
    <p:title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029200" y="5791201"/>
            <a:ext cx="2057400" cy="371475"/>
          </a:xfrm>
          <a:prstGeom prst="rect">
            <a:avLst/>
          </a:prstGeom>
          <a:noFill/>
          <a:ln w="9525">
            <a:noFill/>
            <a:round/>
            <a:headEnd/>
            <a:tailEnd/>
          </a:ln>
        </p:spPr>
        <p:txBody>
          <a:bodyPr lIns="90000" tIns="46800" rIns="90000" bIns="46800">
            <a:spAutoFit/>
          </a:bodyPr>
          <a:lstStyle/>
          <a:p>
            <a:pPr algn="ctr" fontAlgn="base">
              <a:spcBef>
                <a:spcPts val="1125"/>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b="1">
              <a:solidFill>
                <a:srgbClr val="FF0000"/>
              </a:solidFill>
            </a:endParaRPr>
          </a:p>
        </p:txBody>
      </p:sp>
      <p:sp>
        <p:nvSpPr>
          <p:cNvPr id="3" name="Title 1"/>
          <p:cNvSpPr txBox="1">
            <a:spLocks/>
          </p:cNvSpPr>
          <p:nvPr/>
        </p:nvSpPr>
        <p:spPr>
          <a:xfrm>
            <a:off x="6096000" y="695324"/>
            <a:ext cx="5772727" cy="4384676"/>
          </a:xfrm>
          <a:prstGeom prst="rect">
            <a:avLst/>
          </a:prstGeom>
        </p:spPr>
        <p:txBody>
          <a:bodyPr>
            <a:noAutofit/>
          </a:bodyPr>
          <a:lstStyle>
            <a:lvl1pPr algn="ctr">
              <a:lnSpc>
                <a:spcPts val="4000"/>
              </a:lnSpc>
              <a:defRPr sz="3200" baseline="0">
                <a:solidFill>
                  <a:schemeClr val="accent2"/>
                </a:solidFill>
              </a:defRPr>
            </a:lvl1pPr>
          </a:lstStyle>
          <a:p>
            <a:pPr fontAlgn="base">
              <a:lnSpc>
                <a:spcPct val="100000"/>
              </a:lnSpc>
              <a:spcBef>
                <a:spcPct val="0"/>
              </a:spcBef>
              <a:spcAft>
                <a:spcPct val="0"/>
              </a:spcAft>
              <a:defRPr/>
            </a:pPr>
            <a:r>
              <a:rPr lang="en-US" sz="5400" b="1" dirty="0">
                <a:solidFill>
                  <a:srgbClr val="C00000"/>
                </a:solidFill>
              </a:rPr>
              <a:t>Lexical Analysis </a:t>
            </a:r>
          </a:p>
          <a:p>
            <a:pPr fontAlgn="base">
              <a:lnSpc>
                <a:spcPct val="100000"/>
              </a:lnSpc>
              <a:spcBef>
                <a:spcPct val="0"/>
              </a:spcBef>
              <a:spcAft>
                <a:spcPct val="0"/>
              </a:spcAft>
              <a:defRPr/>
            </a:pPr>
            <a:r>
              <a:rPr lang="en-US" sz="5400" b="1" dirty="0">
                <a:solidFill>
                  <a:srgbClr val="C00000"/>
                </a:solidFill>
              </a:rPr>
              <a:t>-  </a:t>
            </a:r>
          </a:p>
          <a:p>
            <a:pPr fontAlgn="base">
              <a:lnSpc>
                <a:spcPct val="100000"/>
              </a:lnSpc>
              <a:spcBef>
                <a:spcPct val="0"/>
              </a:spcBef>
              <a:spcAft>
                <a:spcPct val="0"/>
              </a:spcAft>
              <a:defRPr/>
            </a:pPr>
            <a:r>
              <a:rPr lang="en-US" sz="5400" b="1" dirty="0">
                <a:solidFill>
                  <a:srgbClr val="00B050"/>
                </a:solidFill>
              </a:rPr>
              <a:t>Role and </a:t>
            </a:r>
          </a:p>
          <a:p>
            <a:pPr fontAlgn="base">
              <a:lnSpc>
                <a:spcPct val="100000"/>
              </a:lnSpc>
              <a:spcBef>
                <a:spcPct val="0"/>
              </a:spcBef>
              <a:spcAft>
                <a:spcPct val="0"/>
              </a:spcAft>
              <a:defRPr/>
            </a:pPr>
            <a:r>
              <a:rPr lang="en-US" sz="5400" b="1" dirty="0">
                <a:solidFill>
                  <a:srgbClr val="00B050"/>
                </a:solidFill>
              </a:rPr>
              <a:t>Need of Lexical Analysis</a:t>
            </a:r>
            <a:endParaRPr lang="en-US" sz="5400" b="1" kern="0" dirty="0">
              <a:solidFill>
                <a:srgbClr val="00B050"/>
              </a:solidFill>
              <a:latin typeface="Book Antiqua" panose="02040602050305030304" pitchFamily="18" charset="0"/>
              <a:ea typeface="+mj-ea"/>
              <a:cs typeface="Akshar Unicode" panose="00000400000000000000" pitchFamily="2" charset="0"/>
            </a:endParaRPr>
          </a:p>
        </p:txBody>
      </p:sp>
    </p:spTree>
    <p:extLst>
      <p:ext uri="{BB962C8B-B14F-4D97-AF65-F5344CB8AC3E}">
        <p14:creationId xmlns:p14="http://schemas.microsoft.com/office/powerpoint/2010/main" val="28193692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7502744"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dirty="0">
                <a:solidFill>
                  <a:srgbClr val="C00000"/>
                </a:solidFill>
                <a:latin typeface="Bookman Old Style" panose="02050604050505020204" pitchFamily="18" charset="0"/>
              </a:rPr>
              <a:t>The Role of the  Lexical Analyzer</a:t>
            </a:r>
            <a:endParaRPr lang="en-US" sz="3200" b="1" kern="0" dirty="0">
              <a:solidFill>
                <a:srgbClr val="C00000"/>
              </a:solidFill>
              <a:latin typeface="Bookman Old Style" panose="02050604050505020204" pitchFamily="18" charset="0"/>
              <a:cs typeface="Akshar Unicode" panose="00000400000000000000" pitchFamily="2" charset="0"/>
            </a:endParaRPr>
          </a:p>
        </p:txBody>
      </p:sp>
      <p:sp>
        <p:nvSpPr>
          <p:cNvPr id="7" name="TextBox 6">
            <a:extLst>
              <a:ext uri="{FF2B5EF4-FFF2-40B4-BE49-F238E27FC236}">
                <a16:creationId xmlns:a16="http://schemas.microsoft.com/office/drawing/2014/main" id="{8DD8C970-0BB3-4F6B-A0B1-2DB2C9DBDC70}"/>
              </a:ext>
            </a:extLst>
          </p:cNvPr>
          <p:cNvSpPr txBox="1"/>
          <p:nvPr/>
        </p:nvSpPr>
        <p:spPr>
          <a:xfrm>
            <a:off x="577273" y="982676"/>
            <a:ext cx="10788073" cy="2800767"/>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Bookman Old Style" panose="02050604050505020204" pitchFamily="18" charset="0"/>
              </a:rPr>
              <a:t>As the </a:t>
            </a:r>
            <a:r>
              <a:rPr lang="en-US" sz="2000" dirty="0">
                <a:solidFill>
                  <a:srgbClr val="C00000"/>
                </a:solidFill>
                <a:latin typeface="Bookman Old Style" panose="02050604050505020204" pitchFamily="18" charset="0"/>
              </a:rPr>
              <a:t>first phase of a compiler</a:t>
            </a:r>
            <a:r>
              <a:rPr lang="en-US" sz="2000" dirty="0">
                <a:latin typeface="Bookman Old Style" panose="02050604050505020204" pitchFamily="18" charset="0"/>
              </a:rPr>
              <a:t>, the main task of the lexical analyzer is to </a:t>
            </a:r>
            <a:r>
              <a:rPr lang="en-US" sz="2000" dirty="0">
                <a:solidFill>
                  <a:srgbClr val="C00000"/>
                </a:solidFill>
                <a:latin typeface="Bookman Old Style" panose="02050604050505020204" pitchFamily="18" charset="0"/>
              </a:rPr>
              <a:t>read the input characters of the source program, group them into lexemes, and produce as output a sequence of tokens</a:t>
            </a:r>
            <a:r>
              <a:rPr lang="en-US" sz="2000" dirty="0">
                <a:latin typeface="Bookman Old Style" panose="02050604050505020204" pitchFamily="18" charset="0"/>
              </a:rPr>
              <a:t> for each lexeme in the source program. </a:t>
            </a:r>
          </a:p>
          <a:p>
            <a:pPr marL="342900" indent="-342900" algn="just">
              <a:buFont typeface="Arial" panose="020B0604020202020204" pitchFamily="34" charset="0"/>
              <a:buChar char="•"/>
            </a:pPr>
            <a:endParaRPr lang="en-US" sz="1200" dirty="0">
              <a:latin typeface="Bookman Old Style" panose="02050604050505020204" pitchFamily="18" charset="0"/>
            </a:endParaRPr>
          </a:p>
          <a:p>
            <a:pPr marL="342900" indent="-342900" algn="just">
              <a:buFont typeface="Arial" panose="020B0604020202020204" pitchFamily="34" charset="0"/>
              <a:buChar char="•"/>
            </a:pPr>
            <a:r>
              <a:rPr lang="en-US" sz="2000" dirty="0">
                <a:latin typeface="Bookman Old Style" panose="02050604050505020204" pitchFamily="18" charset="0"/>
              </a:rPr>
              <a:t>The </a:t>
            </a:r>
            <a:r>
              <a:rPr lang="en-US" sz="2000" dirty="0">
                <a:solidFill>
                  <a:srgbClr val="C00000"/>
                </a:solidFill>
                <a:latin typeface="Bookman Old Style" panose="02050604050505020204" pitchFamily="18" charset="0"/>
              </a:rPr>
              <a:t>stream of tokens is sent to the parser for syntax analysis</a:t>
            </a:r>
            <a:r>
              <a:rPr lang="en-US" sz="2000" dirty="0">
                <a:latin typeface="Bookman Old Style" panose="02050604050505020204" pitchFamily="18" charset="0"/>
              </a:rPr>
              <a:t>. </a:t>
            </a:r>
          </a:p>
          <a:p>
            <a:pPr marL="342900" indent="-342900" algn="just">
              <a:buFont typeface="Arial" panose="020B0604020202020204" pitchFamily="34" charset="0"/>
              <a:buChar char="•"/>
            </a:pPr>
            <a:endParaRPr lang="en-US" sz="1200" dirty="0">
              <a:latin typeface="Bookman Old Style" panose="02050604050505020204" pitchFamily="18" charset="0"/>
            </a:endParaRPr>
          </a:p>
          <a:p>
            <a:pPr marL="342900" indent="-342900" algn="just">
              <a:buFont typeface="Arial" panose="020B0604020202020204" pitchFamily="34" charset="0"/>
              <a:buChar char="•"/>
            </a:pPr>
            <a:r>
              <a:rPr lang="en-US" sz="2000" dirty="0">
                <a:latin typeface="Bookman Old Style" panose="02050604050505020204" pitchFamily="18" charset="0"/>
              </a:rPr>
              <a:t>It is common for the </a:t>
            </a:r>
            <a:r>
              <a:rPr lang="en-US" sz="2000" dirty="0">
                <a:solidFill>
                  <a:srgbClr val="C00000"/>
                </a:solidFill>
                <a:latin typeface="Bookman Old Style" panose="02050604050505020204" pitchFamily="18" charset="0"/>
              </a:rPr>
              <a:t>lexical analyzer to interact with the symbol table </a:t>
            </a:r>
            <a:r>
              <a:rPr lang="en-US" sz="2000" dirty="0">
                <a:latin typeface="Bookman Old Style" panose="02050604050505020204" pitchFamily="18" charset="0"/>
              </a:rPr>
              <a:t>as well.</a:t>
            </a:r>
          </a:p>
          <a:p>
            <a:pPr marL="342900" indent="-342900" algn="just">
              <a:buFont typeface="Arial" panose="020B0604020202020204" pitchFamily="34" charset="0"/>
              <a:buChar char="•"/>
            </a:pPr>
            <a:endParaRPr lang="en-US" sz="1200" dirty="0">
              <a:latin typeface="Bookman Old Style" panose="02050604050505020204" pitchFamily="18" charset="0"/>
            </a:endParaRPr>
          </a:p>
          <a:p>
            <a:pPr marL="342900" indent="-342900" algn="just">
              <a:buFont typeface="Arial" panose="020B0604020202020204" pitchFamily="34" charset="0"/>
              <a:buChar char="•"/>
            </a:pPr>
            <a:r>
              <a:rPr lang="en-US" sz="2000" dirty="0">
                <a:latin typeface="Bookman Old Style" panose="02050604050505020204" pitchFamily="18" charset="0"/>
              </a:rPr>
              <a:t>When the lexical analyzer discovers a lexeme constituting an </a:t>
            </a:r>
            <a:r>
              <a:rPr lang="en-US" sz="2000" dirty="0">
                <a:solidFill>
                  <a:srgbClr val="C00000"/>
                </a:solidFill>
                <a:latin typeface="Bookman Old Style" panose="02050604050505020204" pitchFamily="18" charset="0"/>
              </a:rPr>
              <a:t>identifier</a:t>
            </a:r>
            <a:r>
              <a:rPr lang="en-US" sz="2000" dirty="0">
                <a:latin typeface="Bookman Old Style" panose="02050604050505020204" pitchFamily="18" charset="0"/>
              </a:rPr>
              <a:t>, </a:t>
            </a:r>
            <a:r>
              <a:rPr lang="en-US" sz="2000" dirty="0">
                <a:solidFill>
                  <a:srgbClr val="C00000"/>
                </a:solidFill>
                <a:latin typeface="Bookman Old Style" panose="02050604050505020204" pitchFamily="18" charset="0"/>
              </a:rPr>
              <a:t>it needs to enter that lexeme into the symbol table. </a:t>
            </a:r>
            <a:endParaRPr lang="en-IN" sz="2000" dirty="0">
              <a:solidFill>
                <a:srgbClr val="C0000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C6EC1442-251C-4B2A-84B3-8B6FE437F433}"/>
              </a:ext>
            </a:extLst>
          </p:cNvPr>
          <p:cNvPicPr>
            <a:picLocks noChangeAspect="1"/>
          </p:cNvPicPr>
          <p:nvPr/>
        </p:nvPicPr>
        <p:blipFill>
          <a:blip r:embed="rId2"/>
          <a:stretch>
            <a:fillRect/>
          </a:stretch>
        </p:blipFill>
        <p:spPr>
          <a:xfrm>
            <a:off x="3551382" y="3906982"/>
            <a:ext cx="5089236" cy="2609281"/>
          </a:xfrm>
          <a:prstGeom prst="rect">
            <a:avLst/>
          </a:prstGeom>
        </p:spPr>
      </p:pic>
    </p:spTree>
    <p:extLst>
      <p:ext uri="{BB962C8B-B14F-4D97-AF65-F5344CB8AC3E}">
        <p14:creationId xmlns:p14="http://schemas.microsoft.com/office/powerpoint/2010/main" val="326582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7502744"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dirty="0">
                <a:solidFill>
                  <a:srgbClr val="C00000"/>
                </a:solidFill>
                <a:latin typeface="Bookman Old Style" panose="02050604050505020204" pitchFamily="18" charset="0"/>
              </a:rPr>
              <a:t>The Role of the  Lexical Analyzer</a:t>
            </a:r>
            <a:endParaRPr lang="en-US" sz="3200" b="1" kern="0" dirty="0">
              <a:solidFill>
                <a:srgbClr val="C00000"/>
              </a:solidFill>
              <a:latin typeface="Bookman Old Style" panose="02050604050505020204" pitchFamily="18" charset="0"/>
              <a:cs typeface="Akshar Unicode" panose="00000400000000000000" pitchFamily="2" charset="0"/>
            </a:endParaRPr>
          </a:p>
        </p:txBody>
      </p:sp>
      <p:sp>
        <p:nvSpPr>
          <p:cNvPr id="7" name="TextBox 6">
            <a:extLst>
              <a:ext uri="{FF2B5EF4-FFF2-40B4-BE49-F238E27FC236}">
                <a16:creationId xmlns:a16="http://schemas.microsoft.com/office/drawing/2014/main" id="{8DD8C970-0BB3-4F6B-A0B1-2DB2C9DBDC70}"/>
              </a:ext>
            </a:extLst>
          </p:cNvPr>
          <p:cNvSpPr txBox="1"/>
          <p:nvPr/>
        </p:nvSpPr>
        <p:spPr>
          <a:xfrm>
            <a:off x="383308" y="991912"/>
            <a:ext cx="11457709" cy="5724644"/>
          </a:xfrm>
          <a:prstGeom prst="rect">
            <a:avLst/>
          </a:prstGeom>
          <a:noFill/>
        </p:spPr>
        <p:txBody>
          <a:bodyPr wrap="square">
            <a:spAutoFit/>
          </a:bodyPr>
          <a:lstStyle/>
          <a:p>
            <a:pPr algn="just"/>
            <a:r>
              <a:rPr lang="en-US" sz="2400" b="1" dirty="0">
                <a:solidFill>
                  <a:srgbClr val="002060"/>
                </a:solidFill>
                <a:latin typeface="Bookman Old Style" panose="02050604050505020204" pitchFamily="18" charset="0"/>
              </a:rPr>
              <a:t>Issues in Lexical Analysis</a:t>
            </a:r>
          </a:p>
          <a:p>
            <a:pPr algn="just"/>
            <a:r>
              <a:rPr lang="en-US" sz="2000" b="1" dirty="0">
                <a:solidFill>
                  <a:schemeClr val="tx1">
                    <a:lumMod val="95000"/>
                    <a:lumOff val="5000"/>
                  </a:schemeClr>
                </a:solidFill>
                <a:latin typeface="Bookman Old Style" panose="02050604050505020204" pitchFamily="18" charset="0"/>
              </a:rPr>
              <a:t>	</a:t>
            </a:r>
            <a:r>
              <a:rPr lang="en-US" sz="2000" dirty="0">
                <a:latin typeface="Bookman Old Style" panose="02050604050505020204" pitchFamily="18" charset="0"/>
              </a:rPr>
              <a:t>There are a number of reasons why the analysis portion of a compiler is normally separated into lexical analysis and parsing (syntax analysis) phases. </a:t>
            </a:r>
          </a:p>
          <a:p>
            <a:pPr algn="just"/>
            <a:endParaRPr lang="en-US" sz="2000" b="1" dirty="0">
              <a:solidFill>
                <a:schemeClr val="tx1">
                  <a:lumMod val="95000"/>
                  <a:lumOff val="5000"/>
                </a:schemeClr>
              </a:solidFill>
              <a:latin typeface="Bookman Old Style" panose="02050604050505020204" pitchFamily="18" charset="0"/>
            </a:endParaRPr>
          </a:p>
          <a:p>
            <a:pPr marL="457200" indent="-457200" algn="just">
              <a:buFont typeface="+mj-lt"/>
              <a:buAutoNum type="arabicPeriod"/>
            </a:pPr>
            <a:r>
              <a:rPr lang="en-US" sz="2000" b="1" dirty="0">
                <a:solidFill>
                  <a:srgbClr val="002060"/>
                </a:solidFill>
                <a:latin typeface="Bookman Old Style" panose="02050604050505020204" pitchFamily="18" charset="0"/>
              </a:rPr>
              <a:t>Simplicity of design is the most important consideration.</a:t>
            </a:r>
            <a:r>
              <a:rPr lang="en-US" sz="2000" dirty="0">
                <a:latin typeface="Bookman Old Style" panose="02050604050505020204" pitchFamily="18" charset="0"/>
              </a:rPr>
              <a:t> </a:t>
            </a:r>
          </a:p>
          <a:p>
            <a:pPr marL="534988" algn="just"/>
            <a:r>
              <a:rPr lang="en-US" sz="2000" dirty="0">
                <a:latin typeface="Bookman Old Style" panose="02050604050505020204" pitchFamily="18" charset="0"/>
              </a:rPr>
              <a:t>	The separation of lexical from syntax analysis often allows us to simplify at least one or the other of these phases. </a:t>
            </a:r>
            <a:r>
              <a:rPr lang="en-US" dirty="0">
                <a:solidFill>
                  <a:srgbClr val="002060"/>
                </a:solidFill>
                <a:latin typeface="Bookman Old Style" panose="02050604050505020204" pitchFamily="18" charset="0"/>
              </a:rPr>
              <a:t>(For example, </a:t>
            </a:r>
            <a:r>
              <a:rPr lang="en-US" dirty="0">
                <a:solidFill>
                  <a:srgbClr val="C00000"/>
                </a:solidFill>
                <a:latin typeface="Bookman Old Style" panose="02050604050505020204" pitchFamily="18" charset="0"/>
              </a:rPr>
              <a:t>Stripping out comments and white spaces is somewhat easy job by lexical analyzer than syntax analyzer</a:t>
            </a:r>
            <a:r>
              <a:rPr lang="en-US" dirty="0">
                <a:solidFill>
                  <a:srgbClr val="002060"/>
                </a:solidFill>
                <a:latin typeface="Bookman Old Style" panose="02050604050505020204" pitchFamily="18" charset="0"/>
              </a:rPr>
              <a:t>).</a:t>
            </a:r>
          </a:p>
          <a:p>
            <a:pPr marL="534988" algn="just"/>
            <a:endParaRPr lang="en-US" sz="2000" b="1" dirty="0">
              <a:solidFill>
                <a:schemeClr val="tx1">
                  <a:lumMod val="95000"/>
                  <a:lumOff val="5000"/>
                </a:schemeClr>
              </a:solidFill>
              <a:latin typeface="Bookman Old Style" panose="02050604050505020204" pitchFamily="18" charset="0"/>
            </a:endParaRPr>
          </a:p>
          <a:p>
            <a:pPr algn="just"/>
            <a:r>
              <a:rPr lang="en-US" sz="2000" b="1" dirty="0">
                <a:solidFill>
                  <a:srgbClr val="002060"/>
                </a:solidFill>
                <a:latin typeface="Bookman Old Style" panose="02050604050505020204" pitchFamily="18" charset="0"/>
              </a:rPr>
              <a:t>2.  Compiler efficiency is improved. </a:t>
            </a:r>
          </a:p>
          <a:p>
            <a:pPr marL="442913" algn="just"/>
            <a:r>
              <a:rPr lang="en-US" sz="2000" b="1" dirty="0">
                <a:solidFill>
                  <a:srgbClr val="002060"/>
                </a:solidFill>
                <a:latin typeface="Bookman Old Style" panose="02050604050505020204" pitchFamily="18" charset="0"/>
              </a:rPr>
              <a:t>	</a:t>
            </a:r>
            <a:r>
              <a:rPr lang="en-US" sz="2000" dirty="0">
                <a:latin typeface="Bookman Old Style" panose="02050604050505020204" pitchFamily="18" charset="0"/>
              </a:rPr>
              <a:t>A separate lexical analyzer allows us to apply specialized techniques that serve only the lexical task, not the job of parsing. In addition, specialized buffering techniques for reading input characters can speed up the compiler significantly.</a:t>
            </a:r>
          </a:p>
          <a:p>
            <a:pPr algn="just"/>
            <a:endParaRPr lang="en-US" sz="2000" dirty="0">
              <a:latin typeface="Bookman Old Style" panose="02050604050505020204" pitchFamily="18" charset="0"/>
            </a:endParaRPr>
          </a:p>
          <a:p>
            <a:pPr algn="just"/>
            <a:r>
              <a:rPr lang="en-US" sz="2000" b="1" dirty="0">
                <a:solidFill>
                  <a:srgbClr val="002060"/>
                </a:solidFill>
                <a:latin typeface="Bookman Old Style" panose="02050604050505020204" pitchFamily="18" charset="0"/>
              </a:rPr>
              <a:t>3.  Compiler portability is enhanced. </a:t>
            </a:r>
          </a:p>
          <a:p>
            <a:pPr algn="just"/>
            <a:r>
              <a:rPr lang="en-US" sz="2000" b="1" dirty="0">
                <a:solidFill>
                  <a:srgbClr val="002060"/>
                </a:solidFill>
                <a:latin typeface="Bookman Old Style" panose="02050604050505020204" pitchFamily="18" charset="0"/>
              </a:rPr>
              <a:t>	</a:t>
            </a:r>
            <a:r>
              <a:rPr lang="en-US" sz="2000" dirty="0">
                <a:latin typeface="Bookman Old Style" panose="02050604050505020204" pitchFamily="18" charset="0"/>
              </a:rPr>
              <a:t>Input-device-specific peculiarities can be restricted to the lexical analyzer. (For example, </a:t>
            </a:r>
            <a:r>
              <a:rPr lang="en-US" sz="2400" b="1" dirty="0">
                <a:latin typeface="Bookman Old Style" panose="02050604050505020204" pitchFamily="18" charset="0"/>
              </a:rPr>
              <a:t>↑ </a:t>
            </a:r>
            <a:r>
              <a:rPr lang="en-US" sz="2000" dirty="0">
                <a:latin typeface="Bookman Old Style" panose="02050604050505020204" pitchFamily="18" charset="0"/>
              </a:rPr>
              <a:t>in pascal)</a:t>
            </a:r>
            <a:endParaRPr lang="en-US" sz="2000" dirty="0">
              <a:solidFill>
                <a:schemeClr val="tx1">
                  <a:lumMod val="95000"/>
                  <a:lumOff val="5000"/>
                </a:schemeClr>
              </a:solidFill>
              <a:latin typeface="Bookman Old Style" panose="02050604050505020204" pitchFamily="18" charset="0"/>
            </a:endParaRPr>
          </a:p>
          <a:p>
            <a:pPr algn="just"/>
            <a:endParaRPr lang="en-IN" sz="20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71679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7502744"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dirty="0">
                <a:solidFill>
                  <a:srgbClr val="C00000"/>
                </a:solidFill>
                <a:latin typeface="Bookman Old Style" panose="02050604050505020204" pitchFamily="18" charset="0"/>
              </a:rPr>
              <a:t>The Role of the  Lexical Analyzer</a:t>
            </a:r>
            <a:endParaRPr lang="en-US" sz="3200" b="1" kern="0" dirty="0">
              <a:solidFill>
                <a:srgbClr val="C00000"/>
              </a:solidFill>
              <a:latin typeface="Bookman Old Style" panose="02050604050505020204" pitchFamily="18" charset="0"/>
              <a:cs typeface="Akshar Unicode" panose="00000400000000000000" pitchFamily="2" charset="0"/>
            </a:endParaRPr>
          </a:p>
        </p:txBody>
      </p:sp>
      <p:sp>
        <p:nvSpPr>
          <p:cNvPr id="7" name="TextBox 6">
            <a:extLst>
              <a:ext uri="{FF2B5EF4-FFF2-40B4-BE49-F238E27FC236}">
                <a16:creationId xmlns:a16="http://schemas.microsoft.com/office/drawing/2014/main" id="{8DD8C970-0BB3-4F6B-A0B1-2DB2C9DBDC70}"/>
              </a:ext>
            </a:extLst>
          </p:cNvPr>
          <p:cNvSpPr txBox="1"/>
          <p:nvPr/>
        </p:nvSpPr>
        <p:spPr>
          <a:xfrm>
            <a:off x="494145" y="1158166"/>
            <a:ext cx="11457709" cy="5016758"/>
          </a:xfrm>
          <a:prstGeom prst="rect">
            <a:avLst/>
          </a:prstGeom>
          <a:noFill/>
        </p:spPr>
        <p:txBody>
          <a:bodyPr wrap="square">
            <a:spAutoFit/>
          </a:bodyPr>
          <a:lstStyle/>
          <a:p>
            <a:pPr algn="just"/>
            <a:r>
              <a:rPr lang="en-US" sz="2000" b="1" dirty="0">
                <a:solidFill>
                  <a:schemeClr val="tx1">
                    <a:lumMod val="95000"/>
                    <a:lumOff val="5000"/>
                  </a:schemeClr>
                </a:solidFill>
                <a:latin typeface="Bookman Old Style" panose="02050604050505020204" pitchFamily="18" charset="0"/>
              </a:rPr>
              <a:t>Lexical Analyzer also performs certain secondary task</a:t>
            </a:r>
          </a:p>
          <a:p>
            <a:pPr algn="just"/>
            <a:endParaRPr lang="en-US" sz="1200" b="1" dirty="0">
              <a:solidFill>
                <a:schemeClr val="tx1">
                  <a:lumMod val="95000"/>
                  <a:lumOff val="5000"/>
                </a:schemeClr>
              </a:solidFill>
              <a:latin typeface="Bookman Old Style" panose="02050604050505020204" pitchFamily="18" charset="0"/>
            </a:endParaRPr>
          </a:p>
          <a:p>
            <a:pPr marL="628650" indent="-342900" algn="just">
              <a:buFont typeface="Arial" panose="020B0604020202020204" pitchFamily="34" charset="0"/>
              <a:buChar char="•"/>
            </a:pPr>
            <a:r>
              <a:rPr lang="en-US" sz="2000" dirty="0">
                <a:latin typeface="Bookman Old Style" panose="02050604050505020204" pitchFamily="18" charset="0"/>
              </a:rPr>
              <a:t>Stripping out comments and whitespace (blank, newline, tab) in the source program.</a:t>
            </a:r>
          </a:p>
          <a:p>
            <a:pPr marL="628650" indent="-342900" algn="just">
              <a:buFont typeface="Arial" panose="020B0604020202020204" pitchFamily="34" charset="0"/>
              <a:buChar char="•"/>
            </a:pPr>
            <a:endParaRPr lang="en-US" sz="2000" dirty="0">
              <a:latin typeface="Bookman Old Style" panose="02050604050505020204" pitchFamily="18" charset="0"/>
            </a:endParaRPr>
          </a:p>
          <a:p>
            <a:pPr marL="628650" indent="-342900" algn="just">
              <a:buFont typeface="Arial" panose="020B0604020202020204" pitchFamily="34" charset="0"/>
              <a:buChar char="•"/>
            </a:pPr>
            <a:r>
              <a:rPr lang="en-US" sz="2000" dirty="0">
                <a:latin typeface="Bookman Old Style" panose="02050604050505020204" pitchFamily="18" charset="0"/>
              </a:rPr>
              <a:t>Correlating error messages generated by the compiler with the source program.</a:t>
            </a:r>
          </a:p>
          <a:p>
            <a:pPr marL="285750" algn="just"/>
            <a:endParaRPr lang="en-US" sz="2000" dirty="0">
              <a:latin typeface="Bookman Old Style" panose="02050604050505020204" pitchFamily="18" charset="0"/>
            </a:endParaRPr>
          </a:p>
          <a:p>
            <a:pPr marL="285750" algn="just"/>
            <a:endParaRPr lang="en-US" sz="2000" dirty="0">
              <a:latin typeface="Bookman Old Style" panose="02050604050505020204" pitchFamily="18" charset="0"/>
            </a:endParaRPr>
          </a:p>
          <a:p>
            <a:pPr marL="285750" algn="just"/>
            <a:endParaRPr lang="en-US" sz="2000" dirty="0">
              <a:latin typeface="Bookman Old Style" panose="02050604050505020204" pitchFamily="18" charset="0"/>
            </a:endParaRPr>
          </a:p>
          <a:p>
            <a:pPr marL="285750" algn="just"/>
            <a:r>
              <a:rPr lang="en-US" sz="2000" dirty="0">
                <a:latin typeface="Bookman Old Style" panose="02050604050505020204" pitchFamily="18" charset="0"/>
              </a:rPr>
              <a:t>Sometimes, lexical analyzers are divided into a cascade of two processes: </a:t>
            </a:r>
          </a:p>
          <a:p>
            <a:pPr marL="285750" algn="just"/>
            <a:endParaRPr lang="en-US" sz="2000" dirty="0">
              <a:latin typeface="Bookman Old Style" panose="02050604050505020204" pitchFamily="18" charset="0"/>
            </a:endParaRPr>
          </a:p>
          <a:p>
            <a:pPr marL="628650" indent="-342900" algn="just">
              <a:buFont typeface="Arial" panose="020B0604020202020204" pitchFamily="34" charset="0"/>
              <a:buChar char="•"/>
            </a:pPr>
            <a:r>
              <a:rPr lang="en-US" sz="2000" b="1" dirty="0">
                <a:solidFill>
                  <a:srgbClr val="002060"/>
                </a:solidFill>
                <a:latin typeface="Bookman Old Style" panose="02050604050505020204" pitchFamily="18" charset="0"/>
              </a:rPr>
              <a:t>Scanning</a:t>
            </a:r>
            <a:r>
              <a:rPr lang="en-US" sz="2000" dirty="0">
                <a:latin typeface="Bookman Old Style" panose="02050604050505020204" pitchFamily="18" charset="0"/>
              </a:rPr>
              <a:t> consists of the simple processes that do not require tokenization of the input, such as deletion of comments and compaction of consecutive whitespace characters into one. </a:t>
            </a:r>
          </a:p>
          <a:p>
            <a:pPr marL="285750" algn="just"/>
            <a:endParaRPr lang="en-US" sz="2000" dirty="0">
              <a:latin typeface="Bookman Old Style" panose="02050604050505020204" pitchFamily="18" charset="0"/>
            </a:endParaRPr>
          </a:p>
          <a:p>
            <a:pPr marL="628650" indent="-342900" algn="just">
              <a:buFont typeface="Arial" panose="020B0604020202020204" pitchFamily="34" charset="0"/>
              <a:buChar char="•"/>
            </a:pPr>
            <a:r>
              <a:rPr lang="en-US" sz="2000" b="1" dirty="0">
                <a:solidFill>
                  <a:srgbClr val="002060"/>
                </a:solidFill>
                <a:latin typeface="Bookman Old Style" panose="02050604050505020204" pitchFamily="18" charset="0"/>
              </a:rPr>
              <a:t>Lexical analysis </a:t>
            </a:r>
            <a:r>
              <a:rPr lang="en-US" sz="2000" dirty="0">
                <a:latin typeface="Bookman Old Style" panose="02050604050505020204" pitchFamily="18" charset="0"/>
              </a:rPr>
              <a:t>proper is the more complex portion, where the scanner produces the sequence of tokens as output. </a:t>
            </a:r>
            <a:endParaRPr lang="en-IN" sz="20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38345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7502744"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dirty="0">
                <a:solidFill>
                  <a:srgbClr val="C00000"/>
                </a:solidFill>
                <a:latin typeface="Bookman Old Style" panose="02050604050505020204" pitchFamily="18" charset="0"/>
              </a:rPr>
              <a:t>The Role of the  Lexical Analyzer</a:t>
            </a:r>
            <a:endParaRPr lang="en-US" sz="3200" b="1" kern="0" dirty="0">
              <a:solidFill>
                <a:srgbClr val="C00000"/>
              </a:solidFill>
              <a:latin typeface="Bookman Old Style" panose="02050604050505020204" pitchFamily="18" charset="0"/>
              <a:cs typeface="Akshar Unicode" panose="00000400000000000000" pitchFamily="2" charset="0"/>
            </a:endParaRPr>
          </a:p>
        </p:txBody>
      </p:sp>
      <p:sp>
        <p:nvSpPr>
          <p:cNvPr id="7" name="TextBox 6">
            <a:extLst>
              <a:ext uri="{FF2B5EF4-FFF2-40B4-BE49-F238E27FC236}">
                <a16:creationId xmlns:a16="http://schemas.microsoft.com/office/drawing/2014/main" id="{8DD8C970-0BB3-4F6B-A0B1-2DB2C9DBDC70}"/>
              </a:ext>
            </a:extLst>
          </p:cNvPr>
          <p:cNvSpPr txBox="1"/>
          <p:nvPr/>
        </p:nvSpPr>
        <p:spPr>
          <a:xfrm>
            <a:off x="383308" y="991912"/>
            <a:ext cx="11457709" cy="5386090"/>
          </a:xfrm>
          <a:prstGeom prst="rect">
            <a:avLst/>
          </a:prstGeom>
          <a:noFill/>
        </p:spPr>
        <p:txBody>
          <a:bodyPr wrap="square">
            <a:spAutoFit/>
          </a:bodyPr>
          <a:lstStyle/>
          <a:p>
            <a:pPr algn="just"/>
            <a:r>
              <a:rPr lang="en-IN" sz="2400" b="1" dirty="0">
                <a:solidFill>
                  <a:srgbClr val="002060"/>
                </a:solidFill>
                <a:latin typeface="Bookman Old Style" panose="02050604050505020204" pitchFamily="18" charset="0"/>
              </a:rPr>
              <a:t>Tokens, Patterns, and Lexemes</a:t>
            </a:r>
          </a:p>
          <a:p>
            <a:pPr algn="just"/>
            <a:r>
              <a:rPr lang="en-US" sz="2000" dirty="0">
                <a:latin typeface="Bookman Old Style" panose="02050604050505020204" pitchFamily="18" charset="0"/>
              </a:rPr>
              <a:t>	When discussing lexical analysis, we use three related but distinct terms:</a:t>
            </a:r>
          </a:p>
          <a:p>
            <a:pPr algn="just"/>
            <a:endParaRPr lang="en-US" sz="2000" dirty="0">
              <a:latin typeface="Bookman Old Style" panose="02050604050505020204" pitchFamily="18" charset="0"/>
            </a:endParaRPr>
          </a:p>
          <a:p>
            <a:pPr algn="just"/>
            <a:r>
              <a:rPr lang="en-US" sz="2000" b="1" dirty="0">
                <a:solidFill>
                  <a:srgbClr val="00B050"/>
                </a:solidFill>
                <a:latin typeface="Bookman Old Style" panose="02050604050505020204" pitchFamily="18" charset="0"/>
              </a:rPr>
              <a:t>Token</a:t>
            </a:r>
          </a:p>
          <a:p>
            <a:pPr marL="703263" indent="-342900" algn="just">
              <a:buFont typeface="Arial" panose="020B0604020202020204" pitchFamily="34" charset="0"/>
              <a:buChar char="•"/>
            </a:pPr>
            <a:r>
              <a:rPr lang="en-US" sz="2000" dirty="0">
                <a:latin typeface="Bookman Old Style" panose="02050604050505020204" pitchFamily="18" charset="0"/>
              </a:rPr>
              <a:t>A token is a pair consisting of a token name and an optional attribute value. </a:t>
            </a:r>
          </a:p>
          <a:p>
            <a:pPr marL="703263" indent="-342900" algn="just">
              <a:buFont typeface="Arial" panose="020B0604020202020204" pitchFamily="34" charset="0"/>
              <a:buChar char="•"/>
            </a:pPr>
            <a:r>
              <a:rPr lang="en-US" sz="2000" dirty="0">
                <a:latin typeface="Bookman Old Style" panose="02050604050505020204" pitchFamily="18" charset="0"/>
              </a:rPr>
              <a:t>The token name is an abstract symbol representing a kind of lexical unit (Keyword, Identifier, Operator…)</a:t>
            </a:r>
          </a:p>
          <a:p>
            <a:pPr algn="just"/>
            <a:endParaRPr lang="en-US" sz="2000" dirty="0">
              <a:latin typeface="Bookman Old Style" panose="02050604050505020204" pitchFamily="18" charset="0"/>
            </a:endParaRPr>
          </a:p>
          <a:p>
            <a:pPr algn="just"/>
            <a:r>
              <a:rPr lang="en-US" sz="2000" b="1" dirty="0">
                <a:solidFill>
                  <a:srgbClr val="00B050"/>
                </a:solidFill>
                <a:latin typeface="Bookman Old Style" panose="02050604050505020204" pitchFamily="18" charset="0"/>
              </a:rPr>
              <a:t>Pattern</a:t>
            </a:r>
          </a:p>
          <a:p>
            <a:pPr marL="703263" indent="-342900" algn="just">
              <a:buFont typeface="Arial" panose="020B0604020202020204" pitchFamily="34" charset="0"/>
              <a:buChar char="•"/>
            </a:pPr>
            <a:r>
              <a:rPr lang="en-US" sz="2000" dirty="0">
                <a:latin typeface="Bookman Old Style" panose="02050604050505020204" pitchFamily="18" charset="0"/>
              </a:rPr>
              <a:t>The set strings is described by a rule called a pattern associated with the token. </a:t>
            </a:r>
          </a:p>
          <a:p>
            <a:pPr marL="360363" algn="ctr"/>
            <a:r>
              <a:rPr lang="en-US" sz="2000" dirty="0">
                <a:latin typeface="Bookman Old Style" panose="02050604050505020204" pitchFamily="18" charset="0"/>
              </a:rPr>
              <a:t>Or</a:t>
            </a:r>
          </a:p>
          <a:p>
            <a:pPr marL="703263" indent="-342900" algn="just">
              <a:buFont typeface="Arial" panose="020B0604020202020204" pitchFamily="34" charset="0"/>
              <a:buChar char="•"/>
            </a:pPr>
            <a:r>
              <a:rPr lang="en-US" sz="2000" dirty="0">
                <a:latin typeface="Bookman Old Style" panose="02050604050505020204" pitchFamily="18" charset="0"/>
              </a:rPr>
              <a:t>A pattern is a rule describing the set of lexemes that can represent a particular token in source programs.</a:t>
            </a:r>
          </a:p>
          <a:p>
            <a:pPr algn="just"/>
            <a:endParaRPr lang="en-US" sz="2000" dirty="0">
              <a:latin typeface="Bookman Old Style" panose="02050604050505020204" pitchFamily="18" charset="0"/>
            </a:endParaRPr>
          </a:p>
          <a:p>
            <a:pPr algn="just"/>
            <a:r>
              <a:rPr lang="en-US" sz="2000" b="1" dirty="0">
                <a:solidFill>
                  <a:srgbClr val="00B050"/>
                </a:solidFill>
                <a:latin typeface="Bookman Old Style" panose="02050604050505020204" pitchFamily="18" charset="0"/>
              </a:rPr>
              <a:t>Lexeme</a:t>
            </a:r>
          </a:p>
          <a:p>
            <a:pPr marL="703263" indent="-342900" algn="just">
              <a:buFont typeface="Arial" panose="020B0604020202020204" pitchFamily="34" charset="0"/>
              <a:buChar char="•"/>
            </a:pPr>
            <a:r>
              <a:rPr lang="en-US" sz="2000" dirty="0">
                <a:latin typeface="Bookman Old Style" panose="02050604050505020204" pitchFamily="18" charset="0"/>
              </a:rPr>
              <a:t>A lexeme is a sequence of characters in the source program that matched by the pattern for a token.</a:t>
            </a:r>
            <a:endParaRPr lang="en-IN" sz="20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152433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7502744"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dirty="0">
                <a:solidFill>
                  <a:srgbClr val="C00000"/>
                </a:solidFill>
                <a:latin typeface="Bookman Old Style" panose="02050604050505020204" pitchFamily="18" charset="0"/>
              </a:rPr>
              <a:t>The Role of the  Lexical Analyzer</a:t>
            </a:r>
            <a:endParaRPr lang="en-US" sz="3200" b="1" kern="0" dirty="0">
              <a:solidFill>
                <a:srgbClr val="C00000"/>
              </a:solidFill>
              <a:latin typeface="Bookman Old Style" panose="02050604050505020204" pitchFamily="18" charset="0"/>
              <a:cs typeface="Akshar Unicode" panose="00000400000000000000" pitchFamily="2" charset="0"/>
            </a:endParaRPr>
          </a:p>
        </p:txBody>
      </p:sp>
      <p:graphicFrame>
        <p:nvGraphicFramePr>
          <p:cNvPr id="2" name="Table 3">
            <a:extLst>
              <a:ext uri="{FF2B5EF4-FFF2-40B4-BE49-F238E27FC236}">
                <a16:creationId xmlns:a16="http://schemas.microsoft.com/office/drawing/2014/main" id="{BF7704E9-4658-459C-92D6-C31718D6945A}"/>
              </a:ext>
            </a:extLst>
          </p:cNvPr>
          <p:cNvGraphicFramePr>
            <a:graphicFrameLocks noGrp="1"/>
          </p:cNvGraphicFramePr>
          <p:nvPr>
            <p:extLst>
              <p:ext uri="{D42A27DB-BD31-4B8C-83A1-F6EECF244321}">
                <p14:modId xmlns:p14="http://schemas.microsoft.com/office/powerpoint/2010/main" val="1823982574"/>
              </p:ext>
            </p:extLst>
          </p:nvPr>
        </p:nvGraphicFramePr>
        <p:xfrm>
          <a:off x="1690251" y="1042938"/>
          <a:ext cx="9217893" cy="3703320"/>
        </p:xfrm>
        <a:graphic>
          <a:graphicData uri="http://schemas.openxmlformats.org/drawingml/2006/table">
            <a:tbl>
              <a:tblPr firstRow="1" bandRow="1">
                <a:tableStyleId>{5C22544A-7EE6-4342-B048-85BDC9FD1C3A}</a:tableStyleId>
              </a:tblPr>
              <a:tblGrid>
                <a:gridCol w="3072631">
                  <a:extLst>
                    <a:ext uri="{9D8B030D-6E8A-4147-A177-3AD203B41FA5}">
                      <a16:colId xmlns:a16="http://schemas.microsoft.com/office/drawing/2014/main" val="223435249"/>
                    </a:ext>
                  </a:extLst>
                </a:gridCol>
                <a:gridCol w="2533843">
                  <a:extLst>
                    <a:ext uri="{9D8B030D-6E8A-4147-A177-3AD203B41FA5}">
                      <a16:colId xmlns:a16="http://schemas.microsoft.com/office/drawing/2014/main" val="1032166422"/>
                    </a:ext>
                  </a:extLst>
                </a:gridCol>
                <a:gridCol w="3611419">
                  <a:extLst>
                    <a:ext uri="{9D8B030D-6E8A-4147-A177-3AD203B41FA5}">
                      <a16:colId xmlns:a16="http://schemas.microsoft.com/office/drawing/2014/main" val="1909834296"/>
                    </a:ext>
                  </a:extLst>
                </a:gridCol>
              </a:tblGrid>
              <a:tr h="370840">
                <a:tc>
                  <a:txBody>
                    <a:bodyPr/>
                    <a:lstStyle/>
                    <a:p>
                      <a:pPr algn="ctr"/>
                      <a:r>
                        <a:rPr lang="en-US" sz="2000" b="1" dirty="0">
                          <a:latin typeface="Bookman Old Style" panose="02050604050505020204" pitchFamily="18" charset="0"/>
                        </a:rPr>
                        <a:t>Pattern</a:t>
                      </a:r>
                      <a:endParaRPr lang="en-IN" sz="2000" b="1" dirty="0">
                        <a:latin typeface="Bookman Old Style" panose="02050604050505020204" pitchFamily="18" charset="0"/>
                      </a:endParaRPr>
                    </a:p>
                  </a:txBody>
                  <a:tcPr/>
                </a:tc>
                <a:tc>
                  <a:txBody>
                    <a:bodyPr/>
                    <a:lstStyle/>
                    <a:p>
                      <a:pPr algn="ctr"/>
                      <a:r>
                        <a:rPr lang="en-US" sz="2000" b="1" dirty="0">
                          <a:latin typeface="Bookman Old Style" panose="02050604050505020204" pitchFamily="18" charset="0"/>
                        </a:rPr>
                        <a:t>Token</a:t>
                      </a:r>
                      <a:endParaRPr lang="en-IN" sz="2000" b="1" dirty="0">
                        <a:latin typeface="Bookman Old Style" panose="02050604050505020204" pitchFamily="18" charset="0"/>
                      </a:endParaRPr>
                    </a:p>
                  </a:txBody>
                  <a:tcPr/>
                </a:tc>
                <a:tc>
                  <a:txBody>
                    <a:bodyPr/>
                    <a:lstStyle/>
                    <a:p>
                      <a:pPr algn="ctr"/>
                      <a:r>
                        <a:rPr lang="en-US" sz="2000" b="1" dirty="0">
                          <a:latin typeface="Bookman Old Style" panose="02050604050505020204" pitchFamily="18" charset="0"/>
                        </a:rPr>
                        <a:t>Lexeme</a:t>
                      </a:r>
                      <a:endParaRPr lang="en-IN" sz="2000" b="1" dirty="0">
                        <a:latin typeface="Bookman Old Style" panose="02050604050505020204" pitchFamily="18" charset="0"/>
                      </a:endParaRPr>
                    </a:p>
                  </a:txBody>
                  <a:tcPr/>
                </a:tc>
                <a:extLst>
                  <a:ext uri="{0D108BD9-81ED-4DB2-BD59-A6C34878D82A}">
                    <a16:rowId xmlns:a16="http://schemas.microsoft.com/office/drawing/2014/main" val="1668678756"/>
                  </a:ext>
                </a:extLst>
              </a:tr>
              <a:tr h="370840">
                <a:tc>
                  <a:txBody>
                    <a:bodyPr/>
                    <a:lstStyle/>
                    <a:p>
                      <a:pPr algn="ctr"/>
                      <a:r>
                        <a:rPr lang="en-US" b="0" dirty="0">
                          <a:latin typeface="Bookman Old Style" panose="02050604050505020204" pitchFamily="18" charset="0"/>
                        </a:rPr>
                        <a:t>while, for, if, else, int</a:t>
                      </a:r>
                      <a:endParaRPr lang="en-IN" b="0" dirty="0">
                        <a:latin typeface="Bookman Old Style" panose="02050604050505020204" pitchFamily="18" charset="0"/>
                      </a:endParaRPr>
                    </a:p>
                  </a:txBody>
                  <a:tcPr/>
                </a:tc>
                <a:tc>
                  <a:txBody>
                    <a:bodyPr/>
                    <a:lstStyle/>
                    <a:p>
                      <a:pPr algn="ctr"/>
                      <a:r>
                        <a:rPr lang="en-US" b="0" dirty="0">
                          <a:latin typeface="Bookman Old Style" panose="02050604050505020204" pitchFamily="18" charset="0"/>
                        </a:rPr>
                        <a:t>Keyword</a:t>
                      </a:r>
                      <a:endParaRPr lang="en-IN" b="0" dirty="0">
                        <a:latin typeface="Bookman Old Style" panose="02050604050505020204" pitchFamily="18" charset="0"/>
                      </a:endParaRPr>
                    </a:p>
                  </a:txBody>
                  <a:tcPr/>
                </a:tc>
                <a:tc>
                  <a:txBody>
                    <a:bodyPr/>
                    <a:lstStyle/>
                    <a:p>
                      <a:pPr algn="ctr"/>
                      <a:r>
                        <a:rPr lang="en-US" b="0" dirty="0">
                          <a:latin typeface="Bookman Old Style" panose="02050604050505020204" pitchFamily="18" charset="0"/>
                        </a:rPr>
                        <a:t>while | for | if | else | int</a:t>
                      </a:r>
                      <a:endParaRPr lang="en-IN" b="0" dirty="0">
                        <a:latin typeface="Bookman Old Style" panose="02050604050505020204" pitchFamily="18" charset="0"/>
                      </a:endParaRPr>
                    </a:p>
                  </a:txBody>
                  <a:tcPr/>
                </a:tc>
                <a:extLst>
                  <a:ext uri="{0D108BD9-81ED-4DB2-BD59-A6C34878D82A}">
                    <a16:rowId xmlns:a16="http://schemas.microsoft.com/office/drawing/2014/main" val="2506217540"/>
                  </a:ext>
                </a:extLst>
              </a:tr>
              <a:tr h="370840">
                <a:tc>
                  <a:txBody>
                    <a:bodyPr/>
                    <a:lstStyle/>
                    <a:p>
                      <a:pPr algn="ctr"/>
                      <a:r>
                        <a:rPr lang="en-US" b="0" dirty="0">
                          <a:latin typeface="Bookman Old Style" panose="02050604050505020204" pitchFamily="18" charset="0"/>
                        </a:rPr>
                        <a:t>Letter followed by zero or more instance of Letter or Digit</a:t>
                      </a:r>
                      <a:endParaRPr lang="en-IN" b="0" dirty="0">
                        <a:latin typeface="Bookman Old Style" panose="02050604050505020204" pitchFamily="18" charset="0"/>
                      </a:endParaRPr>
                    </a:p>
                  </a:txBody>
                  <a:tcPr/>
                </a:tc>
                <a:tc>
                  <a:txBody>
                    <a:bodyPr/>
                    <a:lstStyle/>
                    <a:p>
                      <a:pPr algn="ctr"/>
                      <a:r>
                        <a:rPr lang="en-US" b="0" dirty="0">
                          <a:latin typeface="Bookman Old Style" panose="02050604050505020204" pitchFamily="18" charset="0"/>
                        </a:rPr>
                        <a:t>Identifier</a:t>
                      </a:r>
                      <a:endParaRPr lang="en-IN" b="0" dirty="0">
                        <a:latin typeface="Bookman Old Style" panose="02050604050505020204" pitchFamily="18" charset="0"/>
                      </a:endParaRPr>
                    </a:p>
                  </a:txBody>
                  <a:tcPr/>
                </a:tc>
                <a:tc>
                  <a:txBody>
                    <a:bodyPr/>
                    <a:lstStyle/>
                    <a:p>
                      <a:pPr algn="ctr"/>
                      <a:r>
                        <a:rPr lang="en-US" b="0" dirty="0">
                          <a:latin typeface="Bookman Old Style" panose="02050604050505020204" pitchFamily="18" charset="0"/>
                        </a:rPr>
                        <a:t>a, mark1, length, emp123, s567</a:t>
                      </a:r>
                      <a:endParaRPr lang="en-IN" b="0" dirty="0">
                        <a:latin typeface="Bookman Old Style" panose="02050604050505020204" pitchFamily="18" charset="0"/>
                      </a:endParaRPr>
                    </a:p>
                  </a:txBody>
                  <a:tcPr/>
                </a:tc>
                <a:extLst>
                  <a:ext uri="{0D108BD9-81ED-4DB2-BD59-A6C34878D82A}">
                    <a16:rowId xmlns:a16="http://schemas.microsoft.com/office/drawing/2014/main" val="2306040234"/>
                  </a:ext>
                </a:extLst>
              </a:tr>
              <a:tr h="370840">
                <a:tc>
                  <a:txBody>
                    <a:bodyPr/>
                    <a:lstStyle/>
                    <a:p>
                      <a:pPr algn="ctr"/>
                      <a:r>
                        <a:rPr lang="en-US" b="0" dirty="0">
                          <a:latin typeface="Bookman Old Style" panose="02050604050505020204" pitchFamily="18" charset="0"/>
                        </a:rPr>
                        <a:t>Digit followed by zero of more instance of Digit</a:t>
                      </a:r>
                      <a:endParaRPr lang="en-IN" b="0" dirty="0">
                        <a:latin typeface="Bookman Old Style" panose="02050604050505020204" pitchFamily="18" charset="0"/>
                      </a:endParaRPr>
                    </a:p>
                  </a:txBody>
                  <a:tcPr/>
                </a:tc>
                <a:tc>
                  <a:txBody>
                    <a:bodyPr/>
                    <a:lstStyle/>
                    <a:p>
                      <a:pPr algn="ctr"/>
                      <a:r>
                        <a:rPr lang="en-US" b="0" dirty="0">
                          <a:latin typeface="Bookman Old Style" panose="02050604050505020204" pitchFamily="18" charset="0"/>
                        </a:rPr>
                        <a:t>Number </a:t>
                      </a:r>
                      <a:endParaRPr lang="en-IN" b="0" dirty="0">
                        <a:latin typeface="Bookman Old Style" panose="02050604050505020204" pitchFamily="18" charset="0"/>
                      </a:endParaRPr>
                    </a:p>
                  </a:txBody>
                  <a:tcPr/>
                </a:tc>
                <a:tc>
                  <a:txBody>
                    <a:bodyPr/>
                    <a:lstStyle/>
                    <a:p>
                      <a:pPr algn="ctr"/>
                      <a:r>
                        <a:rPr lang="en-US" b="0" dirty="0">
                          <a:latin typeface="Bookman Old Style" panose="02050604050505020204" pitchFamily="18" charset="0"/>
                        </a:rPr>
                        <a:t>79, 22, 4, 2021, 123456</a:t>
                      </a:r>
                      <a:endParaRPr lang="en-IN" b="0" dirty="0">
                        <a:latin typeface="Bookman Old Style" panose="02050604050505020204" pitchFamily="18" charset="0"/>
                      </a:endParaRPr>
                    </a:p>
                  </a:txBody>
                  <a:tcPr/>
                </a:tc>
                <a:extLst>
                  <a:ext uri="{0D108BD9-81ED-4DB2-BD59-A6C34878D82A}">
                    <a16:rowId xmlns:a16="http://schemas.microsoft.com/office/drawing/2014/main" val="2685473300"/>
                  </a:ext>
                </a:extLst>
              </a:tr>
              <a:tr h="370840">
                <a:tc>
                  <a:txBody>
                    <a:bodyPr/>
                    <a:lstStyle/>
                    <a:p>
                      <a:pPr algn="ctr"/>
                      <a:r>
                        <a:rPr lang="en-US" b="0" dirty="0">
                          <a:latin typeface="Bookman Old Style" panose="02050604050505020204" pitchFamily="18" charset="0"/>
                        </a:rPr>
                        <a:t>Any symbols between “ and “ except “</a:t>
                      </a:r>
                      <a:endParaRPr lang="en-IN" b="0" dirty="0">
                        <a:latin typeface="Bookman Old Style" panose="02050604050505020204" pitchFamily="18" charset="0"/>
                      </a:endParaRPr>
                    </a:p>
                  </a:txBody>
                  <a:tcPr/>
                </a:tc>
                <a:tc>
                  <a:txBody>
                    <a:bodyPr/>
                    <a:lstStyle/>
                    <a:p>
                      <a:pPr algn="ctr"/>
                      <a:r>
                        <a:rPr lang="en-US" b="0" dirty="0">
                          <a:latin typeface="Bookman Old Style" panose="02050604050505020204" pitchFamily="18" charset="0"/>
                        </a:rPr>
                        <a:t>Literal or String</a:t>
                      </a:r>
                      <a:endParaRPr lang="en-IN" b="0" dirty="0">
                        <a:latin typeface="Bookman Old Style" panose="02050604050505020204" pitchFamily="18" charset="0"/>
                      </a:endParaRPr>
                    </a:p>
                  </a:txBody>
                  <a:tcPr/>
                </a:tc>
                <a:tc>
                  <a:txBody>
                    <a:bodyPr/>
                    <a:lstStyle/>
                    <a:p>
                      <a:pPr algn="ctr"/>
                      <a:r>
                        <a:rPr lang="en-US" b="0" dirty="0">
                          <a:latin typeface="Bookman Old Style" panose="02050604050505020204" pitchFamily="18" charset="0"/>
                        </a:rPr>
                        <a:t>“Welcome”, “Presidency University”, “Bengaluru”</a:t>
                      </a:r>
                      <a:endParaRPr lang="en-IN" b="0" dirty="0">
                        <a:latin typeface="Bookman Old Style" panose="02050604050505020204" pitchFamily="18" charset="0"/>
                      </a:endParaRPr>
                    </a:p>
                  </a:txBody>
                  <a:tcPr/>
                </a:tc>
                <a:extLst>
                  <a:ext uri="{0D108BD9-81ED-4DB2-BD59-A6C34878D82A}">
                    <a16:rowId xmlns:a16="http://schemas.microsoft.com/office/drawing/2014/main" val="1967329511"/>
                  </a:ext>
                </a:extLst>
              </a:tr>
              <a:tr h="370840">
                <a:tc>
                  <a:txBody>
                    <a:bodyPr/>
                    <a:lstStyle/>
                    <a:p>
                      <a:pPr algn="ctr"/>
                      <a:endParaRPr lang="en-IN" b="0" dirty="0">
                        <a:latin typeface="Bookman Old Style" panose="02050604050505020204" pitchFamily="18" charset="0"/>
                      </a:endParaRPr>
                    </a:p>
                  </a:txBody>
                  <a:tcPr/>
                </a:tc>
                <a:tc>
                  <a:txBody>
                    <a:bodyPr/>
                    <a:lstStyle/>
                    <a:p>
                      <a:pPr algn="ctr"/>
                      <a:endParaRPr lang="en-IN" b="0" dirty="0">
                        <a:latin typeface="Bookman Old Style" panose="02050604050505020204" pitchFamily="18" charset="0"/>
                      </a:endParaRPr>
                    </a:p>
                  </a:txBody>
                  <a:tcPr/>
                </a:tc>
                <a:tc>
                  <a:txBody>
                    <a:bodyPr/>
                    <a:lstStyle/>
                    <a:p>
                      <a:pPr algn="ctr"/>
                      <a:endParaRPr lang="en-IN" b="0" dirty="0">
                        <a:latin typeface="Bookman Old Style" panose="02050604050505020204" pitchFamily="18" charset="0"/>
                      </a:endParaRPr>
                    </a:p>
                  </a:txBody>
                  <a:tcPr/>
                </a:tc>
                <a:extLst>
                  <a:ext uri="{0D108BD9-81ED-4DB2-BD59-A6C34878D82A}">
                    <a16:rowId xmlns:a16="http://schemas.microsoft.com/office/drawing/2014/main" val="244786220"/>
                  </a:ext>
                </a:extLst>
              </a:tr>
              <a:tr h="370840">
                <a:tc>
                  <a:txBody>
                    <a:bodyPr/>
                    <a:lstStyle/>
                    <a:p>
                      <a:pPr algn="ctr"/>
                      <a:endParaRPr lang="en-IN" b="0" dirty="0">
                        <a:latin typeface="Bookman Old Style" panose="02050604050505020204" pitchFamily="18" charset="0"/>
                      </a:endParaRPr>
                    </a:p>
                  </a:txBody>
                  <a:tcPr/>
                </a:tc>
                <a:tc>
                  <a:txBody>
                    <a:bodyPr/>
                    <a:lstStyle/>
                    <a:p>
                      <a:pPr algn="ctr"/>
                      <a:endParaRPr lang="en-IN" b="0" dirty="0">
                        <a:latin typeface="Bookman Old Style" panose="02050604050505020204" pitchFamily="18" charset="0"/>
                      </a:endParaRPr>
                    </a:p>
                  </a:txBody>
                  <a:tcPr/>
                </a:tc>
                <a:tc>
                  <a:txBody>
                    <a:bodyPr/>
                    <a:lstStyle/>
                    <a:p>
                      <a:pPr algn="ctr"/>
                      <a:endParaRPr lang="en-IN" b="0" dirty="0">
                        <a:latin typeface="Bookman Old Style" panose="02050604050505020204" pitchFamily="18" charset="0"/>
                      </a:endParaRPr>
                    </a:p>
                  </a:txBody>
                  <a:tcPr/>
                </a:tc>
                <a:extLst>
                  <a:ext uri="{0D108BD9-81ED-4DB2-BD59-A6C34878D82A}">
                    <a16:rowId xmlns:a16="http://schemas.microsoft.com/office/drawing/2014/main" val="3777162645"/>
                  </a:ext>
                </a:extLst>
              </a:tr>
            </a:tbl>
          </a:graphicData>
        </a:graphic>
      </p:graphicFrame>
      <p:sp>
        <p:nvSpPr>
          <p:cNvPr id="6" name="TextBox 5">
            <a:extLst>
              <a:ext uri="{FF2B5EF4-FFF2-40B4-BE49-F238E27FC236}">
                <a16:creationId xmlns:a16="http://schemas.microsoft.com/office/drawing/2014/main" id="{80EDB609-70BD-4575-918C-0E81227A7468}"/>
              </a:ext>
            </a:extLst>
          </p:cNvPr>
          <p:cNvSpPr txBox="1"/>
          <p:nvPr/>
        </p:nvSpPr>
        <p:spPr>
          <a:xfrm>
            <a:off x="1052944" y="4823963"/>
            <a:ext cx="10492509" cy="1631216"/>
          </a:xfrm>
          <a:prstGeom prst="rect">
            <a:avLst/>
          </a:prstGeom>
          <a:noFill/>
        </p:spPr>
        <p:txBody>
          <a:bodyPr wrap="square">
            <a:spAutoFit/>
          </a:bodyPr>
          <a:lstStyle/>
          <a:p>
            <a:pPr marL="342900" indent="-342900">
              <a:buAutoNum type="arabicPeriod"/>
            </a:pPr>
            <a:r>
              <a:rPr lang="en-US" sz="2000" dirty="0"/>
              <a:t>One token for each keyword. The pattern for a keyword is the same as the keyword itself. </a:t>
            </a:r>
          </a:p>
          <a:p>
            <a:pPr marL="342900" indent="-342900">
              <a:buAutoNum type="arabicPeriod"/>
            </a:pPr>
            <a:r>
              <a:rPr lang="en-US" sz="2000" dirty="0"/>
              <a:t>Tokens for the 1 operators, either individually or in classes.</a:t>
            </a:r>
          </a:p>
          <a:p>
            <a:pPr marL="342900" indent="-342900">
              <a:buAutoNum type="arabicPeriod"/>
            </a:pPr>
            <a:r>
              <a:rPr lang="en-US" sz="2000" dirty="0"/>
              <a:t>One token representing all identifiers. </a:t>
            </a:r>
          </a:p>
          <a:p>
            <a:pPr marL="342900" indent="-342900">
              <a:buAutoNum type="arabicPeriod"/>
            </a:pPr>
            <a:r>
              <a:rPr lang="en-US" sz="2000" dirty="0"/>
              <a:t>One or more tokens representing constants, such as numbers and literal strings</a:t>
            </a:r>
          </a:p>
          <a:p>
            <a:pPr marL="342900" indent="-342900">
              <a:buAutoNum type="arabicPeriod"/>
            </a:pPr>
            <a:r>
              <a:rPr lang="en-US" sz="2000" dirty="0"/>
              <a:t>Tokens for each punctuation symbol, such as left and right parentheses, comma, and semicolon. </a:t>
            </a:r>
            <a:endParaRPr lang="en-IN" sz="2000" dirty="0"/>
          </a:p>
        </p:txBody>
      </p:sp>
    </p:spTree>
    <p:extLst>
      <p:ext uri="{BB962C8B-B14F-4D97-AF65-F5344CB8AC3E}">
        <p14:creationId xmlns:p14="http://schemas.microsoft.com/office/powerpoint/2010/main" val="386748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7502744"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dirty="0">
                <a:solidFill>
                  <a:srgbClr val="C00000"/>
                </a:solidFill>
                <a:latin typeface="Bookman Old Style" panose="02050604050505020204" pitchFamily="18" charset="0"/>
              </a:rPr>
              <a:t>The Role of the  Lexical Analyzer</a:t>
            </a:r>
            <a:endParaRPr lang="en-US" sz="3200" b="1" kern="0" dirty="0">
              <a:solidFill>
                <a:srgbClr val="C00000"/>
              </a:solidFill>
              <a:latin typeface="Bookman Old Style" panose="02050604050505020204" pitchFamily="18" charset="0"/>
              <a:cs typeface="Akshar Unicode" panose="00000400000000000000" pitchFamily="2" charset="0"/>
            </a:endParaRPr>
          </a:p>
        </p:txBody>
      </p:sp>
      <p:sp>
        <p:nvSpPr>
          <p:cNvPr id="7" name="TextBox 6">
            <a:extLst>
              <a:ext uri="{FF2B5EF4-FFF2-40B4-BE49-F238E27FC236}">
                <a16:creationId xmlns:a16="http://schemas.microsoft.com/office/drawing/2014/main" id="{8DD8C970-0BB3-4F6B-A0B1-2DB2C9DBDC70}"/>
              </a:ext>
            </a:extLst>
          </p:cNvPr>
          <p:cNvSpPr txBox="1"/>
          <p:nvPr/>
        </p:nvSpPr>
        <p:spPr>
          <a:xfrm>
            <a:off x="383308" y="991912"/>
            <a:ext cx="11457709" cy="5724644"/>
          </a:xfrm>
          <a:prstGeom prst="rect">
            <a:avLst/>
          </a:prstGeom>
          <a:noFill/>
        </p:spPr>
        <p:txBody>
          <a:bodyPr wrap="square">
            <a:spAutoFit/>
          </a:bodyPr>
          <a:lstStyle/>
          <a:p>
            <a:pPr algn="just"/>
            <a:r>
              <a:rPr lang="en-IN" sz="2400" b="1" dirty="0">
                <a:solidFill>
                  <a:srgbClr val="002060"/>
                </a:solidFill>
                <a:latin typeface="Bookman Old Style" panose="02050604050505020204" pitchFamily="18" charset="0"/>
              </a:rPr>
              <a:t>Attributes for Tokens</a:t>
            </a:r>
          </a:p>
          <a:p>
            <a:pPr marL="628650" indent="-185738" algn="just">
              <a:buFont typeface="Arial" panose="020B0604020202020204" pitchFamily="34" charset="0"/>
              <a:buChar char="•"/>
            </a:pPr>
            <a:r>
              <a:rPr lang="en-US" sz="2000" dirty="0">
                <a:latin typeface="Bookman Old Style" panose="02050604050505020204" pitchFamily="18" charset="0"/>
              </a:rPr>
              <a:t>When more than one lexeme can match a pattern, the lexical analyzer must provide the subsequent compiler phases additional information about the particular lexeme that matched. </a:t>
            </a:r>
          </a:p>
          <a:p>
            <a:pPr marL="628650" indent="-185738" algn="just">
              <a:buFont typeface="Arial" panose="020B0604020202020204" pitchFamily="34" charset="0"/>
              <a:buChar char="•"/>
            </a:pPr>
            <a:endParaRPr lang="en-US" sz="1400" dirty="0">
              <a:latin typeface="Bookman Old Style" panose="02050604050505020204" pitchFamily="18" charset="0"/>
            </a:endParaRPr>
          </a:p>
          <a:p>
            <a:pPr marL="628650" indent="-185738" algn="just">
              <a:buFont typeface="Arial" panose="020B0604020202020204" pitchFamily="34" charset="0"/>
              <a:buChar char="•"/>
            </a:pPr>
            <a:r>
              <a:rPr lang="en-US" sz="2000" dirty="0">
                <a:latin typeface="Bookman Old Style" panose="02050604050505020204" pitchFamily="18" charset="0"/>
              </a:rPr>
              <a:t>For example, the pattern for token number matches both 0 and 1, but it is extremely important for the code generator to know which lexeme was found in the source program.</a:t>
            </a:r>
          </a:p>
          <a:p>
            <a:pPr marL="628650" indent="-185738" algn="just">
              <a:buFont typeface="Arial" panose="020B0604020202020204" pitchFamily="34" charset="0"/>
              <a:buChar char="•"/>
            </a:pPr>
            <a:endParaRPr lang="en-US" sz="1400" dirty="0">
              <a:latin typeface="Bookman Old Style" panose="02050604050505020204" pitchFamily="18" charset="0"/>
            </a:endParaRPr>
          </a:p>
          <a:p>
            <a:pPr marL="628650" indent="-185738" algn="just">
              <a:buFont typeface="Arial" panose="020B0604020202020204" pitchFamily="34" charset="0"/>
              <a:buChar char="•"/>
            </a:pPr>
            <a:r>
              <a:rPr lang="en-US" sz="2000" dirty="0">
                <a:latin typeface="Bookman Old Style" panose="02050604050505020204" pitchFamily="18" charset="0"/>
              </a:rPr>
              <a:t>Thus, in many cases the lexical analyzer returns to the parser not only a token name, but an attribute value that describes the lexeme represented by the token; </a:t>
            </a:r>
          </a:p>
          <a:p>
            <a:pPr marL="628650" indent="-185738" algn="just">
              <a:buFont typeface="Arial" panose="020B0604020202020204" pitchFamily="34" charset="0"/>
              <a:buChar char="•"/>
            </a:pPr>
            <a:endParaRPr lang="en-US" sz="1400" dirty="0">
              <a:latin typeface="Bookman Old Style" panose="02050604050505020204" pitchFamily="18" charset="0"/>
            </a:endParaRPr>
          </a:p>
          <a:p>
            <a:pPr marL="628650" indent="-185738" algn="just">
              <a:buFont typeface="Arial" panose="020B0604020202020204" pitchFamily="34" charset="0"/>
              <a:buChar char="•"/>
            </a:pPr>
            <a:r>
              <a:rPr lang="en-US" sz="2000" dirty="0">
                <a:latin typeface="Bookman Old Style" panose="02050604050505020204" pitchFamily="18" charset="0"/>
              </a:rPr>
              <a:t>The token name influences parsing decisions, while the appropriate attribute value for an identifier is a pointer to the symbol-table entry for that identifier.</a:t>
            </a:r>
            <a:endParaRPr lang="en-IN" sz="2000" b="1" dirty="0">
              <a:solidFill>
                <a:srgbClr val="002060"/>
              </a:solidFill>
              <a:latin typeface="Bookman Old Style" panose="02050604050505020204" pitchFamily="18" charset="0"/>
            </a:endParaRPr>
          </a:p>
          <a:p>
            <a:pPr algn="just"/>
            <a:endParaRPr lang="en-IN" sz="2000" b="1" dirty="0">
              <a:solidFill>
                <a:srgbClr val="002060"/>
              </a:solidFill>
              <a:latin typeface="Bookman Old Style" panose="02050604050505020204" pitchFamily="18" charset="0"/>
            </a:endParaRPr>
          </a:p>
          <a:p>
            <a:pPr algn="just"/>
            <a:r>
              <a:rPr lang="en-IN" sz="2000" b="1" dirty="0">
                <a:solidFill>
                  <a:srgbClr val="002060"/>
                </a:solidFill>
                <a:latin typeface="Bookman Old Style" panose="02050604050505020204" pitchFamily="18" charset="0"/>
              </a:rPr>
              <a:t>		&lt;Token Name, Attribute-Value&gt;</a:t>
            </a:r>
          </a:p>
          <a:p>
            <a:pPr algn="just"/>
            <a:endParaRPr lang="en-IN" sz="2000" b="1" dirty="0">
              <a:solidFill>
                <a:srgbClr val="002060"/>
              </a:solidFill>
              <a:latin typeface="Bookman Old Style" panose="02050604050505020204" pitchFamily="18" charset="0"/>
            </a:endParaRPr>
          </a:p>
          <a:p>
            <a:pPr algn="just"/>
            <a:r>
              <a:rPr lang="en-IN" sz="2000" b="1" dirty="0">
                <a:solidFill>
                  <a:srgbClr val="002060"/>
                </a:solidFill>
                <a:latin typeface="Bookman Old Style" panose="02050604050505020204" pitchFamily="18" charset="0"/>
              </a:rPr>
              <a:t> 	&lt;Identifier, 2001&gt;	&lt;Number, 123&gt;	&lt;IF&gt;		&lt;+&gt;		&lt;{&gt;</a:t>
            </a:r>
          </a:p>
          <a:p>
            <a:pPr algn="just"/>
            <a:endParaRPr lang="en-IN" sz="2000" b="1"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923861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7502744"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dirty="0">
                <a:solidFill>
                  <a:srgbClr val="C00000"/>
                </a:solidFill>
                <a:latin typeface="Bookman Old Style" panose="02050604050505020204" pitchFamily="18" charset="0"/>
              </a:rPr>
              <a:t>The Role of the  Lexical Analyzer</a:t>
            </a:r>
            <a:endParaRPr lang="en-US" sz="3200" b="1" kern="0" dirty="0">
              <a:solidFill>
                <a:srgbClr val="C00000"/>
              </a:solidFill>
              <a:latin typeface="Bookman Old Style" panose="02050604050505020204" pitchFamily="18" charset="0"/>
              <a:cs typeface="Akshar Unicode" panose="00000400000000000000" pitchFamily="2" charset="0"/>
            </a:endParaRPr>
          </a:p>
        </p:txBody>
      </p:sp>
      <p:sp>
        <p:nvSpPr>
          <p:cNvPr id="7" name="TextBox 6">
            <a:extLst>
              <a:ext uri="{FF2B5EF4-FFF2-40B4-BE49-F238E27FC236}">
                <a16:creationId xmlns:a16="http://schemas.microsoft.com/office/drawing/2014/main" id="{8DD8C970-0BB3-4F6B-A0B1-2DB2C9DBDC70}"/>
              </a:ext>
            </a:extLst>
          </p:cNvPr>
          <p:cNvSpPr txBox="1"/>
          <p:nvPr/>
        </p:nvSpPr>
        <p:spPr>
          <a:xfrm>
            <a:off x="383308" y="991912"/>
            <a:ext cx="11457709" cy="5355312"/>
          </a:xfrm>
          <a:prstGeom prst="rect">
            <a:avLst/>
          </a:prstGeom>
          <a:noFill/>
        </p:spPr>
        <p:txBody>
          <a:bodyPr wrap="square">
            <a:spAutoFit/>
          </a:bodyPr>
          <a:lstStyle/>
          <a:p>
            <a:pPr algn="just"/>
            <a:r>
              <a:rPr lang="en-US" sz="2400" b="1" dirty="0">
                <a:solidFill>
                  <a:srgbClr val="002060"/>
                </a:solidFill>
                <a:latin typeface="Bookman Old Style" panose="02050604050505020204" pitchFamily="18" charset="0"/>
              </a:rPr>
              <a:t>L</a:t>
            </a:r>
            <a:r>
              <a:rPr lang="en-IN" sz="2400" b="1" dirty="0" err="1">
                <a:solidFill>
                  <a:srgbClr val="002060"/>
                </a:solidFill>
                <a:latin typeface="Bookman Old Style" panose="02050604050505020204" pitchFamily="18" charset="0"/>
              </a:rPr>
              <a:t>exical</a:t>
            </a:r>
            <a:r>
              <a:rPr lang="en-IN" sz="2400" b="1" dirty="0">
                <a:solidFill>
                  <a:srgbClr val="002060"/>
                </a:solidFill>
                <a:latin typeface="Bookman Old Style" panose="02050604050505020204" pitchFamily="18" charset="0"/>
              </a:rPr>
              <a:t> Error</a:t>
            </a:r>
          </a:p>
          <a:p>
            <a:pPr algn="just"/>
            <a:endParaRPr lang="en-US" sz="1400" dirty="0">
              <a:latin typeface="Bookman Old Style" panose="02050604050505020204" pitchFamily="18" charset="0"/>
            </a:endParaRPr>
          </a:p>
          <a:p>
            <a:pPr marL="895350" indent="-342900" algn="just">
              <a:buFont typeface="Arial" panose="020B0604020202020204" pitchFamily="34" charset="0"/>
              <a:buChar char="•"/>
            </a:pPr>
            <a:r>
              <a:rPr lang="en-US" sz="2000" dirty="0">
                <a:latin typeface="Bookman Old Style" panose="02050604050505020204" pitchFamily="18" charset="0"/>
              </a:rPr>
              <a:t>It is hard for a lexical analyzer to tell source-code error. </a:t>
            </a:r>
          </a:p>
          <a:p>
            <a:pPr marL="895350" indent="-342900" algn="just">
              <a:buFont typeface="Arial" panose="020B0604020202020204" pitchFamily="34" charset="0"/>
              <a:buChar char="•"/>
            </a:pPr>
            <a:endParaRPr lang="en-US" sz="1200" dirty="0">
              <a:latin typeface="Bookman Old Style" panose="02050604050505020204" pitchFamily="18" charset="0"/>
            </a:endParaRPr>
          </a:p>
          <a:p>
            <a:pPr marL="895350" indent="-342900" algn="just">
              <a:buFont typeface="Arial" panose="020B0604020202020204" pitchFamily="34" charset="0"/>
              <a:buChar char="•"/>
            </a:pPr>
            <a:r>
              <a:rPr lang="en-US" sz="2000" dirty="0">
                <a:latin typeface="Bookman Old Style" panose="02050604050505020204" pitchFamily="18" charset="0"/>
              </a:rPr>
              <a:t>	For instance, if the string </a:t>
            </a:r>
            <a:r>
              <a:rPr lang="en-US" sz="2000" b="1" dirty="0">
                <a:solidFill>
                  <a:srgbClr val="C00000"/>
                </a:solidFill>
                <a:latin typeface="Bookman Old Style" panose="02050604050505020204" pitchFamily="18" charset="0"/>
              </a:rPr>
              <a:t>whiel </a:t>
            </a:r>
            <a:r>
              <a:rPr lang="en-US" sz="2000" dirty="0">
                <a:latin typeface="Bookman Old Style" panose="02050604050505020204" pitchFamily="18" charset="0"/>
              </a:rPr>
              <a:t>is encountered for the first time in a C program in 	the context: </a:t>
            </a:r>
          </a:p>
          <a:p>
            <a:pPr marL="552450" algn="just"/>
            <a:r>
              <a:rPr lang="en-US" sz="2000" dirty="0">
                <a:latin typeface="Bookman Old Style" panose="02050604050505020204" pitchFamily="18" charset="0"/>
              </a:rPr>
              <a:t>	</a:t>
            </a:r>
            <a:r>
              <a:rPr lang="en-US" sz="2000" b="1" dirty="0">
                <a:solidFill>
                  <a:srgbClr val="C00000"/>
                </a:solidFill>
                <a:latin typeface="Bookman Old Style" panose="02050604050505020204" pitchFamily="18" charset="0"/>
              </a:rPr>
              <a:t> 				</a:t>
            </a:r>
            <a:r>
              <a:rPr lang="en-US" sz="2400" b="1" dirty="0">
                <a:solidFill>
                  <a:srgbClr val="C00000"/>
                </a:solidFill>
                <a:latin typeface="Bookman Old Style" panose="02050604050505020204" pitchFamily="18" charset="0"/>
              </a:rPr>
              <a:t>whiel ( Mark &gt;= 90) </a:t>
            </a:r>
          </a:p>
          <a:p>
            <a:pPr marL="552450" algn="just"/>
            <a:endParaRPr lang="en-US" sz="1400" b="1" dirty="0">
              <a:solidFill>
                <a:srgbClr val="C00000"/>
              </a:solidFill>
              <a:latin typeface="Bookman Old Style" panose="02050604050505020204" pitchFamily="18" charset="0"/>
            </a:endParaRPr>
          </a:p>
          <a:p>
            <a:pPr marL="552450" algn="just"/>
            <a:r>
              <a:rPr lang="en-US" sz="2000" dirty="0">
                <a:latin typeface="Bookman Old Style" panose="02050604050505020204" pitchFamily="18" charset="0"/>
              </a:rPr>
              <a:t>	a lexical analyzer cannot tell whether </a:t>
            </a:r>
            <a:r>
              <a:rPr lang="en-US" sz="2000" b="1" dirty="0">
                <a:solidFill>
                  <a:srgbClr val="C00000"/>
                </a:solidFill>
                <a:latin typeface="Bookman Old Style" panose="02050604050505020204" pitchFamily="18" charset="0"/>
              </a:rPr>
              <a:t>whiel</a:t>
            </a:r>
            <a:r>
              <a:rPr lang="en-US" sz="2000" dirty="0">
                <a:latin typeface="Bookman Old Style" panose="02050604050505020204" pitchFamily="18" charset="0"/>
              </a:rPr>
              <a:t> is a misspelling of the keyword </a:t>
            </a:r>
            <a:r>
              <a:rPr lang="en-US" sz="2000" b="1" dirty="0">
                <a:solidFill>
                  <a:srgbClr val="C00000"/>
                </a:solidFill>
                <a:latin typeface="Bookman Old Style" panose="02050604050505020204" pitchFamily="18" charset="0"/>
              </a:rPr>
              <a:t>while</a:t>
            </a:r>
            <a:r>
              <a:rPr lang="en-US" sz="2000" dirty="0">
                <a:latin typeface="Bookman Old Style" panose="02050604050505020204" pitchFamily="18" charset="0"/>
              </a:rPr>
              <a:t> 	or an undeclared function identifier. Since </a:t>
            </a:r>
            <a:r>
              <a:rPr lang="en-US" sz="2000" b="1" dirty="0">
                <a:solidFill>
                  <a:srgbClr val="C00000"/>
                </a:solidFill>
                <a:latin typeface="Bookman Old Style" panose="02050604050505020204" pitchFamily="18" charset="0"/>
              </a:rPr>
              <a:t>whiel</a:t>
            </a:r>
            <a:r>
              <a:rPr lang="en-US" sz="2000" dirty="0">
                <a:latin typeface="Bookman Old Style" panose="02050604050505020204" pitchFamily="18" charset="0"/>
              </a:rPr>
              <a:t> is a </a:t>
            </a:r>
            <a:r>
              <a:rPr lang="en-US" sz="2000" b="1" dirty="0">
                <a:solidFill>
                  <a:srgbClr val="C00000"/>
                </a:solidFill>
                <a:latin typeface="Bookman Old Style" panose="02050604050505020204" pitchFamily="18" charset="0"/>
              </a:rPr>
              <a:t>valid lexeme </a:t>
            </a:r>
            <a:r>
              <a:rPr lang="en-US" sz="2000" dirty="0">
                <a:latin typeface="Bookman Old Style" panose="02050604050505020204" pitchFamily="18" charset="0"/>
              </a:rPr>
              <a:t>for the token 	id, the lexical analyzer must return the token id to the parser.</a:t>
            </a:r>
          </a:p>
          <a:p>
            <a:pPr marL="552450" algn="just"/>
            <a:endParaRPr lang="en-US" sz="1400" b="1" dirty="0">
              <a:solidFill>
                <a:srgbClr val="002060"/>
              </a:solidFill>
              <a:latin typeface="Bookman Old Style" panose="02050604050505020204" pitchFamily="18" charset="0"/>
            </a:endParaRPr>
          </a:p>
          <a:p>
            <a:pPr marL="895350" indent="-342900" algn="just">
              <a:buFont typeface="Arial" panose="020B0604020202020204" pitchFamily="34" charset="0"/>
              <a:buChar char="•"/>
            </a:pPr>
            <a:r>
              <a:rPr lang="en-US" sz="2000" dirty="0">
                <a:latin typeface="Bookman Old Style" panose="02050604050505020204" pitchFamily="18" charset="0"/>
              </a:rPr>
              <a:t>However, suppose a situation arises in which the lexical analyzer is </a:t>
            </a:r>
            <a:r>
              <a:rPr lang="en-US" sz="2000" b="1" dirty="0">
                <a:solidFill>
                  <a:srgbClr val="C00000"/>
                </a:solidFill>
                <a:latin typeface="Bookman Old Style" panose="02050604050505020204" pitchFamily="18" charset="0"/>
              </a:rPr>
              <a:t>unable to proceed </a:t>
            </a:r>
            <a:r>
              <a:rPr lang="en-US" sz="2000" dirty="0">
                <a:latin typeface="Bookman Old Style" panose="02050604050505020204" pitchFamily="18" charset="0"/>
              </a:rPr>
              <a:t>because </a:t>
            </a:r>
            <a:r>
              <a:rPr lang="en-US" sz="2000" b="1" dirty="0">
                <a:solidFill>
                  <a:srgbClr val="C00000"/>
                </a:solidFill>
                <a:latin typeface="Bookman Old Style" panose="02050604050505020204" pitchFamily="18" charset="0"/>
              </a:rPr>
              <a:t>none of the patterns for tokens matches any prefix </a:t>
            </a:r>
            <a:r>
              <a:rPr lang="en-US" sz="2000" dirty="0">
                <a:latin typeface="Bookman Old Style" panose="02050604050505020204" pitchFamily="18" charset="0"/>
              </a:rPr>
              <a:t>of the remaining input. The </a:t>
            </a:r>
            <a:r>
              <a:rPr lang="en-US" sz="2000" b="1" dirty="0">
                <a:latin typeface="Bookman Old Style" panose="02050604050505020204" pitchFamily="18" charset="0"/>
              </a:rPr>
              <a:t>simplest recovery strategy </a:t>
            </a:r>
            <a:r>
              <a:rPr lang="en-US" sz="2000" dirty="0">
                <a:latin typeface="Bookman Old Style" panose="02050604050505020204" pitchFamily="18" charset="0"/>
              </a:rPr>
              <a:t>is "</a:t>
            </a:r>
            <a:r>
              <a:rPr lang="en-US" sz="2000" b="1" dirty="0">
                <a:solidFill>
                  <a:srgbClr val="C00000"/>
                </a:solidFill>
                <a:latin typeface="Bookman Old Style" panose="02050604050505020204" pitchFamily="18" charset="0"/>
              </a:rPr>
              <a:t>panic mode</a:t>
            </a:r>
            <a:r>
              <a:rPr lang="en-US" sz="2000" dirty="0">
                <a:latin typeface="Bookman Old Style" panose="02050604050505020204" pitchFamily="18" charset="0"/>
              </a:rPr>
              <a:t>" recovery. </a:t>
            </a:r>
          </a:p>
          <a:p>
            <a:pPr marL="552450" algn="just"/>
            <a:endParaRPr lang="en-US" sz="2000" dirty="0">
              <a:latin typeface="Bookman Old Style" panose="02050604050505020204" pitchFamily="18" charset="0"/>
            </a:endParaRPr>
          </a:p>
          <a:p>
            <a:pPr marL="895350" indent="-342900" algn="just">
              <a:buFont typeface="Arial" panose="020B0604020202020204" pitchFamily="34" charset="0"/>
              <a:buChar char="•"/>
            </a:pPr>
            <a:r>
              <a:rPr lang="en-US" sz="2000" dirty="0">
                <a:solidFill>
                  <a:srgbClr val="002060"/>
                </a:solidFill>
                <a:latin typeface="Bookman Old Style" panose="02050604050505020204" pitchFamily="18" charset="0"/>
              </a:rPr>
              <a:t>In Panic Mode, We delete successive characters from the remaining input, until the lexical analyzer can find a well-formed token.</a:t>
            </a:r>
            <a:endParaRPr lang="en-IN" sz="2000" b="1"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359069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7502744"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dirty="0">
                <a:solidFill>
                  <a:srgbClr val="C00000"/>
                </a:solidFill>
                <a:latin typeface="Bookman Old Style" panose="02050604050505020204" pitchFamily="18" charset="0"/>
              </a:rPr>
              <a:t>The Role of the  Lexical Analyzer</a:t>
            </a:r>
            <a:endParaRPr lang="en-US" sz="3200" b="1" kern="0" dirty="0">
              <a:solidFill>
                <a:srgbClr val="C00000"/>
              </a:solidFill>
              <a:latin typeface="Bookman Old Style" panose="02050604050505020204" pitchFamily="18" charset="0"/>
              <a:cs typeface="Akshar Unicode" panose="00000400000000000000" pitchFamily="2" charset="0"/>
            </a:endParaRPr>
          </a:p>
        </p:txBody>
      </p:sp>
      <p:sp>
        <p:nvSpPr>
          <p:cNvPr id="7" name="TextBox 6">
            <a:extLst>
              <a:ext uri="{FF2B5EF4-FFF2-40B4-BE49-F238E27FC236}">
                <a16:creationId xmlns:a16="http://schemas.microsoft.com/office/drawing/2014/main" id="{8DD8C970-0BB3-4F6B-A0B1-2DB2C9DBDC70}"/>
              </a:ext>
            </a:extLst>
          </p:cNvPr>
          <p:cNvSpPr txBox="1"/>
          <p:nvPr/>
        </p:nvSpPr>
        <p:spPr>
          <a:xfrm>
            <a:off x="383308" y="991912"/>
            <a:ext cx="11457709" cy="4216539"/>
          </a:xfrm>
          <a:prstGeom prst="rect">
            <a:avLst/>
          </a:prstGeom>
          <a:noFill/>
        </p:spPr>
        <p:txBody>
          <a:bodyPr wrap="square">
            <a:spAutoFit/>
          </a:bodyPr>
          <a:lstStyle/>
          <a:p>
            <a:pPr algn="just"/>
            <a:r>
              <a:rPr lang="en-US" sz="2400" b="1" dirty="0">
                <a:solidFill>
                  <a:srgbClr val="002060"/>
                </a:solidFill>
                <a:latin typeface="Bookman Old Style" panose="02050604050505020204" pitchFamily="18" charset="0"/>
              </a:rPr>
              <a:t>L</a:t>
            </a:r>
            <a:r>
              <a:rPr lang="en-IN" sz="2400" b="1" dirty="0" err="1">
                <a:solidFill>
                  <a:srgbClr val="002060"/>
                </a:solidFill>
                <a:latin typeface="Bookman Old Style" panose="02050604050505020204" pitchFamily="18" charset="0"/>
              </a:rPr>
              <a:t>exical</a:t>
            </a:r>
            <a:r>
              <a:rPr lang="en-IN" sz="2400" b="1" dirty="0">
                <a:solidFill>
                  <a:srgbClr val="002060"/>
                </a:solidFill>
                <a:latin typeface="Bookman Old Style" panose="02050604050505020204" pitchFamily="18" charset="0"/>
              </a:rPr>
              <a:t> Error</a:t>
            </a:r>
          </a:p>
          <a:p>
            <a:pPr algn="just"/>
            <a:endParaRPr lang="en-IN" sz="2400" b="1" dirty="0">
              <a:solidFill>
                <a:srgbClr val="002060"/>
              </a:solidFill>
              <a:latin typeface="Bookman Old Style" panose="02050604050505020204" pitchFamily="18" charset="0"/>
            </a:endParaRPr>
          </a:p>
          <a:p>
            <a:pPr algn="just"/>
            <a:r>
              <a:rPr lang="en-US" sz="2000" dirty="0">
                <a:latin typeface="Bookman Old Style" panose="02050604050505020204" pitchFamily="18" charset="0"/>
              </a:rPr>
              <a:t>Other possible error-recovery actions are: </a:t>
            </a:r>
          </a:p>
          <a:p>
            <a:pPr algn="just"/>
            <a:endParaRPr lang="en-US" sz="1000" dirty="0">
              <a:latin typeface="Bookman Old Style" panose="02050604050505020204" pitchFamily="18" charset="0"/>
            </a:endParaRPr>
          </a:p>
          <a:p>
            <a:pPr marL="552450" algn="just"/>
            <a:r>
              <a:rPr lang="en-US" sz="2000" dirty="0">
                <a:latin typeface="Bookman Old Style" panose="02050604050505020204" pitchFamily="18" charset="0"/>
              </a:rPr>
              <a:t>1. Delete one character from the remaining input. </a:t>
            </a:r>
          </a:p>
          <a:p>
            <a:pPr marL="1009650" indent="-457200" algn="just">
              <a:buAutoNum type="arabicPeriod"/>
            </a:pPr>
            <a:endParaRPr lang="en-US" sz="1000" dirty="0">
              <a:latin typeface="Bookman Old Style" panose="02050604050505020204" pitchFamily="18" charset="0"/>
            </a:endParaRPr>
          </a:p>
          <a:p>
            <a:pPr marL="552450" algn="just"/>
            <a:r>
              <a:rPr lang="en-US" sz="2000" dirty="0">
                <a:latin typeface="Bookman Old Style" panose="02050604050505020204" pitchFamily="18" charset="0"/>
              </a:rPr>
              <a:t>2. Insert a missing character into the remaining input. </a:t>
            </a:r>
          </a:p>
          <a:p>
            <a:pPr marL="552450" algn="just"/>
            <a:endParaRPr lang="en-US" sz="1000" dirty="0">
              <a:latin typeface="Bookman Old Style" panose="02050604050505020204" pitchFamily="18" charset="0"/>
            </a:endParaRPr>
          </a:p>
          <a:p>
            <a:pPr marL="552450" algn="just"/>
            <a:r>
              <a:rPr lang="en-US" sz="2000" dirty="0">
                <a:latin typeface="Bookman Old Style" panose="02050604050505020204" pitchFamily="18" charset="0"/>
              </a:rPr>
              <a:t>3. Replace a character by another character. </a:t>
            </a:r>
          </a:p>
          <a:p>
            <a:pPr marL="552450" algn="just"/>
            <a:endParaRPr lang="en-US" sz="1000" dirty="0">
              <a:latin typeface="Bookman Old Style" panose="02050604050505020204" pitchFamily="18" charset="0"/>
            </a:endParaRPr>
          </a:p>
          <a:p>
            <a:pPr marL="552450" algn="just"/>
            <a:r>
              <a:rPr lang="en-US" sz="2000" dirty="0">
                <a:latin typeface="Bookman Old Style" panose="02050604050505020204" pitchFamily="18" charset="0"/>
              </a:rPr>
              <a:t>4. Transpose two adjacent characters. </a:t>
            </a:r>
          </a:p>
          <a:p>
            <a:pPr algn="just"/>
            <a:endParaRPr lang="en-US" sz="2000" dirty="0">
              <a:latin typeface="Bookman Old Style" panose="02050604050505020204" pitchFamily="18" charset="0"/>
            </a:endParaRPr>
          </a:p>
          <a:p>
            <a:pPr algn="just"/>
            <a:r>
              <a:rPr lang="en-US" sz="2000" dirty="0">
                <a:latin typeface="Bookman Old Style" panose="02050604050505020204" pitchFamily="18" charset="0"/>
              </a:rPr>
              <a:t>A more general correction strategy is to </a:t>
            </a:r>
            <a:r>
              <a:rPr lang="en-US" sz="2000" dirty="0">
                <a:solidFill>
                  <a:srgbClr val="C00000"/>
                </a:solidFill>
                <a:latin typeface="Bookman Old Style" panose="02050604050505020204" pitchFamily="18" charset="0"/>
              </a:rPr>
              <a:t>find the smallest number of transformations </a:t>
            </a:r>
            <a:r>
              <a:rPr lang="en-US" sz="2000" dirty="0">
                <a:latin typeface="Bookman Old Style" panose="02050604050505020204" pitchFamily="18" charset="0"/>
              </a:rPr>
              <a:t>needed to convert the source program into one that </a:t>
            </a:r>
            <a:r>
              <a:rPr lang="en-US" sz="2000" dirty="0">
                <a:solidFill>
                  <a:srgbClr val="C00000"/>
                </a:solidFill>
                <a:latin typeface="Bookman Old Style" panose="02050604050505020204" pitchFamily="18" charset="0"/>
              </a:rPr>
              <a:t>consists only of valid lexemes</a:t>
            </a:r>
            <a:r>
              <a:rPr lang="en-US" sz="2000" dirty="0">
                <a:latin typeface="Bookman Old Style" panose="02050604050505020204" pitchFamily="18" charset="0"/>
              </a:rPr>
              <a:t>, but this approach is considered too expensive in practice to be worth the effort.</a:t>
            </a:r>
            <a:endParaRPr lang="en-IN" sz="2000" b="1"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63171359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878fb7bdca88060c295635848252f718">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27db149d8d10253ee7c41fd7e31234eb"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11B6D3-CEE5-4DB9-B570-7566DEA983C9}">
  <ds:schemaRefs>
    <ds:schemaRef ds:uri="http://schemas.microsoft.com/sharepoint/v3/contenttype/forms"/>
  </ds:schemaRefs>
</ds:datastoreItem>
</file>

<file path=customXml/itemProps2.xml><?xml version="1.0" encoding="utf-8"?>
<ds:datastoreItem xmlns:ds="http://schemas.openxmlformats.org/officeDocument/2006/customXml" ds:itemID="{A5693CF3-6135-4282-8A20-15EEA0E024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ddce48-4927-49d3-9c8d-0a4b2e223357"/>
    <ds:schemaRef ds:uri="97366e1e-3f04-441e-b6c8-11d4a868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3876A4-097C-48AE-B02F-320E93D5C9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526</TotalTime>
  <Words>1082</Words>
  <Application>Microsoft Office PowerPoint</Application>
  <PresentationFormat>Widescreen</PresentationFormat>
  <Paragraphs>115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Islabudeen M</cp:lastModifiedBy>
  <cp:revision>32</cp:revision>
  <dcterms:created xsi:type="dcterms:W3CDTF">2021-05-28T06:39:39Z</dcterms:created>
  <dcterms:modified xsi:type="dcterms:W3CDTF">2021-09-08T17:33:01Z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