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6" r:id="rId12"/>
    <p:sldId id="295" r:id="rId13"/>
    <p:sldId id="293" r:id="rId14"/>
    <p:sldId id="294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3" r:id="rId23"/>
    <p:sldId id="305" r:id="rId24"/>
    <p:sldId id="306" r:id="rId25"/>
    <p:sldId id="312" r:id="rId26"/>
    <p:sldId id="307" r:id="rId27"/>
    <p:sldId id="308" r:id="rId28"/>
    <p:sldId id="309" r:id="rId29"/>
    <p:sldId id="310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A52A4-5C73-44AE-B0A6-643CD3C50A3E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05B6-BEDF-4E57-9A1E-19DD668D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0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7FE5EC-8B98-4337-9003-EBB583A8FA59}" type="slidenum">
              <a:rPr lang="en-US" smtClean="0">
                <a:solidFill>
                  <a:srgbClr val="000000"/>
                </a:solidFill>
                <a:ea typeface="DejaVu Sans" charset="0"/>
              </a:rPr>
              <a:pPr/>
              <a:t>1</a:t>
            </a:fld>
            <a:endParaRPr lang="en-US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72634" y="689610"/>
            <a:ext cx="469053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738" tIns="46369" rIns="92738" bIns="4636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703580" y="4367530"/>
            <a:ext cx="5610725" cy="412010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F14B0C-BB3F-4B02-92AE-79F0856BF8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72F3A-633C-486E-B51F-EF945791F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35CE2-7FA7-4CD1-A825-41DE52FA75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7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F34C-B4CF-4A16-B8A8-5780B1573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0" y="6096000"/>
            <a:ext cx="121920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3201" y="1415126"/>
            <a:ext cx="5927420" cy="339068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3200" y="4767926"/>
            <a:ext cx="329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3333CC"/>
                </a:solidFill>
              </a:rPr>
              <a:t>Presidency University, </a:t>
            </a:r>
            <a:r>
              <a:rPr lang="en-US" sz="1800" dirty="0" err="1">
                <a:solidFill>
                  <a:srgbClr val="3333CC"/>
                </a:solidFill>
              </a:rPr>
              <a:t>Bengaluru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6800" y="1872326"/>
            <a:ext cx="68072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49507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3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" name="Picture 2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29" name="Rectangle 2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2" name="Picture 3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C6FE2-5791-4329-BBC3-CDA92DE3E46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5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53B-22B3-4F6F-B94A-0109DBA07A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3AAB-B482-42EC-BC31-45F2E94874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271FC-38A5-4038-AC69-E3127D12FF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5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61D6E-4D6D-4C4A-8721-69E4152743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6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04EFB-299E-40C4-9924-A90D415F19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9165168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6553200"/>
            <a:ext cx="121920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 userDrawn="1"/>
        </p:nvGrpSpPr>
        <p:grpSpPr bwMode="auto">
          <a:xfrm>
            <a:off x="0" y="715964"/>
            <a:ext cx="12192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08D83-FBFC-4460-8D37-FA1E7640669B}" type="slidenum">
              <a:rPr lang="en-I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B1EAC-7694-4BAD-88B6-CA1B5B625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AD9ED-62CE-4C6C-8E51-3620AF1FBC4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709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29200" y="5791201"/>
            <a:ext cx="205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125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0" y="1997002"/>
            <a:ext cx="5772727" cy="286399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C00000"/>
                </a:solidFill>
              </a:rPr>
              <a:t>RECOGNITION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C00000"/>
                </a:solidFill>
              </a:rPr>
              <a:t>OF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C00000"/>
                </a:solidFill>
              </a:rPr>
              <a:t>TOKENS</a:t>
            </a:r>
            <a:endParaRPr lang="en-US" sz="6000" b="1" kern="0" dirty="0">
              <a:solidFill>
                <a:srgbClr val="C00000"/>
              </a:solidFill>
              <a:latin typeface="Book Antiqua" panose="02040602050305030304" pitchFamily="18" charset="0"/>
              <a:ea typeface="+mj-ea"/>
              <a:cs typeface="Akshar Unicod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69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6562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Recognition of Identifiers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95743B-35AE-4005-A001-62CBFE68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9" y="1834747"/>
            <a:ext cx="6848764" cy="22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6562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Recognition of Number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358A6-51D0-4902-927A-6670DE06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94" y="1579417"/>
            <a:ext cx="8324850" cy="46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6562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Recognition of Number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Transition diagram for following token number - Computer Science Stack  Exchange">
            <a:extLst>
              <a:ext uri="{FF2B5EF4-FFF2-40B4-BE49-F238E27FC236}">
                <a16:creationId xmlns:a16="http://schemas.microsoft.com/office/drawing/2014/main" id="{FF4AAA80-6BDE-4026-9517-75E6F9AC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82" y="1733148"/>
            <a:ext cx="9458036" cy="251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7DA6F-D643-4919-8147-BC271FD3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6" y="4439317"/>
            <a:ext cx="7730836" cy="18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6562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Recognition of White Spaces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1A7854-79D8-47AF-B52E-AF0DEB43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1862457"/>
            <a:ext cx="6095999" cy="218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6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8484-EA94-4E30-8B7E-543F4B9D48F4}"/>
              </a:ext>
            </a:extLst>
          </p:cNvPr>
          <p:cNvSpPr txBox="1"/>
          <p:nvPr/>
        </p:nvSpPr>
        <p:spPr>
          <a:xfrm>
            <a:off x="831272" y="1214690"/>
            <a:ext cx="102338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There are two ways that we can handle reserved words that look like identifiers:</a:t>
            </a: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Bookman Old Style" panose="02050604050505020204" pitchFamily="18" charset="0"/>
              </a:rPr>
              <a:t>Install the reserved words in the symbol table initially. A field of the symbol-table entry indicates that these strings are never ordinary identifiers, and tells which token they represent. When we find an identifier, a call to </a:t>
            </a:r>
            <a:r>
              <a:rPr lang="en-US" sz="2000" dirty="0" err="1">
                <a:latin typeface="Bookman Old Style" panose="02050604050505020204" pitchFamily="18" charset="0"/>
              </a:rPr>
              <a:t>installlD</a:t>
            </a:r>
            <a:r>
              <a:rPr lang="en-US" sz="2000" dirty="0">
                <a:latin typeface="Bookman Old Style" panose="02050604050505020204" pitchFamily="18" charset="0"/>
              </a:rPr>
              <a:t> places it in the symbol table if it is not already there and returns a pointer to the symbol-table entry for the lexeme found.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Bookman Old Style" panose="02050604050505020204" pitchFamily="18" charset="0"/>
              </a:rPr>
              <a:t>Create separate transition diagrams for each keyword.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5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144963" y="221085"/>
            <a:ext cx="107724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</a:t>
            </a: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Implementing a </a:t>
            </a:r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68F45-C9EE-4768-93B5-9D96F287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2" y="892640"/>
            <a:ext cx="5726545" cy="382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745C7-324E-4E6F-94DE-3F2ED379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4896427"/>
            <a:ext cx="4793673" cy="1181100"/>
          </a:xfrm>
          <a:prstGeom prst="rect">
            <a:avLst/>
          </a:prstGeom>
        </p:spPr>
      </p:pic>
      <p:pic>
        <p:nvPicPr>
          <p:cNvPr id="10" name="Picture 2" descr="State/transition diagram of lexical analysis - What significance is *  (asterisk) to retract the forward pointer? - Stack Overflow">
            <a:extLst>
              <a:ext uri="{FF2B5EF4-FFF2-40B4-BE49-F238E27FC236}">
                <a16:creationId xmlns:a16="http://schemas.microsoft.com/office/drawing/2014/main" id="{113B1E2C-F412-4898-B96A-207679EB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892640"/>
            <a:ext cx="5209309" cy="32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3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144963" y="221085"/>
            <a:ext cx="107724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</a:t>
            </a: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Implementing a </a:t>
            </a:r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03F38-BF8B-48BB-A476-8A6895C7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5" y="1165369"/>
            <a:ext cx="4790354" cy="4505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91ED8-0AE8-4C80-9760-30F44797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5" y="1063769"/>
            <a:ext cx="4901189" cy="53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9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144963" y="221085"/>
            <a:ext cx="107724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</a:t>
            </a: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Implementing a </a:t>
            </a:r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06963-DB48-465C-B974-3BA97BD9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16" y="1046450"/>
            <a:ext cx="6467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017509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Finite Automata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8484-EA94-4E30-8B7E-543F4B9D48F4}"/>
              </a:ext>
            </a:extLst>
          </p:cNvPr>
          <p:cNvSpPr txBox="1"/>
          <p:nvPr/>
        </p:nvSpPr>
        <p:spPr>
          <a:xfrm>
            <a:off x="831272" y="1214690"/>
            <a:ext cx="1039870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We compile a regular expression into a recognizer by constructing a generalized transition diagram called a </a:t>
            </a:r>
            <a:r>
              <a:rPr lang="en-US" sz="2000" b="1" dirty="0">
                <a:latin typeface="Bookman Old Style" panose="02050604050505020204" pitchFamily="18" charset="0"/>
              </a:rPr>
              <a:t>finite automaton</a:t>
            </a:r>
            <a:r>
              <a:rPr lang="en-US" sz="2000" dirty="0">
                <a:latin typeface="Bookman Old Style" panose="02050604050505020204" pitchFamily="18" charset="0"/>
              </a:rPr>
              <a:t>. </a:t>
            </a: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Finite automat a are </a:t>
            </a:r>
            <a:r>
              <a:rPr lang="en-US" sz="2000" b="1" dirty="0">
                <a:latin typeface="Bookman Old Style" panose="02050604050505020204" pitchFamily="18" charset="0"/>
              </a:rPr>
              <a:t>recognizers</a:t>
            </a:r>
            <a:r>
              <a:rPr lang="en-US" sz="2000" dirty="0">
                <a:latin typeface="Bookman Old Style" panose="02050604050505020204" pitchFamily="18" charset="0"/>
              </a:rPr>
              <a:t>; they simply say </a:t>
            </a:r>
            <a:r>
              <a:rPr lang="en-US" sz="2000" b="1" dirty="0">
                <a:latin typeface="Bookman Old Style" panose="02050604050505020204" pitchFamily="18" charset="0"/>
              </a:rPr>
              <a:t>"yes" or "no" </a:t>
            </a:r>
            <a:r>
              <a:rPr lang="en-US" sz="2000" dirty="0">
                <a:latin typeface="Bookman Old Style" panose="02050604050505020204" pitchFamily="18" charset="0"/>
              </a:rPr>
              <a:t>about each possible input string. </a:t>
            </a: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Finite automat a come in two flavors: </a:t>
            </a:r>
          </a:p>
          <a:p>
            <a:pPr marL="457200" indent="-457200" algn="just">
              <a:buAutoNum type="alphaLcParenBoth"/>
            </a:pPr>
            <a:r>
              <a:rPr lang="en-US" sz="2000" b="1" dirty="0">
                <a:latin typeface="Bookman Old Style" panose="02050604050505020204" pitchFamily="18" charset="0"/>
              </a:rPr>
              <a:t>Nondeterministic finite automata (NFA) </a:t>
            </a:r>
            <a:r>
              <a:rPr lang="en-US" sz="2000" dirty="0">
                <a:latin typeface="Bookman Old Style" panose="02050604050505020204" pitchFamily="18" charset="0"/>
              </a:rPr>
              <a:t>have no restrictions on the labels of their edges. A symbol can label several edges out of the same state, and </a:t>
            </a:r>
            <a:r>
              <a:rPr lang="el-GR" sz="2400" b="1" dirty="0">
                <a:latin typeface="Bookman Old Style" panose="02050604050505020204" pitchFamily="18" charset="0"/>
              </a:rPr>
              <a:t>ε</a:t>
            </a:r>
            <a:r>
              <a:rPr lang="en-US" sz="2000" dirty="0">
                <a:latin typeface="Bookman Old Style" panose="02050604050505020204" pitchFamily="18" charset="0"/>
              </a:rPr>
              <a:t>, the empty string, is a possible label. </a:t>
            </a:r>
          </a:p>
          <a:p>
            <a:pPr marL="457200" indent="-457200" algn="just">
              <a:buAutoNum type="alphaLcParenBoth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lphaLcParenBoth"/>
            </a:pPr>
            <a:r>
              <a:rPr lang="en-US" sz="2000" b="1" dirty="0">
                <a:latin typeface="Bookman Old Style" panose="02050604050505020204" pitchFamily="18" charset="0"/>
              </a:rPr>
              <a:t>Deterministic finite automata (DFA) </a:t>
            </a:r>
            <a:r>
              <a:rPr lang="en-US" sz="2000" dirty="0">
                <a:latin typeface="Bookman Old Style" panose="02050604050505020204" pitchFamily="18" charset="0"/>
              </a:rPr>
              <a:t>have, for each state, and for each symbol of its input alphabet exactly one edge with that symbol leaving that state. </a:t>
            </a:r>
          </a:p>
          <a:p>
            <a:pPr marL="457200" indent="-457200" algn="just">
              <a:buAutoNum type="alphaLcParenBoth"/>
            </a:pP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017509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Finite Automata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8484-EA94-4E30-8B7E-543F4B9D48F4}"/>
              </a:ext>
            </a:extLst>
          </p:cNvPr>
          <p:cNvSpPr txBox="1"/>
          <p:nvPr/>
        </p:nvSpPr>
        <p:spPr>
          <a:xfrm>
            <a:off x="831272" y="1214690"/>
            <a:ext cx="1039870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latin typeface="Bookman Old Style" panose="02050604050505020204" pitchFamily="18" charset="0"/>
              </a:rPr>
              <a:t>Non-Deterministic Finite Automata (NFA)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Definition: A NFA is a mathematical model that consists of 5-tuple, M=(S, ∑, S</a:t>
            </a:r>
            <a:r>
              <a:rPr lang="en-US" sz="2000" baseline="-25000" dirty="0">
                <a:latin typeface="Bookman Old Style" panose="02050604050505020204" pitchFamily="18" charset="0"/>
              </a:rPr>
              <a:t>0</a:t>
            </a:r>
            <a:r>
              <a:rPr lang="en-US" sz="2000" dirty="0">
                <a:latin typeface="Bookman Old Style" panose="02050604050505020204" pitchFamily="18" charset="0"/>
              </a:rPr>
              <a:t>, F, δ) where, </a:t>
            </a:r>
          </a:p>
          <a:p>
            <a:pPr marL="885825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ookman Old Style" panose="02050604050505020204" pitchFamily="18" charset="0"/>
              </a:rPr>
              <a:t>S</a:t>
            </a:r>
            <a:r>
              <a:rPr lang="en-US" sz="2000" dirty="0">
                <a:latin typeface="Bookman Old Style" panose="02050604050505020204" pitchFamily="18" charset="0"/>
              </a:rPr>
              <a:t> is the set of finite states </a:t>
            </a:r>
          </a:p>
          <a:p>
            <a:pPr marL="885825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ookman Old Style" panose="02050604050505020204" pitchFamily="18" charset="0"/>
              </a:rPr>
              <a:t>∑</a:t>
            </a:r>
            <a:r>
              <a:rPr lang="en-US" sz="2000" dirty="0">
                <a:latin typeface="Bookman Old Style" panose="02050604050505020204" pitchFamily="18" charset="0"/>
              </a:rPr>
              <a:t> is the set of input symbols (The input symbol alphabet) </a:t>
            </a:r>
          </a:p>
          <a:p>
            <a:pPr marL="885825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ookman Old Style" panose="02050604050505020204" pitchFamily="18" charset="0"/>
              </a:rPr>
              <a:t>S</a:t>
            </a:r>
            <a:r>
              <a:rPr lang="en-US" sz="2000" b="1" baseline="-25000" dirty="0">
                <a:latin typeface="Bookman Old Style" panose="02050604050505020204" pitchFamily="18" charset="0"/>
              </a:rPr>
              <a:t>0</a:t>
            </a:r>
            <a:r>
              <a:rPr lang="en-US" sz="2000" dirty="0">
                <a:latin typeface="Bookman Old Style" panose="02050604050505020204" pitchFamily="18" charset="0"/>
              </a:rPr>
              <a:t> is the initial state </a:t>
            </a:r>
          </a:p>
          <a:p>
            <a:pPr marL="885825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ookman Old Style" panose="02050604050505020204" pitchFamily="18" charset="0"/>
              </a:rPr>
              <a:t>F</a:t>
            </a:r>
            <a:r>
              <a:rPr lang="en-US" sz="2000" dirty="0">
                <a:latin typeface="Bookman Old Style" panose="02050604050505020204" pitchFamily="18" charset="0"/>
              </a:rPr>
              <a:t> is the set of all accepting states or final states. </a:t>
            </a:r>
          </a:p>
          <a:p>
            <a:pPr marL="885825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ookman Old Style" panose="02050604050505020204" pitchFamily="18" charset="0"/>
              </a:rPr>
              <a:t>δ</a:t>
            </a:r>
            <a:r>
              <a:rPr lang="en-US" sz="2000" dirty="0">
                <a:latin typeface="Bookman Old Style" panose="02050604050505020204" pitchFamily="18" charset="0"/>
              </a:rPr>
              <a:t> is the transition function </a:t>
            </a:r>
            <a:r>
              <a:rPr lang="en-US" sz="2000" b="1" dirty="0">
                <a:latin typeface="Bookman Old Style" panose="02050604050505020204" pitchFamily="18" charset="0"/>
              </a:rPr>
              <a:t>move</a:t>
            </a:r>
            <a:r>
              <a:rPr lang="en-US" sz="2000" dirty="0">
                <a:latin typeface="Bookman Old Style" panose="02050604050505020204" pitchFamily="18" charset="0"/>
              </a:rPr>
              <a:t> that maps state-symbol pairs to set of states</a:t>
            </a:r>
          </a:p>
          <a:p>
            <a:pPr marL="542925" algn="just">
              <a:spcAft>
                <a:spcPts val="600"/>
              </a:spcAft>
            </a:pP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b="1" dirty="0">
                <a:latin typeface="Bookman Old Style" panose="02050604050505020204" pitchFamily="18" charset="0"/>
              </a:rPr>
              <a:t>A Deterministic Finite Automaton (DFA) </a:t>
            </a:r>
            <a:r>
              <a:rPr lang="en-US" sz="2000" dirty="0">
                <a:latin typeface="Bookman Old Style" panose="02050604050505020204" pitchFamily="18" charset="0"/>
              </a:rPr>
              <a:t>is a special case of an NFA where:</a:t>
            </a:r>
          </a:p>
          <a:p>
            <a:pPr marL="457200" indent="-457200" algn="just">
              <a:spcAft>
                <a:spcPts val="600"/>
              </a:spcAft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There are no moves on input </a:t>
            </a:r>
            <a:r>
              <a:rPr lang="el-GR" sz="2000" b="1" dirty="0">
                <a:latin typeface="Bookman Old Style" panose="02050604050505020204" pitchFamily="18" charset="0"/>
              </a:rPr>
              <a:t>ε</a:t>
            </a:r>
            <a:r>
              <a:rPr lang="en-US" sz="2000" dirty="0">
                <a:latin typeface="Bookman Old Style" panose="02050604050505020204" pitchFamily="18" charset="0"/>
              </a:rPr>
              <a:t>, and </a:t>
            </a:r>
          </a:p>
          <a:p>
            <a:pPr marL="457200" indent="-457200" algn="just">
              <a:spcAft>
                <a:spcPts val="600"/>
              </a:spcAft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For each state s and input symbol a, there is exactly one edge out of s.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468236" y="239558"/>
            <a:ext cx="517518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1088505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In the previous section we learned how to express patterns using regular expressions.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Now, we must study how to take the patterns for all the needed tokens and build a piece of code that examines the input string and finds a prefix that is a lexeme matching one of the patterns.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Consider the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following example: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IN" sz="20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stmt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 	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if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expr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then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err="1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stmt</a:t>
            </a:r>
            <a:endParaRPr lang="en-IN" sz="2000" dirty="0">
              <a:solidFill>
                <a:srgbClr val="002060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lvl="2" algn="just"/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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if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expr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then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err="1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stmt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else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</a:t>
            </a:r>
            <a:r>
              <a:rPr lang="en-IN" sz="2000" dirty="0" err="1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stmt</a:t>
            </a:r>
            <a:endParaRPr lang="en-IN" sz="2000" dirty="0">
              <a:solidFill>
                <a:srgbClr val="002060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lvl="1" algn="just"/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 </a:t>
            </a:r>
            <a:r>
              <a:rPr lang="el-GR" sz="24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ε</a:t>
            </a:r>
            <a:endParaRPr lang="en-US" sz="2400" b="1" dirty="0">
              <a:solidFill>
                <a:srgbClr val="002060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lvl="1" algn="just"/>
            <a:endParaRPr lang="en-IN" sz="1000" dirty="0">
              <a:solidFill>
                <a:srgbClr val="002060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algn="just"/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	expr 	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term </a:t>
            </a:r>
            <a:r>
              <a:rPr lang="en-IN" sz="2000" b="1" dirty="0" err="1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relop</a:t>
            </a:r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term</a:t>
            </a:r>
          </a:p>
          <a:p>
            <a:pPr algn="just"/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 term</a:t>
            </a:r>
          </a:p>
          <a:p>
            <a:pPr lvl="2" algn="just"/>
            <a:endParaRPr lang="en-IN" sz="1000" dirty="0">
              <a:solidFill>
                <a:srgbClr val="002060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marL="0" lvl="2" algn="just"/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term 	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id</a:t>
            </a:r>
          </a:p>
          <a:p>
            <a:pPr marL="360363" lvl="2" algn="just"/>
            <a:r>
              <a:rPr lang="en-IN" sz="2000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    		 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number</a:t>
            </a:r>
          </a:p>
          <a:p>
            <a:pPr marL="1257300" lvl="2" indent="-342900" algn="just">
              <a:buFont typeface="Wingdings" panose="05000000000000000000" pitchFamily="2" charset="2"/>
              <a:buChar char="à"/>
            </a:pPr>
            <a:endParaRPr lang="en-I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2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017509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Finite Automata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8484-EA94-4E30-8B7E-543F4B9D48F4}"/>
              </a:ext>
            </a:extLst>
          </p:cNvPr>
          <p:cNvSpPr txBox="1"/>
          <p:nvPr/>
        </p:nvSpPr>
        <p:spPr>
          <a:xfrm>
            <a:off x="3517322" y="1148015"/>
            <a:ext cx="4788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Difference between NFA and DFA</a:t>
            </a:r>
            <a:endParaRPr lang="en-IN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2AE89A3-2CE2-4D7D-BFB7-FD52A9B77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96293"/>
              </p:ext>
            </p:extLst>
          </p:nvPr>
        </p:nvGraphicFramePr>
        <p:xfrm>
          <a:off x="1524000" y="1748366"/>
          <a:ext cx="951547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738">
                  <a:extLst>
                    <a:ext uri="{9D8B030D-6E8A-4147-A177-3AD203B41FA5}">
                      <a16:colId xmlns:a16="http://schemas.microsoft.com/office/drawing/2014/main" val="2016589949"/>
                    </a:ext>
                  </a:extLst>
                </a:gridCol>
                <a:gridCol w="4757738">
                  <a:extLst>
                    <a:ext uri="{9D8B030D-6E8A-4147-A177-3AD203B41FA5}">
                      <a16:colId xmlns:a16="http://schemas.microsoft.com/office/drawing/2014/main" val="139266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NFA</a:t>
                      </a:r>
                      <a:endParaRPr lang="en-IN" sz="20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DFA</a:t>
                      </a:r>
                      <a:endParaRPr lang="en-IN" sz="20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62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In NFA, more than one transition out of a state may be possible on the same input symbol.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For each state, and for each symbol of its input alphabet exactly one edge with that symbol leaving that state. 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6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There is a Time tradeoff, it is a Slow Recognizer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There is a Time tradeoff, it is a Faster Recognizer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32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NFA may have </a:t>
                      </a:r>
                      <a:r>
                        <a:rPr lang="en-US" sz="2200" b="1" dirty="0">
                          <a:latin typeface="+mn-lt"/>
                        </a:rPr>
                        <a:t>ε transitions.</a:t>
                      </a:r>
                      <a:endParaRPr lang="en-IN" sz="2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In DFA, There is no </a:t>
                      </a:r>
                      <a:r>
                        <a:rPr lang="en-US" sz="2200" b="1" dirty="0">
                          <a:latin typeface="+mn-lt"/>
                        </a:rPr>
                        <a:t>ε transitions.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42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There is a Space tradeoff, it occupies less space 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It occupies more space to execute (Much bigger than NFA)</a:t>
                      </a:r>
                      <a:endParaRPr lang="en-IN" sz="2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11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017509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Finite Automata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E8484-EA94-4E30-8B7E-543F4B9D48F4}"/>
              </a:ext>
            </a:extLst>
          </p:cNvPr>
          <p:cNvSpPr txBox="1"/>
          <p:nvPr/>
        </p:nvSpPr>
        <p:spPr>
          <a:xfrm>
            <a:off x="742950" y="1214690"/>
            <a:ext cx="10487025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NFA or DFA ban be represented by a </a:t>
            </a:r>
            <a:r>
              <a:rPr lang="en-US" sz="2000" b="1" dirty="0">
                <a:latin typeface="Bookman Old Style" panose="02050604050505020204" pitchFamily="18" charset="0"/>
              </a:rPr>
              <a:t>transition graph</a:t>
            </a:r>
            <a:r>
              <a:rPr lang="en-US" sz="2000" dirty="0">
                <a:latin typeface="Bookman Old Style" panose="02050604050505020204" pitchFamily="18" charset="0"/>
              </a:rPr>
              <a:t>, where the nodes are states and the labeled edges represent the transition function. There is an edge labeled a from state s to state t if and only if t is one of the next states for state s and input a.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We can also represent an NFA or DFA by a </a:t>
            </a:r>
            <a:r>
              <a:rPr lang="en-US" sz="2000" b="1" dirty="0">
                <a:latin typeface="Bookman Old Style" panose="02050604050505020204" pitchFamily="18" charset="0"/>
              </a:rPr>
              <a:t>transition table</a:t>
            </a:r>
            <a:r>
              <a:rPr lang="en-US" sz="2000" dirty="0">
                <a:latin typeface="Bookman Old Style" panose="02050604050505020204" pitchFamily="18" charset="0"/>
              </a:rPr>
              <a:t>, whose rows correspond to states, and whose columns correspond to the input symbols.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D789C-E83F-4E44-9C01-B522CED5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121" y="2325349"/>
            <a:ext cx="623887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1A734-8A59-483F-81DA-95AED613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17" y="4615621"/>
            <a:ext cx="3605507" cy="18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2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0FC7A-9461-40E4-A253-CA0E9DC7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585912"/>
            <a:ext cx="4619625" cy="3343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441CA-9649-4905-B1AC-75A373EC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1300162"/>
            <a:ext cx="4638675" cy="2638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283508" y="1115496"/>
            <a:ext cx="2395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Bookman Old Style" panose="02050604050505020204" pitchFamily="18" charset="0"/>
              </a:rPr>
              <a:t>Simulating a DFA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858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531158" y="1134546"/>
            <a:ext cx="1072739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Converting a Regular Expression Directly to a DFA</a:t>
            </a:r>
          </a:p>
          <a:p>
            <a:endParaRPr lang="en-US" b="1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Algorithm: Construction of a DFA from a regular expression r.</a:t>
            </a:r>
          </a:p>
          <a:p>
            <a:pPr algn="just"/>
            <a:endParaRPr lang="en-US" b="1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INPUT: A regular expression r. 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OUTPUT: A DFA D that recognizes L(r). 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METHOD : 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Construct a </a:t>
            </a:r>
            <a:r>
              <a:rPr lang="en-US" b="1" dirty="0">
                <a:latin typeface="Bookman Old Style" panose="02050604050505020204" pitchFamily="18" charset="0"/>
              </a:rPr>
              <a:t>syntax tree T from the augmented regular expression (r)# 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342900" indent="-342900" algn="just"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2. Compute </a:t>
            </a:r>
            <a:r>
              <a:rPr lang="en-US" b="1" dirty="0">
                <a:latin typeface="Bookman Old Style" panose="02050604050505020204" pitchFamily="18" charset="0"/>
              </a:rPr>
              <a:t>nullable, </a:t>
            </a:r>
            <a:r>
              <a:rPr lang="en-US" b="1" dirty="0" err="1">
                <a:latin typeface="Bookman Old Style" panose="02050604050505020204" pitchFamily="18" charset="0"/>
              </a:rPr>
              <a:t>firstpos</a:t>
            </a:r>
            <a:r>
              <a:rPr lang="en-US" b="1" dirty="0">
                <a:latin typeface="Bookman Old Style" panose="02050604050505020204" pitchFamily="18" charset="0"/>
              </a:rPr>
              <a:t>, </a:t>
            </a:r>
            <a:r>
              <a:rPr lang="en-US" b="1" dirty="0" err="1">
                <a:latin typeface="Bookman Old Style" panose="02050604050505020204" pitchFamily="18" charset="0"/>
              </a:rPr>
              <a:t>lastpos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followpos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for T.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marL="266700" indent="-266700" algn="just"/>
            <a:r>
              <a:rPr lang="en-US" dirty="0">
                <a:latin typeface="Bookman Old Style" panose="02050604050505020204" pitchFamily="18" charset="0"/>
              </a:rPr>
              <a:t>3. </a:t>
            </a:r>
            <a:r>
              <a:rPr lang="en-US" b="1" dirty="0">
                <a:latin typeface="Bookman Old Style" panose="02050604050505020204" pitchFamily="18" charset="0"/>
              </a:rPr>
              <a:t>Construct </a:t>
            </a:r>
            <a:r>
              <a:rPr lang="en-US" b="1" dirty="0" err="1">
                <a:latin typeface="Bookman Old Style" panose="02050604050505020204" pitchFamily="18" charset="0"/>
              </a:rPr>
              <a:t>Dstates</a:t>
            </a:r>
            <a:r>
              <a:rPr lang="en-US" dirty="0">
                <a:latin typeface="Bookman Old Style" panose="02050604050505020204" pitchFamily="18" charset="0"/>
              </a:rPr>
              <a:t>, the set of states of DFA D, and </a:t>
            </a:r>
            <a:r>
              <a:rPr lang="en-US" dirty="0" err="1">
                <a:latin typeface="Bookman Old Style" panose="02050604050505020204" pitchFamily="18" charset="0"/>
              </a:rPr>
              <a:t>Dtran</a:t>
            </a:r>
            <a:r>
              <a:rPr lang="en-US" dirty="0">
                <a:latin typeface="Bookman Old Style" panose="02050604050505020204" pitchFamily="18" charset="0"/>
              </a:rPr>
              <a:t>, the transition function for D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en-US" dirty="0">
                <a:latin typeface="Bookman Old Style" panose="02050604050505020204" pitchFamily="18" charset="0"/>
              </a:rPr>
              <a:t>The states of D are sets of positions in T. Initially, each state is "unmarked," and a state becomes "marked" just before we consider its out-transitions. The start state of D is </a:t>
            </a:r>
            <a:r>
              <a:rPr lang="en-US" dirty="0" err="1">
                <a:latin typeface="Bookman Old Style" panose="02050604050505020204" pitchFamily="18" charset="0"/>
              </a:rPr>
              <a:t>firstpos</a:t>
            </a:r>
            <a:r>
              <a:rPr lang="en-US" dirty="0">
                <a:latin typeface="Bookman Old Style" panose="02050604050505020204" pitchFamily="18" charset="0"/>
              </a:rPr>
              <a:t>(no), where node no is the root of T. The accepting states are those containing the position for the </a:t>
            </a:r>
            <a:r>
              <a:rPr lang="en-US" dirty="0" err="1">
                <a:latin typeface="Bookman Old Style" panose="02050604050505020204" pitchFamily="18" charset="0"/>
              </a:rPr>
              <a:t>endmarker</a:t>
            </a:r>
            <a:r>
              <a:rPr lang="en-US" dirty="0">
                <a:latin typeface="Bookman Old Style" panose="02050604050505020204" pitchFamily="18" charset="0"/>
              </a:rPr>
              <a:t> symbol #.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989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531157" y="1134546"/>
            <a:ext cx="110798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Bookman Old Style" panose="02050604050505020204" pitchFamily="18" charset="0"/>
              </a:rPr>
              <a:t>Rules for computing nullable, </a:t>
            </a:r>
            <a:r>
              <a:rPr lang="en-US" sz="2200" b="1" dirty="0" err="1">
                <a:latin typeface="Bookman Old Style" panose="02050604050505020204" pitchFamily="18" charset="0"/>
              </a:rPr>
              <a:t>firstpos</a:t>
            </a:r>
            <a:r>
              <a:rPr lang="en-US" sz="2200" b="1" dirty="0">
                <a:latin typeface="Bookman Old Style" panose="02050604050505020204" pitchFamily="18" charset="0"/>
              </a:rPr>
              <a:t> and </a:t>
            </a:r>
            <a:r>
              <a:rPr lang="en-US" sz="2200" b="1" dirty="0" err="1">
                <a:latin typeface="Bookman Old Style" panose="02050604050505020204" pitchFamily="18" charset="0"/>
              </a:rPr>
              <a:t>lastpos</a:t>
            </a:r>
            <a:r>
              <a:rPr lang="en-US" sz="2200" b="1" dirty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7504E-E72B-4C2D-9510-8E5302F0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65433"/>
            <a:ext cx="9791700" cy="46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531157" y="1134546"/>
            <a:ext cx="1107981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Bookman Old Style" panose="02050604050505020204" pitchFamily="18" charset="0"/>
              </a:rPr>
              <a:t>Rules for Computing </a:t>
            </a:r>
            <a:r>
              <a:rPr lang="en-US" sz="2200" b="1" dirty="0" err="1">
                <a:latin typeface="Bookman Old Style" panose="02050604050505020204" pitchFamily="18" charset="0"/>
              </a:rPr>
              <a:t>followpos</a:t>
            </a:r>
            <a:r>
              <a:rPr lang="en-US" sz="2200" b="1" dirty="0">
                <a:latin typeface="Bookman Old Style" panose="02050604050505020204" pitchFamily="18" charset="0"/>
              </a:rPr>
              <a:t>:</a:t>
            </a:r>
          </a:p>
          <a:p>
            <a:endParaRPr lang="en-US" sz="2200" b="1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There are only two ways that a position of a regular expression can be made to follow another</a:t>
            </a:r>
          </a:p>
          <a:p>
            <a:endParaRPr lang="en-US" sz="2000" b="1" dirty="0">
              <a:latin typeface="Bookman Old Style" panose="02050604050505020204" pitchFamily="18" charset="0"/>
            </a:endParaRPr>
          </a:p>
          <a:p>
            <a:pPr marL="534988" indent="-266700"/>
            <a:r>
              <a:rPr lang="en-US" sz="2000" dirty="0">
                <a:latin typeface="Bookman Old Style" panose="02050604050505020204" pitchFamily="18" charset="0"/>
              </a:rPr>
              <a:t>1. If n is a </a:t>
            </a:r>
            <a:r>
              <a:rPr lang="en-US" sz="2000" b="1" dirty="0">
                <a:latin typeface="Bookman Old Style" panose="02050604050505020204" pitchFamily="18" charset="0"/>
              </a:rPr>
              <a:t>cat-node</a:t>
            </a:r>
            <a:r>
              <a:rPr lang="en-US" sz="2000" dirty="0">
                <a:latin typeface="Bookman Old Style" panose="02050604050505020204" pitchFamily="18" charset="0"/>
              </a:rPr>
              <a:t> with left child C1 and right child C2, then for every position </a:t>
            </a:r>
            <a:r>
              <a:rPr lang="en-US" sz="2000" b="1" i="1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 in </a:t>
            </a:r>
            <a:r>
              <a:rPr lang="en-US" sz="2000" dirty="0" err="1">
                <a:latin typeface="Bookman Old Style" panose="02050604050505020204" pitchFamily="18" charset="0"/>
              </a:rPr>
              <a:t>lastpos</a:t>
            </a:r>
            <a:r>
              <a:rPr lang="en-US" sz="2000" dirty="0">
                <a:latin typeface="Bookman Old Style" panose="02050604050505020204" pitchFamily="18" charset="0"/>
              </a:rPr>
              <a:t>(C1), all positions in </a:t>
            </a:r>
            <a:r>
              <a:rPr lang="en-US" sz="2000" dirty="0" err="1">
                <a:latin typeface="Bookman Old Style" panose="02050604050505020204" pitchFamily="18" charset="0"/>
              </a:rPr>
              <a:t>firstpos</a:t>
            </a:r>
            <a:r>
              <a:rPr lang="en-US" sz="2000" dirty="0">
                <a:latin typeface="Bookman Old Style" panose="02050604050505020204" pitchFamily="18" charset="0"/>
              </a:rPr>
              <a:t>(C2) are in </a:t>
            </a:r>
            <a:r>
              <a:rPr lang="en-US" sz="2000" dirty="0" err="1">
                <a:latin typeface="Bookman Old Style" panose="02050604050505020204" pitchFamily="18" charset="0"/>
              </a:rPr>
              <a:t>followpos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). </a:t>
            </a:r>
          </a:p>
          <a:p>
            <a:pPr marL="534988" indent="-266700"/>
            <a:endParaRPr lang="en-US" sz="2000" dirty="0">
              <a:latin typeface="Bookman Old Style" panose="02050604050505020204" pitchFamily="18" charset="0"/>
            </a:endParaRPr>
          </a:p>
          <a:p>
            <a:pPr marL="534988" indent="-266700"/>
            <a:r>
              <a:rPr lang="en-US" sz="2000" dirty="0">
                <a:latin typeface="Bookman Old Style" panose="02050604050505020204" pitchFamily="18" charset="0"/>
              </a:rPr>
              <a:t>2. If n is a </a:t>
            </a:r>
            <a:r>
              <a:rPr lang="en-US" sz="2000" b="1" dirty="0">
                <a:latin typeface="Bookman Old Style" panose="02050604050505020204" pitchFamily="18" charset="0"/>
              </a:rPr>
              <a:t>star-node</a:t>
            </a:r>
            <a:r>
              <a:rPr lang="en-US" sz="2000" dirty="0">
                <a:latin typeface="Bookman Old Style" panose="02050604050505020204" pitchFamily="18" charset="0"/>
              </a:rPr>
              <a:t>, and </a:t>
            </a:r>
            <a:r>
              <a:rPr lang="en-US" sz="2000" b="1" i="1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 is a position in </a:t>
            </a:r>
            <a:r>
              <a:rPr lang="en-US" sz="2000" dirty="0" err="1">
                <a:latin typeface="Bookman Old Style" panose="02050604050505020204" pitchFamily="18" charset="0"/>
              </a:rPr>
              <a:t>lastpos</a:t>
            </a:r>
            <a:r>
              <a:rPr lang="en-US" sz="2000" dirty="0">
                <a:latin typeface="Bookman Old Style" panose="02050604050505020204" pitchFamily="18" charset="0"/>
              </a:rPr>
              <a:t>(n), then all positions in </a:t>
            </a:r>
            <a:r>
              <a:rPr lang="en-US" sz="2000" dirty="0" err="1">
                <a:latin typeface="Bookman Old Style" panose="02050604050505020204" pitchFamily="18" charset="0"/>
              </a:rPr>
              <a:t>firstpos</a:t>
            </a:r>
            <a:r>
              <a:rPr lang="en-US" sz="2000" dirty="0">
                <a:latin typeface="Bookman Old Style" panose="02050604050505020204" pitchFamily="18" charset="0"/>
              </a:rPr>
              <a:t>(n) are in </a:t>
            </a:r>
            <a:r>
              <a:rPr lang="en-US" sz="2000" dirty="0" err="1">
                <a:latin typeface="Bookman Old Style" panose="02050604050505020204" pitchFamily="18" charset="0"/>
              </a:rPr>
              <a:t>followpos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). </a:t>
            </a:r>
            <a:endParaRPr lang="en-US" sz="22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1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283509" y="1867971"/>
            <a:ext cx="56791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Step1: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Convert the regular expression r into 	augmented regular expression (r)#.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	</a:t>
            </a:r>
            <a:r>
              <a:rPr lang="en-US" sz="2000" b="1" dirty="0">
                <a:latin typeface="Bookman Old Style" panose="02050604050505020204" pitchFamily="18" charset="0"/>
              </a:rPr>
              <a:t>(</a:t>
            </a:r>
            <a:r>
              <a:rPr lang="en-US" sz="2000" b="1" dirty="0" err="1">
                <a:latin typeface="Bookman Old Style" panose="02050604050505020204" pitchFamily="18" charset="0"/>
              </a:rPr>
              <a:t>a|b</a:t>
            </a:r>
            <a:r>
              <a:rPr lang="en-US" sz="2000" b="1" dirty="0">
                <a:latin typeface="Bookman Old Style" panose="02050604050505020204" pitchFamily="18" charset="0"/>
              </a:rPr>
              <a:t>)abb#  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Step2: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Construct a syntax tree T from the 	augmented regular expression (r)#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	</a:t>
            </a:r>
            <a:r>
              <a:rPr lang="en-US" sz="2000" b="1" dirty="0">
                <a:latin typeface="Bookman Old Style" panose="02050604050505020204" pitchFamily="18" charset="0"/>
              </a:rPr>
              <a:t>(</a:t>
            </a:r>
            <a:r>
              <a:rPr lang="en-US" sz="2000" b="1" dirty="0" err="1">
                <a:latin typeface="Bookman Old Style" panose="02050604050505020204" pitchFamily="18" charset="0"/>
              </a:rPr>
              <a:t>a|b</a:t>
            </a:r>
            <a:r>
              <a:rPr lang="en-US" sz="2000" b="1" dirty="0">
                <a:latin typeface="Bookman Old Style" panose="02050604050505020204" pitchFamily="18" charset="0"/>
              </a:rPr>
              <a:t>) a b </a:t>
            </a:r>
            <a:r>
              <a:rPr lang="en-US" sz="2000" b="1" dirty="0" err="1">
                <a:latin typeface="Bookman Old Style" panose="02050604050505020204" pitchFamily="18" charset="0"/>
              </a:rPr>
              <a:t>b</a:t>
            </a:r>
            <a:r>
              <a:rPr lang="en-US" sz="2000" b="1" dirty="0">
                <a:latin typeface="Bookman Old Style" panose="02050604050505020204" pitchFamily="18" charset="0"/>
              </a:rPr>
              <a:t> #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50925-57F6-417C-A172-DBA2042F68A1}"/>
              </a:ext>
            </a:extLst>
          </p:cNvPr>
          <p:cNvSpPr txBox="1"/>
          <p:nvPr/>
        </p:nvSpPr>
        <p:spPr>
          <a:xfrm>
            <a:off x="283508" y="1182171"/>
            <a:ext cx="11603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Construct DFA for the regular expression (</a:t>
            </a:r>
            <a:r>
              <a:rPr lang="en-US" sz="2000" b="1" dirty="0" err="1">
                <a:latin typeface="Bookman Old Style" panose="02050604050505020204" pitchFamily="18" charset="0"/>
              </a:rPr>
              <a:t>a|b</a:t>
            </a:r>
            <a:r>
              <a:rPr lang="en-US" sz="2000" b="1" dirty="0">
                <a:latin typeface="Bookman Old Style" panose="02050604050505020204" pitchFamily="18" charset="0"/>
              </a:rPr>
              <a:t>)*abb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AC67D-067A-4ED8-8529-830E774D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5925"/>
            <a:ext cx="5429249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376515" y="1867971"/>
            <a:ext cx="44717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Step3: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Compute nullable, </a:t>
            </a:r>
            <a:r>
              <a:rPr lang="en-US" sz="2000" dirty="0" err="1">
                <a:latin typeface="Bookman Old Style" panose="02050604050505020204" pitchFamily="18" charset="0"/>
              </a:rPr>
              <a:t>firstpos</a:t>
            </a:r>
            <a:r>
              <a:rPr lang="en-US" sz="2000" dirty="0">
                <a:latin typeface="Bookman Old Style" panose="02050604050505020204" pitchFamily="18" charset="0"/>
              </a:rPr>
              <a:t> 	and </a:t>
            </a:r>
            <a:r>
              <a:rPr lang="en-US" sz="2000" dirty="0" err="1">
                <a:latin typeface="Bookman Old Style" panose="02050604050505020204" pitchFamily="18" charset="0"/>
              </a:rPr>
              <a:t>lastpos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50925-57F6-417C-A172-DBA2042F68A1}"/>
              </a:ext>
            </a:extLst>
          </p:cNvPr>
          <p:cNvSpPr txBox="1"/>
          <p:nvPr/>
        </p:nvSpPr>
        <p:spPr>
          <a:xfrm>
            <a:off x="283508" y="1182171"/>
            <a:ext cx="11603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Construct DFA for the regular expression (</a:t>
            </a:r>
            <a:r>
              <a:rPr lang="en-US" sz="2000" b="1" dirty="0" err="1">
                <a:latin typeface="Bookman Old Style" panose="02050604050505020204" pitchFamily="18" charset="0"/>
              </a:rPr>
              <a:t>a|b</a:t>
            </a:r>
            <a:r>
              <a:rPr lang="en-US" sz="2000" b="1" dirty="0">
                <a:latin typeface="Bookman Old Style" panose="02050604050505020204" pitchFamily="18" charset="0"/>
              </a:rPr>
              <a:t>)*abb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664C3-008E-4901-89FA-F66DEE8B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2" y="3605212"/>
            <a:ext cx="3800475" cy="2924175"/>
          </a:xfrm>
          <a:prstGeom prst="rect">
            <a:avLst/>
          </a:prstGeom>
        </p:spPr>
      </p:pic>
      <p:pic>
        <p:nvPicPr>
          <p:cNvPr id="1026" name="Picture 2" descr="An interior node is called a cat-node, or-node, or star-node if it is  labeled by the concatenation operator (dot) , union operator | , or star  operator *, respectively">
            <a:extLst>
              <a:ext uri="{FF2B5EF4-FFF2-40B4-BE49-F238E27FC236}">
                <a16:creationId xmlns:a16="http://schemas.microsoft.com/office/drawing/2014/main" id="{412F6784-4EAE-4E2E-8D1D-B5D7BF53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2008315"/>
            <a:ext cx="5080000" cy="426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14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454957" y="1620321"/>
            <a:ext cx="11282085" cy="483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Step4: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Construct </a:t>
            </a:r>
            <a:r>
              <a:rPr lang="en-US" sz="2000" dirty="0" err="1">
                <a:latin typeface="Bookman Old Style" panose="02050604050505020204" pitchFamily="18" charset="0"/>
              </a:rPr>
              <a:t>Dstates</a:t>
            </a: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2200" dirty="0">
                <a:latin typeface="+mj-lt"/>
              </a:rPr>
              <a:t>	The value of </a:t>
            </a:r>
            <a:r>
              <a:rPr lang="en-US" sz="2200" dirty="0" err="1">
                <a:latin typeface="+mj-lt"/>
              </a:rPr>
              <a:t>firstpos</a:t>
            </a:r>
            <a:r>
              <a:rPr lang="en-US" sz="2200" dirty="0">
                <a:latin typeface="+mj-lt"/>
              </a:rPr>
              <a:t> for the root of the tree is {1,2,3} , so this set is the start state of D.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+mj-lt"/>
              </a:rPr>
              <a:t>			A = {1,2,3} 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+mj-lt"/>
              </a:rPr>
              <a:t>	</a:t>
            </a:r>
            <a:r>
              <a:rPr lang="es-ES" sz="2200" dirty="0">
                <a:latin typeface="+mj-lt"/>
              </a:rPr>
              <a:t>Dtran[A, a] =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(l) U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(3) 	= {1,2,3,4} 	= B</a:t>
            </a:r>
          </a:p>
          <a:p>
            <a:pPr>
              <a:lnSpc>
                <a:spcPts val="3000"/>
              </a:lnSpc>
            </a:pPr>
            <a:r>
              <a:rPr lang="es-E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Dtran</a:t>
            </a:r>
            <a:r>
              <a:rPr lang="en-US" sz="2200" dirty="0">
                <a:latin typeface="+mj-lt"/>
              </a:rPr>
              <a:t>[A, b] = </a:t>
            </a:r>
            <a:r>
              <a:rPr lang="en-US" sz="2200" dirty="0" err="1">
                <a:latin typeface="+mj-lt"/>
              </a:rPr>
              <a:t>followpos</a:t>
            </a:r>
            <a:r>
              <a:rPr lang="en-US" sz="2200" dirty="0">
                <a:latin typeface="+mj-lt"/>
              </a:rPr>
              <a:t>(2) 			= {1,2,3} 	= A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+mj-lt"/>
              </a:rPr>
              <a:t>	</a:t>
            </a:r>
            <a:r>
              <a:rPr lang="es-ES" sz="2200" dirty="0">
                <a:latin typeface="+mj-lt"/>
              </a:rPr>
              <a:t>Dtran[B, a] =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(l) U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(3) 	= {1,2,3,4} 	= B</a:t>
            </a:r>
          </a:p>
          <a:p>
            <a:pPr>
              <a:lnSpc>
                <a:spcPts val="3000"/>
              </a:lnSpc>
            </a:pPr>
            <a:r>
              <a:rPr lang="es-E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Dtran</a:t>
            </a:r>
            <a:r>
              <a:rPr lang="en-US" sz="2200" dirty="0">
                <a:latin typeface="+mj-lt"/>
              </a:rPr>
              <a:t>[B, b] = </a:t>
            </a:r>
            <a:r>
              <a:rPr lang="en-US" sz="2200" dirty="0" err="1">
                <a:latin typeface="+mj-lt"/>
              </a:rPr>
              <a:t>followpos</a:t>
            </a:r>
            <a:r>
              <a:rPr lang="en-US" sz="2200" dirty="0">
                <a:latin typeface="+mj-lt"/>
              </a:rPr>
              <a:t>(2) </a:t>
            </a:r>
            <a:r>
              <a:rPr lang="es-ES" sz="2200" dirty="0">
                <a:latin typeface="+mj-lt"/>
              </a:rPr>
              <a:t>U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(4) 	</a:t>
            </a:r>
            <a:r>
              <a:rPr lang="en-US" sz="2200" dirty="0">
                <a:latin typeface="+mj-lt"/>
              </a:rPr>
              <a:t>= {1,2,3,5} 	= C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+mj-lt"/>
              </a:rPr>
              <a:t>	</a:t>
            </a:r>
            <a:r>
              <a:rPr lang="es-ES" sz="2200" dirty="0">
                <a:latin typeface="+mj-lt"/>
              </a:rPr>
              <a:t>Dtran[C, a] =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(l) U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(3) 	= {1,2,3,4} 	= B</a:t>
            </a:r>
          </a:p>
          <a:p>
            <a:pPr>
              <a:lnSpc>
                <a:spcPts val="3000"/>
              </a:lnSpc>
            </a:pPr>
            <a:r>
              <a:rPr lang="es-E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Dtran</a:t>
            </a:r>
            <a:r>
              <a:rPr lang="en-US" sz="2200" dirty="0">
                <a:latin typeface="+mj-lt"/>
              </a:rPr>
              <a:t>[C, b] = </a:t>
            </a:r>
            <a:r>
              <a:rPr lang="en-US" sz="2200" dirty="0" err="1">
                <a:latin typeface="+mj-lt"/>
              </a:rPr>
              <a:t>followpos</a:t>
            </a:r>
            <a:r>
              <a:rPr lang="en-US" sz="2200" dirty="0">
                <a:latin typeface="+mj-lt"/>
              </a:rPr>
              <a:t>(2) </a:t>
            </a:r>
            <a:r>
              <a:rPr lang="es-ES" sz="2200" dirty="0">
                <a:latin typeface="+mj-lt"/>
              </a:rPr>
              <a:t>U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(5) 	</a:t>
            </a:r>
            <a:r>
              <a:rPr lang="en-US" sz="2200" dirty="0">
                <a:latin typeface="+mj-lt"/>
              </a:rPr>
              <a:t>= {1,2,3,6} 	= D</a:t>
            </a:r>
          </a:p>
          <a:p>
            <a:pPr>
              <a:lnSpc>
                <a:spcPts val="3000"/>
              </a:lnSpc>
            </a:pPr>
            <a:r>
              <a:rPr lang="es-ES" sz="2200" dirty="0">
                <a:latin typeface="+mj-lt"/>
              </a:rPr>
              <a:t>	Dtran[D, a] =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(l) U </a:t>
            </a:r>
            <a:r>
              <a:rPr lang="es-ES" sz="2200" dirty="0" err="1">
                <a:latin typeface="+mj-lt"/>
              </a:rPr>
              <a:t>followpos</a:t>
            </a:r>
            <a:r>
              <a:rPr lang="es-ES" sz="2200" dirty="0">
                <a:latin typeface="+mj-lt"/>
              </a:rPr>
              <a:t>(3) 	= {1,2,3,4} 	= B</a:t>
            </a:r>
          </a:p>
          <a:p>
            <a:pPr>
              <a:lnSpc>
                <a:spcPts val="3000"/>
              </a:lnSpc>
            </a:pPr>
            <a:r>
              <a:rPr lang="es-E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Dtran</a:t>
            </a:r>
            <a:r>
              <a:rPr lang="en-US" sz="2200" dirty="0">
                <a:latin typeface="+mj-lt"/>
              </a:rPr>
              <a:t>[D, b] = </a:t>
            </a:r>
            <a:r>
              <a:rPr lang="en-US" sz="2200" dirty="0" err="1">
                <a:latin typeface="+mj-lt"/>
              </a:rPr>
              <a:t>followpos</a:t>
            </a:r>
            <a:r>
              <a:rPr lang="en-US" sz="2200" dirty="0">
                <a:latin typeface="+mj-lt"/>
              </a:rPr>
              <a:t>(1) 			= {1,2,3} 	= A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50925-57F6-417C-A172-DBA2042F68A1}"/>
              </a:ext>
            </a:extLst>
          </p:cNvPr>
          <p:cNvSpPr txBox="1"/>
          <p:nvPr/>
        </p:nvSpPr>
        <p:spPr>
          <a:xfrm>
            <a:off x="294154" y="1073899"/>
            <a:ext cx="11603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Construct DFA for the regular expression (</a:t>
            </a:r>
            <a:r>
              <a:rPr lang="en-US" sz="2000" b="1" dirty="0" err="1">
                <a:latin typeface="Bookman Old Style" panose="02050604050505020204" pitchFamily="18" charset="0"/>
              </a:rPr>
              <a:t>a|b</a:t>
            </a:r>
            <a:r>
              <a:rPr lang="en-US" sz="2000" b="1" dirty="0">
                <a:latin typeface="Bookman Old Style" panose="02050604050505020204" pitchFamily="18" charset="0"/>
              </a:rPr>
              <a:t>)*abb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B2D93-9F3B-477E-9AE5-950EBDAAEFF2}"/>
              </a:ext>
            </a:extLst>
          </p:cNvPr>
          <p:cNvSpPr txBox="1"/>
          <p:nvPr/>
        </p:nvSpPr>
        <p:spPr>
          <a:xfrm>
            <a:off x="720535" y="4258746"/>
            <a:ext cx="11282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Step6: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Draw DFA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50925-57F6-417C-A172-DBA2042F68A1}"/>
              </a:ext>
            </a:extLst>
          </p:cNvPr>
          <p:cNvSpPr txBox="1"/>
          <p:nvPr/>
        </p:nvSpPr>
        <p:spPr>
          <a:xfrm>
            <a:off x="294154" y="1073899"/>
            <a:ext cx="11603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Construct DFA for the regular expression (</a:t>
            </a:r>
            <a:r>
              <a:rPr lang="en-US" sz="2000" b="1" dirty="0" err="1">
                <a:latin typeface="Bookman Old Style" panose="02050604050505020204" pitchFamily="18" charset="0"/>
              </a:rPr>
              <a:t>a|b</a:t>
            </a:r>
            <a:r>
              <a:rPr lang="en-US" sz="2000" b="1" dirty="0">
                <a:latin typeface="Bookman Old Style" panose="02050604050505020204" pitchFamily="18" charset="0"/>
              </a:rPr>
              <a:t>)*abb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1C6A8-3DE4-4257-B916-618B4F3A2DC7}"/>
              </a:ext>
            </a:extLst>
          </p:cNvPr>
          <p:cNvSpPr txBox="1"/>
          <p:nvPr/>
        </p:nvSpPr>
        <p:spPr>
          <a:xfrm>
            <a:off x="720536" y="1688308"/>
            <a:ext cx="11282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Step5: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Construct DFA Table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2E3D487-4083-4FE4-9DC0-979737562F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5E00F-D3A3-494F-80C6-1A294850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92" y="1502584"/>
            <a:ext cx="3585987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1F1A0-A85D-4F29-AA26-C80CE150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78" y="4258746"/>
            <a:ext cx="4884016" cy="21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468236" y="239558"/>
            <a:ext cx="517518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10885054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grammar describes a simple form of branching statements and conditional expressions.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The terminals of the grammar, which are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if, then, else,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relop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, id,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and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number,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are the names of tokens as far as the lexical analyzer is concerned. The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patterns for these tokens are described using regular definitions.</a:t>
            </a:r>
          </a:p>
          <a:p>
            <a:pPr marL="0" lvl="2" algn="just"/>
            <a:endParaRPr lang="en-US" sz="12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0" lvl="2" algn="just"/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		</a:t>
            </a:r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</a:rPr>
              <a:t>Letter		</a:t>
            </a:r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[A-Za-z]</a:t>
            </a:r>
          </a:p>
          <a:p>
            <a:pPr marL="0" lvl="2" algn="just"/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Digit		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[0-9]</a:t>
            </a:r>
          </a:p>
          <a:p>
            <a:pPr marL="0" lvl="2" algn="just"/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ID		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{Letter} ({Letter} | {Digit} )*</a:t>
            </a:r>
          </a:p>
          <a:p>
            <a:pPr marL="0" lvl="2" algn="just"/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NUMBER	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{Digit}+</a:t>
            </a:r>
          </a:p>
          <a:p>
            <a:pPr marL="0" lvl="2" algn="just"/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IF		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if</a:t>
            </a:r>
          </a:p>
          <a:p>
            <a:pPr marL="0" lvl="2" algn="just"/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ELSE		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else</a:t>
            </a:r>
          </a:p>
          <a:p>
            <a:pPr marL="0" lvl="2" algn="just"/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THEN		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then</a:t>
            </a:r>
          </a:p>
          <a:p>
            <a:pPr marL="0" lvl="2" algn="just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	</a:t>
            </a:r>
            <a:r>
              <a:rPr lang="en-US" sz="2000" b="1" dirty="0">
                <a:latin typeface="Bookman Old Style" panose="02050604050505020204" pitchFamily="18" charset="0"/>
                <a:sym typeface="Wingdings" panose="05000000000000000000" pitchFamily="2" charset="2"/>
              </a:rPr>
              <a:t>RELOP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</a:t>
            </a:r>
            <a:r>
              <a:rPr lang="en-US" sz="2000" b="1" dirty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	&lt; | &lt;= | &gt; | &gt;= | == | !=</a:t>
            </a:r>
          </a:p>
          <a:p>
            <a:pPr marL="0" lvl="2" algn="just"/>
            <a:endParaRPr lang="en-US" sz="1200" dirty="0">
              <a:solidFill>
                <a:srgbClr val="333333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To simplify matters, we make the common assumption that keywords are also reserved words: that is, they are not identifiers, even though their lexemes match the pattern for identifiers.</a:t>
            </a:r>
            <a:endParaRPr lang="en-I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33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8" y="230322"/>
            <a:ext cx="1124174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– </a:t>
            </a:r>
            <a:r>
              <a:rPr lang="en-IN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Regular Expression to DFA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50925-57F6-417C-A172-DBA2042F68A1}"/>
              </a:ext>
            </a:extLst>
          </p:cNvPr>
          <p:cNvSpPr txBox="1"/>
          <p:nvPr/>
        </p:nvSpPr>
        <p:spPr>
          <a:xfrm>
            <a:off x="294154" y="917912"/>
            <a:ext cx="11603692" cy="551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Bookman Old Style" panose="02050604050505020204" pitchFamily="18" charset="0"/>
              </a:rPr>
              <a:t>Construct DFA for the following regular expression</a:t>
            </a:r>
          </a:p>
          <a:p>
            <a:pPr marL="1790700" indent="-533400">
              <a:lnSpc>
                <a:spcPct val="20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a*(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a|b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)abb(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a|b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)*</a:t>
            </a:r>
          </a:p>
          <a:p>
            <a:pPr marL="1790700" indent="-533400">
              <a:lnSpc>
                <a:spcPct val="20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ab(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a|b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)(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a|b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)*b*a</a:t>
            </a:r>
          </a:p>
          <a:p>
            <a:pPr marL="1790700" indent="-533400">
              <a:lnSpc>
                <a:spcPct val="20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(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a|b|c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)c*abb*</a:t>
            </a:r>
          </a:p>
          <a:p>
            <a:pPr marL="1790700" indent="-533400">
              <a:lnSpc>
                <a:spcPct val="20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(0|1)101(1|0)*</a:t>
            </a:r>
          </a:p>
          <a:p>
            <a:pPr marL="1790700" indent="-533400">
              <a:lnSpc>
                <a:spcPct val="20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1*0*10100*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2E3D487-4083-4FE4-9DC0-979737562F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58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468236" y="239558"/>
            <a:ext cx="517518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1088505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In addition, we assign the lexical analyzer the job of stripping out white-space, by recognizing the "token"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ws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 defined by: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0" lvl="2" algn="just"/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			</a:t>
            </a:r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</a:rPr>
              <a:t> WS 	</a:t>
            </a:r>
            <a:r>
              <a:rPr lang="en-US" sz="2000" b="1" dirty="0">
                <a:solidFill>
                  <a:srgbClr val="333333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	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(blank | tab | newline)</a:t>
            </a:r>
            <a:r>
              <a:rPr lang="en-US" sz="2400" b="1" baseline="30000" dirty="0">
                <a:solidFill>
                  <a:srgbClr val="C0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+</a:t>
            </a:r>
          </a:p>
          <a:p>
            <a:pPr marL="0" lvl="2" algn="just"/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marL="0" lvl="2" algn="just"/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Here,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blank, tab,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and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newline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are abstract symbols that we use to express the ASCII characters of the same names. </a:t>
            </a:r>
          </a:p>
          <a:p>
            <a:pPr marL="0" lvl="2" algn="just"/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0" lvl="2" algn="just"/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Token </a:t>
            </a:r>
            <a:r>
              <a:rPr lang="en-US" sz="2000" b="1" i="1" dirty="0" err="1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ws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is different from the other tokens in that, when we recognize it, we do not return it to the parser.</a:t>
            </a:r>
          </a:p>
          <a:p>
            <a:pPr marL="0" lvl="2" algn="just"/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0" lvl="2" algn="just"/>
            <a:endParaRPr lang="en-US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5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468236" y="239558"/>
            <a:ext cx="5175181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20EAF-F73C-448A-A81D-A350D893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82780"/>
              </p:ext>
            </p:extLst>
          </p:nvPr>
        </p:nvGraphicFramePr>
        <p:xfrm>
          <a:off x="1778374" y="2178459"/>
          <a:ext cx="8797262" cy="401138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71850">
                  <a:extLst>
                    <a:ext uri="{9D8B030D-6E8A-4147-A177-3AD203B41FA5}">
                      <a16:colId xmlns:a16="http://schemas.microsoft.com/office/drawing/2014/main" val="2397865505"/>
                    </a:ext>
                  </a:extLst>
                </a:gridCol>
                <a:gridCol w="2500962">
                  <a:extLst>
                    <a:ext uri="{9D8B030D-6E8A-4147-A177-3AD203B41FA5}">
                      <a16:colId xmlns:a16="http://schemas.microsoft.com/office/drawing/2014/main" val="3066726549"/>
                    </a:ext>
                  </a:extLst>
                </a:gridCol>
                <a:gridCol w="4024450">
                  <a:extLst>
                    <a:ext uri="{9D8B030D-6E8A-4147-A177-3AD203B41FA5}">
                      <a16:colId xmlns:a16="http://schemas.microsoft.com/office/drawing/2014/main" val="4062342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LEXEMES</a:t>
                      </a:r>
                      <a:endParaRPr lang="en-IN" sz="20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TOKEN NAME</a:t>
                      </a:r>
                      <a:endParaRPr lang="en-IN" sz="20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ATTRIBUTE VALUE</a:t>
                      </a:r>
                      <a:endParaRPr lang="en-IN" sz="20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0441469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Any </a:t>
                      </a:r>
                      <a:r>
                        <a:rPr lang="en-IN" sz="2000" b="1" dirty="0" err="1">
                          <a:effectLst/>
                        </a:rPr>
                        <a:t>ws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-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-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0495708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if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if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-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9553106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then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then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-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0456968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else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else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-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7573465"/>
                  </a:ext>
                </a:extLst>
              </a:tr>
              <a:tr h="356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Any Id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id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Pointer to Symbol Table Entry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8254988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Any Number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number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Value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447018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&lt; 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relop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LT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266691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&lt;=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relop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LE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3192504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&gt; 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relop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GT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361894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&gt;=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relop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GE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419093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==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relop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EQ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326447"/>
                  </a:ext>
                </a:extLst>
              </a:tr>
              <a:tr h="2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!=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relop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</a:rPr>
                        <a:t>NE</a:t>
                      </a:r>
                      <a:endParaRPr lang="en-IN" sz="20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45184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A024B9-1CA8-4215-A411-525D1E443A04}"/>
              </a:ext>
            </a:extLst>
          </p:cNvPr>
          <p:cNvSpPr txBox="1"/>
          <p:nvPr/>
        </p:nvSpPr>
        <p:spPr>
          <a:xfrm>
            <a:off x="588308" y="1227114"/>
            <a:ext cx="10809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following table shows, for each lexeme or family of lexemes, which token name is returned to the parser and what attribute value.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3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108850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As an intermediate step in the construction of a lexical analyzer, we first convert patterns into stylized flowcharts, called "</a:t>
            </a:r>
            <a:r>
              <a:rPr lang="en-US" sz="2000" b="1" dirty="0">
                <a:latin typeface="Bookman Old Style" panose="02050604050505020204" pitchFamily="18" charset="0"/>
              </a:rPr>
              <a:t>transition diagrams</a:t>
            </a:r>
            <a:r>
              <a:rPr lang="en-US" sz="2000" dirty="0">
                <a:latin typeface="Bookman Old Style" panose="02050604050505020204" pitchFamily="18" charset="0"/>
              </a:rPr>
              <a:t>“.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Transition diagrams have a collection of nodes or </a:t>
            </a:r>
            <a:r>
              <a:rPr lang="en-US" sz="2000" b="1" dirty="0">
                <a:latin typeface="Bookman Old Style" panose="02050604050505020204" pitchFamily="18" charset="0"/>
              </a:rPr>
              <a:t>circles, called states</a:t>
            </a:r>
            <a:r>
              <a:rPr lang="en-US" sz="2000" dirty="0">
                <a:latin typeface="Bookman Old Style" panose="02050604050505020204" pitchFamily="18" charset="0"/>
              </a:rPr>
              <a:t>. 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Each state represents a condition that could occur during the process of scanning the input looking for a lexeme that matches one of several patterns.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Edges are directed from one state of the transition diagram to another. Each edge is labeled by a symbol or set of symbols.</a:t>
            </a:r>
            <a:endParaRPr lang="en-US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1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1088505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dirty="0">
                <a:latin typeface="Bookman Old Style" panose="02050604050505020204" pitchFamily="18" charset="0"/>
              </a:rPr>
              <a:t>Some important conventions about transition diagrams are:</a:t>
            </a:r>
          </a:p>
          <a:p>
            <a:pPr marL="0" lvl="2" algn="just"/>
            <a:endParaRPr lang="en-US" sz="2000" dirty="0">
              <a:latin typeface="Bookman Old Style" panose="02050604050505020204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One state is designated the </a:t>
            </a:r>
            <a:r>
              <a:rPr lang="en-US" sz="2000" b="1" dirty="0">
                <a:latin typeface="Bookman Old Style" panose="02050604050505020204" pitchFamily="18" charset="0"/>
              </a:rPr>
              <a:t>start state, or initial state</a:t>
            </a:r>
            <a:r>
              <a:rPr lang="en-US" sz="2000" dirty="0">
                <a:latin typeface="Bookman Old Style" panose="02050604050505020204" pitchFamily="18" charset="0"/>
              </a:rPr>
              <a:t>; it is indicated by an edge, labeled "start," entering from nowhere. The transition diagram always begins in the start state before any input symbols have been read. 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Certain states are said to be </a:t>
            </a: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accepting, or final</a:t>
            </a:r>
            <a:r>
              <a:rPr lang="en-US" sz="2000" dirty="0">
                <a:latin typeface="Bookman Old Style" panose="02050604050505020204" pitchFamily="18" charset="0"/>
              </a:rPr>
              <a:t>. </a:t>
            </a:r>
            <a:r>
              <a:rPr lang="en-IN" sz="2000" dirty="0">
                <a:latin typeface="Bookman Old Style" panose="02050604050505020204" pitchFamily="18" charset="0"/>
              </a:rPr>
              <a:t>We always </a:t>
            </a:r>
            <a:r>
              <a:rPr lang="en-US" sz="2000" dirty="0">
                <a:latin typeface="Bookman Old Style" panose="02050604050505020204" pitchFamily="18" charset="0"/>
              </a:rPr>
              <a:t>indicate an accepting state by a </a:t>
            </a:r>
            <a:r>
              <a:rPr lang="en-US" sz="2000" b="1" dirty="0">
                <a:latin typeface="Bookman Old Style" panose="02050604050505020204" pitchFamily="18" charset="0"/>
              </a:rPr>
              <a:t>double circle</a:t>
            </a:r>
            <a:r>
              <a:rPr lang="en-US" sz="2000" dirty="0">
                <a:latin typeface="Bookman Old Style" panose="02050604050505020204" pitchFamily="18" charset="0"/>
              </a:rPr>
              <a:t>, and if there is an action to be taken — typically returning a token and an attribute value to the parser.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In addition, if it is necessary to retract the forward pointer one position</a:t>
            </a:r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 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hen we shall additionally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place a *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near that accepting state.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2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9573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dirty="0">
                <a:solidFill>
                  <a:srgbClr val="333333"/>
                </a:solidFill>
                <a:latin typeface="Bookman Old Style" panose="02050604050505020204" pitchFamily="18" charset="0"/>
              </a:rPr>
              <a:t>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ransition diagram that recognizes the lexemes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matching the token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relop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State/transition diagram of lexical analysis - What significance is *  (asterisk) to retract the forward pointer? - Stack Overflow">
            <a:extLst>
              <a:ext uri="{FF2B5EF4-FFF2-40B4-BE49-F238E27FC236}">
                <a16:creationId xmlns:a16="http://schemas.microsoft.com/office/drawing/2014/main" id="{26E05E6F-17BA-4A51-81E7-6B0184D2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862457"/>
            <a:ext cx="5994399" cy="412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2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283509" y="230322"/>
            <a:ext cx="9858018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Recognition of Tokens - </a:t>
            </a:r>
            <a:r>
              <a:rPr lang="en-IN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Transition Diagrams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568037" y="1109242"/>
            <a:ext cx="6562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2000" b="1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Recognition of Reserved Words (IF)</a:t>
            </a:r>
            <a:endParaRPr lang="en-US" sz="20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CC4BEB-D823-42B1-BF4A-BB07E41F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80334"/>
            <a:ext cx="6562436" cy="20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112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878fb7bdca88060c295635848252f718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27db149d8d10253ee7c41fd7e31234eb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7F53C7-BE12-40CE-BA2C-4C0DEB778F36}"/>
</file>

<file path=customXml/itemProps2.xml><?xml version="1.0" encoding="utf-8"?>
<ds:datastoreItem xmlns:ds="http://schemas.openxmlformats.org/officeDocument/2006/customXml" ds:itemID="{1C1AEEA1-9DB8-49DC-AB53-2B0DC85FA6ED}"/>
</file>

<file path=customXml/itemProps3.xml><?xml version="1.0" encoding="utf-8"?>
<ds:datastoreItem xmlns:ds="http://schemas.openxmlformats.org/officeDocument/2006/customXml" ds:itemID="{94314DFB-6D82-4392-871E-F74ECC292386}"/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2070</Words>
  <Application>Microsoft Office PowerPoint</Application>
  <PresentationFormat>Widescreen</PresentationFormat>
  <Paragraphs>228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Book Antiqua</vt:lpstr>
      <vt:lpstr>Bookman Old Style</vt:lpstr>
      <vt:lpstr>Calibri</vt:lpstr>
      <vt:lpstr>Courier New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Islabudeen M</cp:lastModifiedBy>
  <cp:revision>49</cp:revision>
  <dcterms:created xsi:type="dcterms:W3CDTF">2021-05-28T06:39:39Z</dcterms:created>
  <dcterms:modified xsi:type="dcterms:W3CDTF">2021-09-15T17:52:13Z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