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3" r:id="rId4"/>
    <p:sldId id="262" r:id="rId5"/>
    <p:sldId id="257" r:id="rId6"/>
    <p:sldId id="258" r:id="rId7"/>
    <p:sldId id="259" r:id="rId8"/>
    <p:sldId id="264" r:id="rId9"/>
    <p:sldId id="265" r:id="rId10"/>
    <p:sldId id="266" r:id="rId11"/>
    <p:sldId id="271" r:id="rId12"/>
    <p:sldId id="273" r:id="rId13"/>
    <p:sldId id="267" r:id="rId14"/>
    <p:sldId id="268" r:id="rId15"/>
    <p:sldId id="270" r:id="rId16"/>
    <p:sldId id="269" r:id="rId17"/>
    <p:sldId id="26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6" d="100"/>
          <a:sy n="86" d="100"/>
        </p:scale>
        <p:origin x="68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14080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7A764-20AF-4CD4-99F3-1A32C3540C64}"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279395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288315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287A764-20AF-4CD4-99F3-1A32C3540C64}"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427829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223198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399495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403851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7A764-20AF-4CD4-99F3-1A32C3540C64}"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24035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7A764-20AF-4CD4-99F3-1A32C3540C64}"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39584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7A764-20AF-4CD4-99F3-1A32C3540C64}"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26047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7A764-20AF-4CD4-99F3-1A32C3540C64}" type="datetimeFigureOut">
              <a:rPr lang="en-IN" smtClean="0"/>
              <a:t>13-12-2021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7921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7A764-20AF-4CD4-99F3-1A32C3540C64}"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388011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7A764-20AF-4CD4-99F3-1A32C3540C64}"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118762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287A764-20AF-4CD4-99F3-1A32C3540C64}" type="datetimeFigureOut">
              <a:rPr lang="en-IN" smtClean="0"/>
              <a:t>13-12-2021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2156A38-D9EA-4E5D-9E18-DB83F3A60141}" type="slidenum">
              <a:rPr lang="en-IN" smtClean="0"/>
              <a:t>‹#›</a:t>
            </a:fld>
            <a:endParaRPr lang="en-IN"/>
          </a:p>
        </p:txBody>
      </p:sp>
    </p:spTree>
    <p:extLst>
      <p:ext uri="{BB962C8B-B14F-4D97-AF65-F5344CB8AC3E}">
        <p14:creationId xmlns:p14="http://schemas.microsoft.com/office/powerpoint/2010/main" val="364653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287A764-20AF-4CD4-99F3-1A32C3540C64}" type="datetimeFigureOut">
              <a:rPr lang="en-IN" smtClean="0"/>
              <a:t>13-12-2021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2156A38-D9EA-4E5D-9E18-DB83F3A60141}" type="slidenum">
              <a:rPr lang="en-IN" smtClean="0"/>
              <a:t>‹#›</a:t>
            </a:fld>
            <a:endParaRPr lang="en-IN"/>
          </a:p>
        </p:txBody>
      </p:sp>
    </p:spTree>
    <p:extLst>
      <p:ext uri="{BB962C8B-B14F-4D97-AF65-F5344CB8AC3E}">
        <p14:creationId xmlns:p14="http://schemas.microsoft.com/office/powerpoint/2010/main" val="97252529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hare.streamlit.io/am-ram/dv/main/AutoPlot.py"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EF3-023B-4A70-8BAD-45EB44E12319}"/>
              </a:ext>
            </a:extLst>
          </p:cNvPr>
          <p:cNvSpPr>
            <a:spLocks noGrp="1"/>
          </p:cNvSpPr>
          <p:nvPr>
            <p:ph type="ctrTitle"/>
          </p:nvPr>
        </p:nvSpPr>
        <p:spPr>
          <a:xfrm>
            <a:off x="810001" y="1615768"/>
            <a:ext cx="8715739" cy="2369456"/>
          </a:xfrm>
        </p:spPr>
        <p:txBody>
          <a:bodyPr/>
          <a:lstStyle/>
          <a:p>
            <a:r>
              <a:rPr lang="en-US" sz="8800" dirty="0"/>
              <a:t>Auto-Plot</a:t>
            </a:r>
            <a:endParaRPr lang="en-IN" sz="8800" dirty="0"/>
          </a:p>
        </p:txBody>
      </p:sp>
      <p:sp>
        <p:nvSpPr>
          <p:cNvPr id="3" name="Subtitle 2">
            <a:extLst>
              <a:ext uri="{FF2B5EF4-FFF2-40B4-BE49-F238E27FC236}">
                <a16:creationId xmlns:a16="http://schemas.microsoft.com/office/drawing/2014/main" id="{CDECEB58-C4AF-4583-9832-E3256A648F77}"/>
              </a:ext>
            </a:extLst>
          </p:cNvPr>
          <p:cNvSpPr>
            <a:spLocks noGrp="1"/>
          </p:cNvSpPr>
          <p:nvPr>
            <p:ph type="subTitle" idx="1"/>
          </p:nvPr>
        </p:nvSpPr>
        <p:spPr>
          <a:xfrm>
            <a:off x="8646849" y="5069150"/>
            <a:ext cx="3098308" cy="1624613"/>
          </a:xfrm>
        </p:spPr>
        <p:txBody>
          <a:bodyPr>
            <a:normAutofit/>
          </a:bodyPr>
          <a:lstStyle/>
          <a:p>
            <a:pPr algn="r"/>
            <a:r>
              <a:rPr lang="en-US" sz="2400" dirty="0"/>
              <a:t>Sai Ram. K</a:t>
            </a:r>
          </a:p>
          <a:p>
            <a:pPr algn="r"/>
            <a:r>
              <a:rPr lang="en-US" sz="2400" dirty="0"/>
              <a:t>20181CSE0621</a:t>
            </a:r>
          </a:p>
          <a:p>
            <a:pPr algn="r"/>
            <a:r>
              <a:rPr lang="en-US" sz="2400" dirty="0"/>
              <a:t>7 – CSE -10  </a:t>
            </a:r>
          </a:p>
          <a:p>
            <a:pPr algn="r"/>
            <a:endParaRPr lang="en-US" sz="2400" dirty="0"/>
          </a:p>
          <a:p>
            <a:pPr algn="r"/>
            <a:endParaRPr lang="en-IN" sz="2400" dirty="0"/>
          </a:p>
        </p:txBody>
      </p:sp>
      <p:sp>
        <p:nvSpPr>
          <p:cNvPr id="4" name="TextBox 3">
            <a:extLst>
              <a:ext uri="{FF2B5EF4-FFF2-40B4-BE49-F238E27FC236}">
                <a16:creationId xmlns:a16="http://schemas.microsoft.com/office/drawing/2014/main" id="{D76DAAE5-AF14-48B2-84EF-703470C89620}"/>
              </a:ext>
            </a:extLst>
          </p:cNvPr>
          <p:cNvSpPr txBox="1"/>
          <p:nvPr/>
        </p:nvSpPr>
        <p:spPr>
          <a:xfrm>
            <a:off x="810001" y="3927022"/>
            <a:ext cx="6443055" cy="400110"/>
          </a:xfrm>
          <a:prstGeom prst="rect">
            <a:avLst/>
          </a:prstGeom>
          <a:noFill/>
        </p:spPr>
        <p:txBody>
          <a:bodyPr wrap="square" rtlCol="0">
            <a:spAutoFit/>
          </a:bodyPr>
          <a:lstStyle/>
          <a:p>
            <a:r>
              <a:rPr lang="en-US" sz="2000" b="1" dirty="0"/>
              <a:t>A web-app that automates plots</a:t>
            </a:r>
            <a:endParaRPr lang="en-IN" sz="2000" b="1" dirty="0"/>
          </a:p>
        </p:txBody>
      </p:sp>
    </p:spTree>
    <p:extLst>
      <p:ext uri="{BB962C8B-B14F-4D97-AF65-F5344CB8AC3E}">
        <p14:creationId xmlns:p14="http://schemas.microsoft.com/office/powerpoint/2010/main" val="395684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9D122-5261-4D5E-ABC0-0E3D18B08DFA}"/>
              </a:ext>
            </a:extLst>
          </p:cNvPr>
          <p:cNvSpPr>
            <a:spLocks noGrp="1"/>
          </p:cNvSpPr>
          <p:nvPr>
            <p:ph type="title"/>
          </p:nvPr>
        </p:nvSpPr>
        <p:spPr/>
        <p:txBody>
          <a:bodyPr/>
          <a:lstStyle/>
          <a:p>
            <a:pPr algn="ctr"/>
            <a:r>
              <a:rPr lang="en-IN" dirty="0"/>
              <a:t>Interactive Mode and In-Depth Report</a:t>
            </a:r>
          </a:p>
        </p:txBody>
      </p:sp>
      <p:pic>
        <p:nvPicPr>
          <p:cNvPr id="7" name="Content Placeholder 6">
            <a:extLst>
              <a:ext uri="{FF2B5EF4-FFF2-40B4-BE49-F238E27FC236}">
                <a16:creationId xmlns:a16="http://schemas.microsoft.com/office/drawing/2014/main" id="{382DCE76-5C89-43AB-86B0-65E6D8348F05}"/>
              </a:ext>
            </a:extLst>
          </p:cNvPr>
          <p:cNvPicPr>
            <a:picLocks noGrp="1" noChangeAspect="1"/>
          </p:cNvPicPr>
          <p:nvPr>
            <p:ph sz="half" idx="1"/>
          </p:nvPr>
        </p:nvPicPr>
        <p:blipFill>
          <a:blip r:embed="rId2"/>
          <a:stretch>
            <a:fillRect/>
          </a:stretch>
        </p:blipFill>
        <p:spPr>
          <a:xfrm>
            <a:off x="1460648" y="3146347"/>
            <a:ext cx="3901778" cy="1790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08CAF73B-010F-4E16-904A-95D57BD7211F}"/>
              </a:ext>
            </a:extLst>
          </p:cNvPr>
          <p:cNvPicPr>
            <a:picLocks noGrp="1" noChangeAspect="1"/>
          </p:cNvPicPr>
          <p:nvPr>
            <p:ph sz="half" idx="2"/>
          </p:nvPr>
        </p:nvPicPr>
        <p:blipFill>
          <a:blip r:embed="rId3"/>
          <a:stretch>
            <a:fillRect/>
          </a:stretch>
        </p:blipFill>
        <p:spPr>
          <a:xfrm>
            <a:off x="6829576" y="2521723"/>
            <a:ext cx="3901778" cy="3350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F66E6DED-AABB-40A0-8E67-39E6E54738E6}"/>
              </a:ext>
            </a:extLst>
          </p:cNvPr>
          <p:cNvPicPr>
            <a:picLocks noChangeAspect="1"/>
          </p:cNvPicPr>
          <p:nvPr/>
        </p:nvPicPr>
        <p:blipFill>
          <a:blip r:embed="rId4"/>
          <a:stretch>
            <a:fillRect/>
          </a:stretch>
        </p:blipFill>
        <p:spPr>
          <a:xfrm>
            <a:off x="7705523" y="5979143"/>
            <a:ext cx="2149883" cy="721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04A5A4BD-4FDA-4C9A-AF37-AC24918CED30}"/>
              </a:ext>
            </a:extLst>
          </p:cNvPr>
          <p:cNvSpPr txBox="1"/>
          <p:nvPr/>
        </p:nvSpPr>
        <p:spPr>
          <a:xfrm>
            <a:off x="7341832" y="1881835"/>
            <a:ext cx="3901777" cy="461665"/>
          </a:xfrm>
          <a:prstGeom prst="rect">
            <a:avLst/>
          </a:prstGeom>
          <a:noFill/>
        </p:spPr>
        <p:txBody>
          <a:bodyPr wrap="square" rtlCol="0">
            <a:spAutoFit/>
          </a:bodyPr>
          <a:lstStyle/>
          <a:p>
            <a:r>
              <a:rPr lang="en-IN" sz="2400" b="1" dirty="0">
                <a:effectLst/>
                <a:ea typeface="Calibri" panose="020F0502020204030204" pitchFamily="34" charset="0"/>
                <a:cs typeface="Times New Roman" panose="02020603050405020304" pitchFamily="18" charset="0"/>
              </a:rPr>
              <a:t>In – Depth Report</a:t>
            </a:r>
            <a:endParaRPr lang="en-IN" sz="2400"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DE7345F-7F96-49E9-A7B1-476A62B6FB1F}"/>
              </a:ext>
            </a:extLst>
          </p:cNvPr>
          <p:cNvSpPr txBox="1"/>
          <p:nvPr/>
        </p:nvSpPr>
        <p:spPr>
          <a:xfrm>
            <a:off x="1853506" y="2343500"/>
            <a:ext cx="3116062" cy="461665"/>
          </a:xfrm>
          <a:prstGeom prst="rect">
            <a:avLst/>
          </a:prstGeom>
          <a:noFill/>
        </p:spPr>
        <p:txBody>
          <a:bodyPr wrap="square" rtlCol="0">
            <a:spAutoFit/>
          </a:bodyPr>
          <a:lstStyle/>
          <a:p>
            <a:r>
              <a:rPr lang="en-IN" sz="2400" b="1" dirty="0"/>
              <a:t>Interactive Mode</a:t>
            </a:r>
          </a:p>
        </p:txBody>
      </p:sp>
    </p:spTree>
    <p:extLst>
      <p:ext uri="{BB962C8B-B14F-4D97-AF65-F5344CB8AC3E}">
        <p14:creationId xmlns:p14="http://schemas.microsoft.com/office/powerpoint/2010/main" val="198998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489E-3215-46E5-AE08-0CB94D02D336}"/>
              </a:ext>
            </a:extLst>
          </p:cNvPr>
          <p:cNvSpPr>
            <a:spLocks noGrp="1"/>
          </p:cNvSpPr>
          <p:nvPr>
            <p:ph type="title"/>
          </p:nvPr>
        </p:nvSpPr>
        <p:spPr/>
        <p:txBody>
          <a:bodyPr/>
          <a:lstStyle/>
          <a:p>
            <a:pPr algn="ctr"/>
            <a:r>
              <a:rPr lang="en-US" dirty="0"/>
              <a:t>Code Snippets</a:t>
            </a:r>
            <a:endParaRPr lang="en-IN" dirty="0"/>
          </a:p>
        </p:txBody>
      </p:sp>
      <p:sp>
        <p:nvSpPr>
          <p:cNvPr id="5" name="Content Placeholder 4">
            <a:extLst>
              <a:ext uri="{FF2B5EF4-FFF2-40B4-BE49-F238E27FC236}">
                <a16:creationId xmlns:a16="http://schemas.microsoft.com/office/drawing/2014/main" id="{35ADF21B-FD29-46B1-B0C4-9A700690A5CC}"/>
              </a:ext>
            </a:extLst>
          </p:cNvPr>
          <p:cNvSpPr>
            <a:spLocks noGrp="1"/>
          </p:cNvSpPr>
          <p:nvPr>
            <p:ph idx="1"/>
          </p:nvPr>
        </p:nvSpPr>
        <p:spPr/>
        <p:txBody>
          <a:bodyPr/>
          <a:lstStyle/>
          <a:p>
            <a:r>
              <a:rPr lang="en-US" dirty="0"/>
              <a:t>In order to build the web-app, we split it into various components each of which add a unique functionality.</a:t>
            </a:r>
          </a:p>
          <a:p>
            <a:r>
              <a:rPr lang="en-US" dirty="0"/>
              <a:t>The snippets for the Plots can be seen in the upcoming slides. The main snippets that provide functionality are:</a:t>
            </a:r>
            <a:endParaRPr lang="en-IN" dirty="0"/>
          </a:p>
          <a:p>
            <a:pPr lvl="1"/>
            <a:r>
              <a:rPr lang="en-IN" dirty="0"/>
              <a:t>Exploratory Data Analysis</a:t>
            </a:r>
          </a:p>
          <a:p>
            <a:pPr lvl="1"/>
            <a:r>
              <a:rPr lang="en-IN" dirty="0"/>
              <a:t>Plots</a:t>
            </a:r>
          </a:p>
          <a:p>
            <a:pPr lvl="1"/>
            <a:r>
              <a:rPr lang="en-IN" dirty="0"/>
              <a:t>In-Depth Report</a:t>
            </a:r>
          </a:p>
          <a:p>
            <a:pPr lvl="1"/>
            <a:r>
              <a:rPr lang="en-IN"/>
              <a:t>Interactive Mode</a:t>
            </a:r>
            <a:endParaRPr lang="en-US" dirty="0"/>
          </a:p>
        </p:txBody>
      </p:sp>
    </p:spTree>
    <p:extLst>
      <p:ext uri="{BB962C8B-B14F-4D97-AF65-F5344CB8AC3E}">
        <p14:creationId xmlns:p14="http://schemas.microsoft.com/office/powerpoint/2010/main" val="374095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19BE-E180-448D-A9F9-69FC3DC28D84}"/>
              </a:ext>
            </a:extLst>
          </p:cNvPr>
          <p:cNvSpPr>
            <a:spLocks noGrp="1"/>
          </p:cNvSpPr>
          <p:nvPr>
            <p:ph type="title"/>
          </p:nvPr>
        </p:nvSpPr>
        <p:spPr/>
        <p:txBody>
          <a:bodyPr/>
          <a:lstStyle/>
          <a:p>
            <a:pPr algn="ctr"/>
            <a:r>
              <a:rPr lang="en-IN" dirty="0"/>
              <a:t>Importing Libraries</a:t>
            </a:r>
          </a:p>
        </p:txBody>
      </p:sp>
      <p:pic>
        <p:nvPicPr>
          <p:cNvPr id="5" name="Content Placeholder 4">
            <a:extLst>
              <a:ext uri="{FF2B5EF4-FFF2-40B4-BE49-F238E27FC236}">
                <a16:creationId xmlns:a16="http://schemas.microsoft.com/office/drawing/2014/main" id="{22E7E58F-9DFB-4EBE-9EA9-B6F91BB598D7}"/>
              </a:ext>
            </a:extLst>
          </p:cNvPr>
          <p:cNvPicPr>
            <a:picLocks noGrp="1" noChangeAspect="1"/>
          </p:cNvPicPr>
          <p:nvPr>
            <p:ph idx="1"/>
          </p:nvPr>
        </p:nvPicPr>
        <p:blipFill>
          <a:blip r:embed="rId2"/>
          <a:stretch>
            <a:fillRect/>
          </a:stretch>
        </p:blipFill>
        <p:spPr>
          <a:xfrm>
            <a:off x="374732" y="1915396"/>
            <a:ext cx="4673415" cy="2483047"/>
          </a:xfrm>
        </p:spPr>
      </p:pic>
      <p:pic>
        <p:nvPicPr>
          <p:cNvPr id="7" name="Picture 6">
            <a:extLst>
              <a:ext uri="{FF2B5EF4-FFF2-40B4-BE49-F238E27FC236}">
                <a16:creationId xmlns:a16="http://schemas.microsoft.com/office/drawing/2014/main" id="{8018C2EC-8E4E-4E59-8502-055E78B6F651}"/>
              </a:ext>
            </a:extLst>
          </p:cNvPr>
          <p:cNvPicPr>
            <a:picLocks noChangeAspect="1"/>
          </p:cNvPicPr>
          <p:nvPr/>
        </p:nvPicPr>
        <p:blipFill>
          <a:blip r:embed="rId3"/>
          <a:stretch>
            <a:fillRect/>
          </a:stretch>
        </p:blipFill>
        <p:spPr>
          <a:xfrm>
            <a:off x="374732" y="4411317"/>
            <a:ext cx="11385614" cy="2254929"/>
          </a:xfrm>
          <a:prstGeom prst="rect">
            <a:avLst/>
          </a:prstGeom>
        </p:spPr>
      </p:pic>
      <p:sp>
        <p:nvSpPr>
          <p:cNvPr id="8" name="TextBox 7">
            <a:extLst>
              <a:ext uri="{FF2B5EF4-FFF2-40B4-BE49-F238E27FC236}">
                <a16:creationId xmlns:a16="http://schemas.microsoft.com/office/drawing/2014/main" id="{34821912-936E-46E4-B9B9-D8F92DAFBD05}"/>
              </a:ext>
            </a:extLst>
          </p:cNvPr>
          <p:cNvSpPr txBox="1"/>
          <p:nvPr/>
        </p:nvSpPr>
        <p:spPr>
          <a:xfrm>
            <a:off x="431654" y="5188088"/>
            <a:ext cx="11183297" cy="369332"/>
          </a:xfrm>
          <a:prstGeom prst="rect">
            <a:avLst/>
          </a:prstGeom>
          <a:solidFill>
            <a:schemeClr val="bg1">
              <a:lumMod val="85000"/>
              <a:lumOff val="15000"/>
            </a:schemeClr>
          </a:solidFill>
        </p:spPr>
        <p:txBody>
          <a:bodyPr wrap="square" rtlCol="0">
            <a:spAutoFit/>
          </a:bodyPr>
          <a:lstStyle/>
          <a:p>
            <a:endParaRPr lang="en-IN" dirty="0"/>
          </a:p>
        </p:txBody>
      </p:sp>
    </p:spTree>
    <p:extLst>
      <p:ext uri="{BB962C8B-B14F-4D97-AF65-F5344CB8AC3E}">
        <p14:creationId xmlns:p14="http://schemas.microsoft.com/office/powerpoint/2010/main" val="242694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A4864-8E3F-4CD2-9984-04C8C98FB43B}"/>
              </a:ext>
            </a:extLst>
          </p:cNvPr>
          <p:cNvSpPr>
            <a:spLocks noGrp="1"/>
          </p:cNvSpPr>
          <p:nvPr>
            <p:ph type="title"/>
          </p:nvPr>
        </p:nvSpPr>
        <p:spPr>
          <a:xfrm>
            <a:off x="943165" y="305145"/>
            <a:ext cx="10153922" cy="866707"/>
          </a:xfrm>
        </p:spPr>
        <p:txBody>
          <a:bodyPr/>
          <a:lstStyle/>
          <a:p>
            <a:pPr algn="ctr"/>
            <a:r>
              <a:rPr lang="en-US" dirty="0"/>
              <a:t>Exploratory Data Analysis</a:t>
            </a:r>
            <a:endParaRPr lang="en-IN" dirty="0"/>
          </a:p>
        </p:txBody>
      </p:sp>
      <p:pic>
        <p:nvPicPr>
          <p:cNvPr id="9" name="Content Placeholder 8">
            <a:extLst>
              <a:ext uri="{FF2B5EF4-FFF2-40B4-BE49-F238E27FC236}">
                <a16:creationId xmlns:a16="http://schemas.microsoft.com/office/drawing/2014/main" id="{FE63DE1A-ACD5-470D-912B-90B5D288A73D}"/>
              </a:ext>
            </a:extLst>
          </p:cNvPr>
          <p:cNvPicPr>
            <a:picLocks noGrp="1" noChangeAspect="1"/>
          </p:cNvPicPr>
          <p:nvPr>
            <p:ph idx="1"/>
          </p:nvPr>
        </p:nvPicPr>
        <p:blipFill>
          <a:blip r:embed="rId2"/>
          <a:stretch>
            <a:fillRect/>
          </a:stretch>
        </p:blipFill>
        <p:spPr>
          <a:xfrm>
            <a:off x="1523994" y="1328718"/>
            <a:ext cx="9297885" cy="5372890"/>
          </a:xfrm>
          <a:prstGeom prst="rect">
            <a:avLst/>
          </a:prstGeom>
        </p:spPr>
      </p:pic>
    </p:spTree>
    <p:extLst>
      <p:ext uri="{BB962C8B-B14F-4D97-AF65-F5344CB8AC3E}">
        <p14:creationId xmlns:p14="http://schemas.microsoft.com/office/powerpoint/2010/main" val="60620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CD2D7A-6141-4D12-9992-00CAF433C5A8}"/>
              </a:ext>
            </a:extLst>
          </p:cNvPr>
          <p:cNvSpPr>
            <a:spLocks noGrp="1"/>
          </p:cNvSpPr>
          <p:nvPr>
            <p:ph type="title"/>
          </p:nvPr>
        </p:nvSpPr>
        <p:spPr>
          <a:xfrm>
            <a:off x="1325318" y="306768"/>
            <a:ext cx="9541363" cy="663036"/>
          </a:xfrm>
        </p:spPr>
        <p:txBody>
          <a:bodyPr/>
          <a:lstStyle/>
          <a:p>
            <a:pPr algn="ctr"/>
            <a:r>
              <a:rPr lang="en-US" dirty="0"/>
              <a:t>Plots</a:t>
            </a:r>
            <a:endParaRPr lang="en-IN" dirty="0"/>
          </a:p>
        </p:txBody>
      </p:sp>
      <p:pic>
        <p:nvPicPr>
          <p:cNvPr id="8" name="Content Placeholder 7">
            <a:extLst>
              <a:ext uri="{FF2B5EF4-FFF2-40B4-BE49-F238E27FC236}">
                <a16:creationId xmlns:a16="http://schemas.microsoft.com/office/drawing/2014/main" id="{FC2391A3-0565-435D-856D-FF362CFDEF0D}"/>
              </a:ext>
            </a:extLst>
          </p:cNvPr>
          <p:cNvPicPr>
            <a:picLocks noGrp="1" noChangeAspect="1"/>
          </p:cNvPicPr>
          <p:nvPr>
            <p:ph idx="1"/>
          </p:nvPr>
        </p:nvPicPr>
        <p:blipFill>
          <a:blip r:embed="rId2"/>
          <a:stretch>
            <a:fillRect/>
          </a:stretch>
        </p:blipFill>
        <p:spPr>
          <a:xfrm>
            <a:off x="1056442" y="1222328"/>
            <a:ext cx="10348386" cy="5551334"/>
          </a:xfrm>
        </p:spPr>
      </p:pic>
    </p:spTree>
    <p:extLst>
      <p:ext uri="{BB962C8B-B14F-4D97-AF65-F5344CB8AC3E}">
        <p14:creationId xmlns:p14="http://schemas.microsoft.com/office/powerpoint/2010/main" val="296130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969D-81A6-4EDB-A6A9-FD4FB592D944}"/>
              </a:ext>
            </a:extLst>
          </p:cNvPr>
          <p:cNvSpPr>
            <a:spLocks noGrp="1"/>
          </p:cNvSpPr>
          <p:nvPr>
            <p:ph type="title"/>
          </p:nvPr>
        </p:nvSpPr>
        <p:spPr/>
        <p:txBody>
          <a:bodyPr/>
          <a:lstStyle/>
          <a:p>
            <a:pPr algn="ctr"/>
            <a:r>
              <a:rPr lang="en-US" dirty="0"/>
              <a:t>In-Depth Report</a:t>
            </a:r>
            <a:endParaRPr lang="en-IN" dirty="0"/>
          </a:p>
        </p:txBody>
      </p:sp>
      <p:pic>
        <p:nvPicPr>
          <p:cNvPr id="5" name="Content Placeholder 4">
            <a:extLst>
              <a:ext uri="{FF2B5EF4-FFF2-40B4-BE49-F238E27FC236}">
                <a16:creationId xmlns:a16="http://schemas.microsoft.com/office/drawing/2014/main" id="{33C45B03-AEC9-4C77-8622-E2E4A3B80F0B}"/>
              </a:ext>
            </a:extLst>
          </p:cNvPr>
          <p:cNvPicPr>
            <a:picLocks noGrp="1" noChangeAspect="1"/>
          </p:cNvPicPr>
          <p:nvPr>
            <p:ph idx="1"/>
          </p:nvPr>
        </p:nvPicPr>
        <p:blipFill>
          <a:blip r:embed="rId2"/>
          <a:stretch>
            <a:fillRect/>
          </a:stretch>
        </p:blipFill>
        <p:spPr>
          <a:xfrm>
            <a:off x="892939" y="2281561"/>
            <a:ext cx="10704628" cy="3737499"/>
          </a:xfrm>
        </p:spPr>
      </p:pic>
    </p:spTree>
    <p:extLst>
      <p:ext uri="{BB962C8B-B14F-4D97-AF65-F5344CB8AC3E}">
        <p14:creationId xmlns:p14="http://schemas.microsoft.com/office/powerpoint/2010/main" val="356180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2270A5-10F8-47CD-BECA-8BADD5D2873C}"/>
              </a:ext>
            </a:extLst>
          </p:cNvPr>
          <p:cNvSpPr>
            <a:spLocks noGrp="1"/>
          </p:cNvSpPr>
          <p:nvPr>
            <p:ph type="title"/>
          </p:nvPr>
        </p:nvSpPr>
        <p:spPr>
          <a:xfrm>
            <a:off x="810000" y="447188"/>
            <a:ext cx="10091779" cy="671398"/>
          </a:xfrm>
        </p:spPr>
        <p:txBody>
          <a:bodyPr/>
          <a:lstStyle/>
          <a:p>
            <a:pPr algn="ctr"/>
            <a:r>
              <a:rPr lang="en-US" dirty="0"/>
              <a:t>Interactive Mode</a:t>
            </a:r>
            <a:endParaRPr lang="en-IN" dirty="0"/>
          </a:p>
        </p:txBody>
      </p:sp>
      <p:pic>
        <p:nvPicPr>
          <p:cNvPr id="8" name="Content Placeholder 7">
            <a:extLst>
              <a:ext uri="{FF2B5EF4-FFF2-40B4-BE49-F238E27FC236}">
                <a16:creationId xmlns:a16="http://schemas.microsoft.com/office/drawing/2014/main" id="{9189070A-ACD4-4C28-8CDB-639D33A1FAF3}"/>
              </a:ext>
            </a:extLst>
          </p:cNvPr>
          <p:cNvPicPr>
            <a:picLocks noGrp="1" noChangeAspect="1"/>
          </p:cNvPicPr>
          <p:nvPr>
            <p:ph idx="1"/>
          </p:nvPr>
        </p:nvPicPr>
        <p:blipFill>
          <a:blip r:embed="rId2"/>
          <a:stretch>
            <a:fillRect/>
          </a:stretch>
        </p:blipFill>
        <p:spPr>
          <a:xfrm>
            <a:off x="1015760" y="1545141"/>
            <a:ext cx="10676130" cy="4865671"/>
          </a:xfrm>
        </p:spPr>
      </p:pic>
    </p:spTree>
    <p:extLst>
      <p:ext uri="{BB962C8B-B14F-4D97-AF65-F5344CB8AC3E}">
        <p14:creationId xmlns:p14="http://schemas.microsoft.com/office/powerpoint/2010/main" val="410082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B5792F-E293-480A-8BC4-81494C7712F9}"/>
              </a:ext>
            </a:extLst>
          </p:cNvPr>
          <p:cNvSpPr txBox="1"/>
          <p:nvPr/>
        </p:nvSpPr>
        <p:spPr>
          <a:xfrm>
            <a:off x="1772575" y="1287262"/>
            <a:ext cx="8646850" cy="1446550"/>
          </a:xfrm>
          <a:prstGeom prst="rect">
            <a:avLst/>
          </a:prstGeom>
          <a:noFill/>
        </p:spPr>
        <p:txBody>
          <a:bodyPr wrap="square" rtlCol="0">
            <a:spAutoFit/>
          </a:bodyPr>
          <a:lstStyle/>
          <a:p>
            <a:pPr algn="ctr"/>
            <a:r>
              <a:rPr lang="en-US" sz="8800" dirty="0"/>
              <a:t>Thank You.</a:t>
            </a:r>
            <a:endParaRPr lang="en-IN" sz="8800" dirty="0"/>
          </a:p>
        </p:txBody>
      </p:sp>
      <p:sp>
        <p:nvSpPr>
          <p:cNvPr id="6" name="TextBox 5">
            <a:extLst>
              <a:ext uri="{FF2B5EF4-FFF2-40B4-BE49-F238E27FC236}">
                <a16:creationId xmlns:a16="http://schemas.microsoft.com/office/drawing/2014/main" id="{B3AB4123-2700-45E2-8EA6-E542576C29A9}"/>
              </a:ext>
            </a:extLst>
          </p:cNvPr>
          <p:cNvSpPr txBox="1"/>
          <p:nvPr/>
        </p:nvSpPr>
        <p:spPr>
          <a:xfrm>
            <a:off x="8149701" y="4350058"/>
            <a:ext cx="3240349" cy="1938992"/>
          </a:xfrm>
          <a:prstGeom prst="rect">
            <a:avLst/>
          </a:prstGeom>
          <a:noFill/>
        </p:spPr>
        <p:txBody>
          <a:bodyPr wrap="square" rtlCol="0">
            <a:spAutoFit/>
          </a:bodyPr>
          <a:lstStyle/>
          <a:p>
            <a:pPr algn="r"/>
            <a:r>
              <a:rPr lang="en-US" sz="2400" dirty="0"/>
              <a:t>A project by </a:t>
            </a:r>
          </a:p>
          <a:p>
            <a:pPr algn="r"/>
            <a:endParaRPr lang="en-US" sz="2400" dirty="0"/>
          </a:p>
          <a:p>
            <a:pPr algn="r"/>
            <a:r>
              <a:rPr lang="en-US" sz="2400" dirty="0"/>
              <a:t>Sai Ram. K</a:t>
            </a:r>
          </a:p>
          <a:p>
            <a:pPr algn="r"/>
            <a:r>
              <a:rPr lang="en-US" sz="2400" dirty="0"/>
              <a:t>20181CSE0621</a:t>
            </a:r>
          </a:p>
          <a:p>
            <a:pPr algn="r"/>
            <a:r>
              <a:rPr lang="en-US" sz="2400" dirty="0"/>
              <a:t>7 – CSE - 10</a:t>
            </a:r>
            <a:endParaRPr lang="en-IN" sz="2400" dirty="0"/>
          </a:p>
        </p:txBody>
      </p:sp>
      <p:sp>
        <p:nvSpPr>
          <p:cNvPr id="2" name="TextBox 1">
            <a:extLst>
              <a:ext uri="{FF2B5EF4-FFF2-40B4-BE49-F238E27FC236}">
                <a16:creationId xmlns:a16="http://schemas.microsoft.com/office/drawing/2014/main" id="{04B84A6E-1BF7-4864-8874-C0E9736431B2}"/>
              </a:ext>
            </a:extLst>
          </p:cNvPr>
          <p:cNvSpPr txBox="1"/>
          <p:nvPr/>
        </p:nvSpPr>
        <p:spPr>
          <a:xfrm>
            <a:off x="2654422" y="3198167"/>
            <a:ext cx="7507549" cy="461665"/>
          </a:xfrm>
          <a:prstGeom prst="rect">
            <a:avLst/>
          </a:prstGeom>
          <a:solidFill>
            <a:schemeClr val="bg2">
              <a:lumMod val="90000"/>
              <a:lumOff val="10000"/>
            </a:schemeClr>
          </a:solidFill>
        </p:spPr>
        <p:txBody>
          <a:bodyPr wrap="square" rtlCol="0">
            <a:spAutoFit/>
          </a:bodyPr>
          <a:lstStyle/>
          <a:p>
            <a:r>
              <a:rPr lang="en-IN" sz="2400" dirty="0">
                <a:solidFill>
                  <a:srgbClr val="00FFFF"/>
                </a:solidFill>
                <a:hlinkClick r:id="rId2">
                  <a:extLst>
                    <a:ext uri="{A12FA001-AC4F-418D-AE19-62706E023703}">
                      <ahyp:hlinkClr xmlns:ahyp="http://schemas.microsoft.com/office/drawing/2018/hyperlinkcolor" val="tx"/>
                    </a:ext>
                  </a:extLst>
                </a:hlinkClick>
              </a:rPr>
              <a:t>Link to the Web-App: - share.streamlit.AutoPlot.py</a:t>
            </a:r>
            <a:endParaRPr lang="en-IN" sz="2400" dirty="0">
              <a:solidFill>
                <a:srgbClr val="00FFFF"/>
              </a:solidFill>
            </a:endParaRPr>
          </a:p>
        </p:txBody>
      </p:sp>
    </p:spTree>
    <p:extLst>
      <p:ext uri="{BB962C8B-B14F-4D97-AF65-F5344CB8AC3E}">
        <p14:creationId xmlns:p14="http://schemas.microsoft.com/office/powerpoint/2010/main" val="181865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78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918C-9CDC-4605-BF11-D55B5FA18212}"/>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174736A2-D223-422B-A90C-19FF1AE3D7DC}"/>
              </a:ext>
            </a:extLst>
          </p:cNvPr>
          <p:cNvSpPr>
            <a:spLocks noGrp="1"/>
          </p:cNvSpPr>
          <p:nvPr>
            <p:ph idx="1"/>
          </p:nvPr>
        </p:nvSpPr>
        <p:spPr>
          <a:xfrm>
            <a:off x="810000" y="2612905"/>
            <a:ext cx="10554574" cy="3636511"/>
          </a:xfrm>
        </p:spPr>
        <p:txBody>
          <a:bodyPr/>
          <a:lstStyle/>
          <a:p>
            <a:r>
              <a:rPr lang="en-IN" sz="1800" dirty="0">
                <a:effectLst/>
                <a:ea typeface="Calibri" panose="020F0502020204030204" pitchFamily="34" charset="0"/>
                <a:cs typeface="Times New Roman" panose="02020603050405020304" pitchFamily="18" charset="0"/>
              </a:rPr>
              <a:t>In today’s world there has been a tremendous amount of data that has been generated constantly. Organizations and companies are heavily relying on the data generated in order to get valuable insights in order to derive hidden facts.</a:t>
            </a:r>
          </a:p>
          <a:p>
            <a:pPr marL="0" indent="0">
              <a:buNone/>
            </a:pPr>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This gave rise to the domain of data visualization that helps the users understand the distribution and orientation of the numerical data in pictorial forms for feasible visuals.</a:t>
            </a:r>
          </a:p>
          <a:p>
            <a:endParaRPr lang="en-IN" dirty="0">
              <a:ea typeface="Calibri" panose="020F0502020204030204" pitchFamily="34" charset="0"/>
              <a:cs typeface="Times New Roman" panose="02020603050405020304" pitchFamily="18" charset="0"/>
            </a:endParaRPr>
          </a:p>
          <a:p>
            <a:r>
              <a:rPr lang="en-IN" dirty="0">
                <a:ea typeface="Calibri" panose="020F0502020204030204" pitchFamily="34" charset="0"/>
                <a:cs typeface="Times New Roman" panose="02020603050405020304" pitchFamily="18" charset="0"/>
              </a:rPr>
              <a:t>The project also aims to integrate automation along with data visualization in order to achieve easy plotting.</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164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191D-5B31-4BD8-92A9-FF8E1835CFD3}"/>
              </a:ext>
            </a:extLst>
          </p:cNvPr>
          <p:cNvSpPr>
            <a:spLocks noGrp="1"/>
          </p:cNvSpPr>
          <p:nvPr>
            <p:ph type="title"/>
          </p:nvPr>
        </p:nvSpPr>
        <p:spPr/>
        <p:txBody>
          <a:bodyPr/>
          <a:lstStyle/>
          <a:p>
            <a:pPr algn="ctr"/>
            <a:r>
              <a:rPr lang="en-US" dirty="0"/>
              <a:t>Aim of the Project</a:t>
            </a:r>
            <a:endParaRPr lang="en-IN" dirty="0"/>
          </a:p>
        </p:txBody>
      </p:sp>
      <p:sp>
        <p:nvSpPr>
          <p:cNvPr id="3" name="Content Placeholder 2">
            <a:extLst>
              <a:ext uri="{FF2B5EF4-FFF2-40B4-BE49-F238E27FC236}">
                <a16:creationId xmlns:a16="http://schemas.microsoft.com/office/drawing/2014/main" id="{ABBA8D01-BCD6-491C-AB57-A8283E22AB33}"/>
              </a:ext>
            </a:extLst>
          </p:cNvPr>
          <p:cNvSpPr>
            <a:spLocks noGrp="1"/>
          </p:cNvSpPr>
          <p:nvPr>
            <p:ph idx="1"/>
          </p:nvPr>
        </p:nvSpPr>
        <p:spPr/>
        <p:txBody>
          <a:bodyPr/>
          <a:lstStyle/>
          <a:p>
            <a:pPr algn="just"/>
            <a:r>
              <a:rPr lang="en-US" dirty="0"/>
              <a:t>This project aims to perform the different type of visuals by using various tools and packages in Python keeping the interactivity of the user to be the priority.</a:t>
            </a:r>
          </a:p>
          <a:p>
            <a:pPr marL="0" indent="0" algn="just">
              <a:buNone/>
            </a:pPr>
            <a:endParaRPr lang="en-US" dirty="0"/>
          </a:p>
          <a:p>
            <a:pPr algn="just"/>
            <a:r>
              <a:rPr lang="en-US" dirty="0"/>
              <a:t>The implementation would help individuals with non-tech background to easily navigate and generate visuals as they please in order to gain insights and also facilitate an entire report that can be saved locally for further analysis.</a:t>
            </a:r>
          </a:p>
          <a:p>
            <a:pPr algn="just"/>
            <a:endParaRPr lang="en-IN" dirty="0"/>
          </a:p>
        </p:txBody>
      </p:sp>
    </p:spTree>
    <p:extLst>
      <p:ext uri="{BB962C8B-B14F-4D97-AF65-F5344CB8AC3E}">
        <p14:creationId xmlns:p14="http://schemas.microsoft.com/office/powerpoint/2010/main" val="393324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E21F-E3DF-46BE-AF7E-3C7061F3159C}"/>
              </a:ext>
            </a:extLst>
          </p:cNvPr>
          <p:cNvSpPr>
            <a:spLocks noGrp="1"/>
          </p:cNvSpPr>
          <p:nvPr>
            <p:ph type="title"/>
          </p:nvPr>
        </p:nvSpPr>
        <p:spPr/>
        <p:txBody>
          <a:bodyPr/>
          <a:lstStyle/>
          <a:p>
            <a:pPr algn="ctr"/>
            <a:r>
              <a:rPr lang="en-US" dirty="0"/>
              <a:t>Use of Modules</a:t>
            </a:r>
            <a:endParaRPr lang="en-IN" dirty="0"/>
          </a:p>
        </p:txBody>
      </p:sp>
      <p:sp>
        <p:nvSpPr>
          <p:cNvPr id="3" name="Content Placeholder 2">
            <a:extLst>
              <a:ext uri="{FF2B5EF4-FFF2-40B4-BE49-F238E27FC236}">
                <a16:creationId xmlns:a16="http://schemas.microsoft.com/office/drawing/2014/main" id="{BEB4B1A6-C590-41C3-A44C-F7C19604757E}"/>
              </a:ext>
            </a:extLst>
          </p:cNvPr>
          <p:cNvSpPr>
            <a:spLocks noGrp="1"/>
          </p:cNvSpPr>
          <p:nvPr>
            <p:ph idx="1"/>
          </p:nvPr>
        </p:nvSpPr>
        <p:spPr/>
        <p:txBody>
          <a:bodyPr/>
          <a:lstStyle/>
          <a:p>
            <a:r>
              <a:rPr lang="en-US" dirty="0"/>
              <a:t>The following modules have primarily been used in the project:</a:t>
            </a:r>
            <a:endParaRPr lang="en-IN" dirty="0"/>
          </a:p>
          <a:p>
            <a:pPr lvl="1">
              <a:buFont typeface="+mj-lt"/>
              <a:buAutoNum type="arabicPeriod"/>
            </a:pPr>
            <a:r>
              <a:rPr lang="en-IN" dirty="0"/>
              <a:t>Streamlit</a:t>
            </a:r>
          </a:p>
          <a:p>
            <a:pPr lvl="1">
              <a:buFont typeface="+mj-lt"/>
              <a:buAutoNum type="arabicPeriod"/>
            </a:pPr>
            <a:r>
              <a:rPr lang="en-IN" dirty="0"/>
              <a:t>Pandas</a:t>
            </a:r>
          </a:p>
          <a:p>
            <a:pPr lvl="1">
              <a:buFont typeface="+mj-lt"/>
              <a:buAutoNum type="arabicPeriod"/>
            </a:pPr>
            <a:r>
              <a:rPr lang="en-IN" dirty="0"/>
              <a:t>Pandas Profiling</a:t>
            </a:r>
          </a:p>
          <a:p>
            <a:pPr lvl="1">
              <a:buFont typeface="+mj-lt"/>
              <a:buAutoNum type="arabicPeriod"/>
            </a:pPr>
            <a:r>
              <a:rPr lang="en-IN" dirty="0"/>
              <a:t>Seaborn &amp; Matplotlib</a:t>
            </a:r>
          </a:p>
          <a:p>
            <a:pPr marL="0" indent="0">
              <a:buNone/>
            </a:pPr>
            <a:endParaRPr lang="en-US" dirty="0"/>
          </a:p>
        </p:txBody>
      </p:sp>
      <p:pic>
        <p:nvPicPr>
          <p:cNvPr id="4" name="Picture 3">
            <a:extLst>
              <a:ext uri="{FF2B5EF4-FFF2-40B4-BE49-F238E27FC236}">
                <a16:creationId xmlns:a16="http://schemas.microsoft.com/office/drawing/2014/main" id="{69F2A22C-5539-47DC-878F-D32B5B33A1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15657" y="4924209"/>
            <a:ext cx="3105213" cy="728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7EE7354-80E0-4D76-B6F2-30406756F2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3669" y="4924209"/>
            <a:ext cx="3193357" cy="710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75EAEC9-C711-4484-98B8-10C23522C4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3670" y="5710750"/>
            <a:ext cx="3193357" cy="700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F6D8B7E-4A44-4B55-A658-04BA49FD4B6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15657" y="5728858"/>
            <a:ext cx="3105213" cy="64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001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AED2-EB3F-405C-82F3-392EA3662E18}"/>
              </a:ext>
            </a:extLst>
          </p:cNvPr>
          <p:cNvSpPr>
            <a:spLocks noGrp="1"/>
          </p:cNvSpPr>
          <p:nvPr>
            <p:ph type="title"/>
          </p:nvPr>
        </p:nvSpPr>
        <p:spPr>
          <a:xfrm>
            <a:off x="810001" y="136470"/>
            <a:ext cx="10571998" cy="970450"/>
          </a:xfrm>
        </p:spPr>
        <p:txBody>
          <a:bodyPr/>
          <a:lstStyle/>
          <a:p>
            <a:pPr algn="ctr"/>
            <a:r>
              <a:rPr lang="en-US" dirty="0"/>
              <a:t>Web-App Structure</a:t>
            </a:r>
            <a:endParaRPr lang="en-IN" dirty="0"/>
          </a:p>
        </p:txBody>
      </p:sp>
      <p:pic>
        <p:nvPicPr>
          <p:cNvPr id="4" name="Content Placeholder 3">
            <a:extLst>
              <a:ext uri="{FF2B5EF4-FFF2-40B4-BE49-F238E27FC236}">
                <a16:creationId xmlns:a16="http://schemas.microsoft.com/office/drawing/2014/main" id="{74EFD24C-23B3-4722-8201-CBDFC26E23B8}"/>
              </a:ext>
            </a:extLst>
          </p:cNvPr>
          <p:cNvPicPr>
            <a:picLocks noGrp="1" noChangeAspect="1"/>
          </p:cNvPicPr>
          <p:nvPr>
            <p:ph idx="1"/>
          </p:nvPr>
        </p:nvPicPr>
        <p:blipFill>
          <a:blip r:embed="rId2"/>
          <a:stretch>
            <a:fillRect/>
          </a:stretch>
        </p:blipFill>
        <p:spPr>
          <a:xfrm>
            <a:off x="1482571" y="1481025"/>
            <a:ext cx="9885262" cy="5168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263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C396-4A89-477D-9CCF-D10DBFF26183}"/>
              </a:ext>
            </a:extLst>
          </p:cNvPr>
          <p:cNvSpPr>
            <a:spLocks noGrp="1"/>
          </p:cNvSpPr>
          <p:nvPr>
            <p:ph type="title"/>
          </p:nvPr>
        </p:nvSpPr>
        <p:spPr/>
        <p:txBody>
          <a:bodyPr/>
          <a:lstStyle/>
          <a:p>
            <a:pPr algn="ctr"/>
            <a:r>
              <a:rPr lang="en-US" dirty="0"/>
              <a:t>Components of the Web-App</a:t>
            </a:r>
            <a:endParaRPr lang="en-IN" dirty="0"/>
          </a:p>
        </p:txBody>
      </p:sp>
      <p:sp>
        <p:nvSpPr>
          <p:cNvPr id="3" name="Content Placeholder 2">
            <a:extLst>
              <a:ext uri="{FF2B5EF4-FFF2-40B4-BE49-F238E27FC236}">
                <a16:creationId xmlns:a16="http://schemas.microsoft.com/office/drawing/2014/main" id="{728D3B09-BDFE-4657-881F-6CE9537D4FAB}"/>
              </a:ext>
            </a:extLst>
          </p:cNvPr>
          <p:cNvSpPr>
            <a:spLocks noGrp="1"/>
          </p:cNvSpPr>
          <p:nvPr>
            <p:ph idx="1"/>
          </p:nvPr>
        </p:nvSpPr>
        <p:spPr>
          <a:xfrm>
            <a:off x="818712" y="2222286"/>
            <a:ext cx="10642360" cy="4071981"/>
          </a:xfrm>
        </p:spPr>
        <p:txBody>
          <a:bodyPr/>
          <a:lstStyle/>
          <a:p>
            <a:r>
              <a:rPr lang="en-US" dirty="0"/>
              <a:t>In order to understand the working of the web- app, we understand the working and functioning of the components. The components are as follows:</a:t>
            </a:r>
          </a:p>
          <a:p>
            <a:pPr marL="0" indent="0">
              <a:buNone/>
            </a:pPr>
            <a:endParaRPr lang="en-US" dirty="0"/>
          </a:p>
          <a:p>
            <a:pPr>
              <a:buFont typeface="+mj-lt"/>
              <a:buAutoNum type="arabicPeriod"/>
            </a:pPr>
            <a:r>
              <a:rPr lang="en-US" dirty="0"/>
              <a:t>File Uploader</a:t>
            </a:r>
          </a:p>
          <a:p>
            <a:pPr>
              <a:buFont typeface="+mj-lt"/>
              <a:buAutoNum type="arabicPeriod"/>
            </a:pPr>
            <a:r>
              <a:rPr lang="en-US" dirty="0"/>
              <a:t>Side Bar : </a:t>
            </a:r>
          </a:p>
          <a:p>
            <a:pPr lvl="1"/>
            <a:r>
              <a:rPr lang="en-US" sz="1800" dirty="0"/>
              <a:t>EDA</a:t>
            </a:r>
          </a:p>
          <a:p>
            <a:pPr lvl="1"/>
            <a:r>
              <a:rPr lang="en-US" sz="1800" dirty="0"/>
              <a:t>Plots</a:t>
            </a:r>
          </a:p>
          <a:p>
            <a:pPr lvl="1"/>
            <a:r>
              <a:rPr lang="en-US" sz="1800" dirty="0"/>
              <a:t>In-Depth Report</a:t>
            </a:r>
          </a:p>
          <a:p>
            <a:pPr lvl="1"/>
            <a:r>
              <a:rPr lang="en-US" sz="1800" dirty="0"/>
              <a:t>Interactive Mode</a:t>
            </a:r>
          </a:p>
          <a:p>
            <a:pPr>
              <a:buFont typeface="+mj-lt"/>
              <a:buAutoNum type="arabicPeriod"/>
            </a:pPr>
            <a:endParaRPr lang="en-IN" dirty="0"/>
          </a:p>
        </p:txBody>
      </p:sp>
    </p:spTree>
    <p:extLst>
      <p:ext uri="{BB962C8B-B14F-4D97-AF65-F5344CB8AC3E}">
        <p14:creationId xmlns:p14="http://schemas.microsoft.com/office/powerpoint/2010/main" val="363438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E2E3-33A5-41AB-831D-E8366DBC91EB}"/>
              </a:ext>
            </a:extLst>
          </p:cNvPr>
          <p:cNvSpPr>
            <a:spLocks noGrp="1"/>
          </p:cNvSpPr>
          <p:nvPr>
            <p:ph type="title"/>
          </p:nvPr>
        </p:nvSpPr>
        <p:spPr/>
        <p:txBody>
          <a:bodyPr/>
          <a:lstStyle/>
          <a:p>
            <a:pPr algn="ctr"/>
            <a:r>
              <a:rPr lang="en-US" dirty="0"/>
              <a:t>File Uploader</a:t>
            </a:r>
            <a:endParaRPr lang="en-IN" dirty="0"/>
          </a:p>
        </p:txBody>
      </p:sp>
      <p:pic>
        <p:nvPicPr>
          <p:cNvPr id="5" name="Content Placeholder 4">
            <a:extLst>
              <a:ext uri="{FF2B5EF4-FFF2-40B4-BE49-F238E27FC236}">
                <a16:creationId xmlns:a16="http://schemas.microsoft.com/office/drawing/2014/main" id="{003EE48D-F700-41C2-A024-E982B9CAC47E}"/>
              </a:ext>
            </a:extLst>
          </p:cNvPr>
          <p:cNvPicPr>
            <a:picLocks noGrp="1" noChangeAspect="1"/>
          </p:cNvPicPr>
          <p:nvPr>
            <p:ph idx="1"/>
          </p:nvPr>
        </p:nvPicPr>
        <p:blipFill>
          <a:blip r:embed="rId2"/>
          <a:stretch>
            <a:fillRect/>
          </a:stretch>
        </p:blipFill>
        <p:spPr>
          <a:xfrm>
            <a:off x="1896840" y="1650465"/>
            <a:ext cx="8286823" cy="4288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F016B23-87AA-4A98-BB5E-1E12A3E73B76}"/>
              </a:ext>
            </a:extLst>
          </p:cNvPr>
          <p:cNvSpPr txBox="1"/>
          <p:nvPr/>
        </p:nvSpPr>
        <p:spPr>
          <a:xfrm>
            <a:off x="2062370" y="5939161"/>
            <a:ext cx="8067258" cy="584775"/>
          </a:xfrm>
          <a:prstGeom prst="rect">
            <a:avLst/>
          </a:prstGeom>
          <a:noFill/>
        </p:spPr>
        <p:txBody>
          <a:bodyPr wrap="square" rtlCol="0">
            <a:spAutoFit/>
          </a:bodyPr>
          <a:lstStyle/>
          <a:p>
            <a:pPr algn="ctr"/>
            <a:r>
              <a:rPr lang="en-US" sz="1600" dirty="0"/>
              <a:t>The section of the web-app that provides the user to upload the dataset in CSV format for further analysis.</a:t>
            </a:r>
            <a:endParaRPr lang="en-IN" sz="1600" dirty="0"/>
          </a:p>
        </p:txBody>
      </p:sp>
    </p:spTree>
    <p:extLst>
      <p:ext uri="{BB962C8B-B14F-4D97-AF65-F5344CB8AC3E}">
        <p14:creationId xmlns:p14="http://schemas.microsoft.com/office/powerpoint/2010/main" val="178062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A455-2EF4-42A1-AA48-28AFD3AC2520}"/>
              </a:ext>
            </a:extLst>
          </p:cNvPr>
          <p:cNvSpPr>
            <a:spLocks noGrp="1"/>
          </p:cNvSpPr>
          <p:nvPr>
            <p:ph type="title"/>
          </p:nvPr>
        </p:nvSpPr>
        <p:spPr/>
        <p:txBody>
          <a:bodyPr/>
          <a:lstStyle/>
          <a:p>
            <a:pPr algn="ctr"/>
            <a:r>
              <a:rPr lang="en-US" dirty="0"/>
              <a:t>Sidebar</a:t>
            </a:r>
            <a:endParaRPr lang="en-IN" dirty="0"/>
          </a:p>
        </p:txBody>
      </p:sp>
      <p:pic>
        <p:nvPicPr>
          <p:cNvPr id="4" name="Content Placeholder 3">
            <a:extLst>
              <a:ext uri="{FF2B5EF4-FFF2-40B4-BE49-F238E27FC236}">
                <a16:creationId xmlns:a16="http://schemas.microsoft.com/office/drawing/2014/main" id="{5042AC86-8EAC-47EA-98F8-9F40323A8542}"/>
              </a:ext>
            </a:extLst>
          </p:cNvPr>
          <p:cNvPicPr>
            <a:picLocks noGrp="1" noChangeAspect="1"/>
          </p:cNvPicPr>
          <p:nvPr>
            <p:ph idx="1"/>
          </p:nvPr>
        </p:nvPicPr>
        <p:blipFill>
          <a:blip r:embed="rId2"/>
          <a:stretch>
            <a:fillRect/>
          </a:stretch>
        </p:blipFill>
        <p:spPr>
          <a:xfrm>
            <a:off x="810000" y="1417638"/>
            <a:ext cx="2875067" cy="5338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33A8A30-EBFA-4E1F-A17A-01932FFFA172}"/>
              </a:ext>
            </a:extLst>
          </p:cNvPr>
          <p:cNvSpPr txBox="1"/>
          <p:nvPr/>
        </p:nvSpPr>
        <p:spPr>
          <a:xfrm>
            <a:off x="3977194" y="3625107"/>
            <a:ext cx="7617043" cy="923330"/>
          </a:xfrm>
          <a:prstGeom prst="rect">
            <a:avLst/>
          </a:prstGeom>
          <a:noFill/>
        </p:spPr>
        <p:txBody>
          <a:bodyPr wrap="square" rtlCol="0">
            <a:spAutoFit/>
          </a:bodyPr>
          <a:lstStyle/>
          <a:p>
            <a:pPr algn="just"/>
            <a:r>
              <a:rPr lang="en-US" dirty="0"/>
              <a:t>The sidebar component which allows the user to control the mode of plots that are to be generated and also answer certain frequently asked questions</a:t>
            </a:r>
            <a:endParaRPr lang="en-IN" dirty="0"/>
          </a:p>
        </p:txBody>
      </p:sp>
    </p:spTree>
    <p:extLst>
      <p:ext uri="{BB962C8B-B14F-4D97-AF65-F5344CB8AC3E}">
        <p14:creationId xmlns:p14="http://schemas.microsoft.com/office/powerpoint/2010/main" val="379510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8F60D-85D2-4B76-9772-9962CF5139A1}"/>
              </a:ext>
            </a:extLst>
          </p:cNvPr>
          <p:cNvSpPr>
            <a:spLocks noGrp="1"/>
          </p:cNvSpPr>
          <p:nvPr>
            <p:ph type="title"/>
          </p:nvPr>
        </p:nvSpPr>
        <p:spPr/>
        <p:txBody>
          <a:bodyPr/>
          <a:lstStyle/>
          <a:p>
            <a:pPr algn="ctr"/>
            <a:r>
              <a:rPr lang="en-US" dirty="0"/>
              <a:t>EDA and Plots </a:t>
            </a:r>
            <a:endParaRPr lang="en-IN" dirty="0"/>
          </a:p>
        </p:txBody>
      </p:sp>
      <p:pic>
        <p:nvPicPr>
          <p:cNvPr id="7" name="Content Placeholder 6">
            <a:extLst>
              <a:ext uri="{FF2B5EF4-FFF2-40B4-BE49-F238E27FC236}">
                <a16:creationId xmlns:a16="http://schemas.microsoft.com/office/drawing/2014/main" id="{D9DF91E5-F5F8-429C-8344-3128E9DBC997}"/>
              </a:ext>
            </a:extLst>
          </p:cNvPr>
          <p:cNvPicPr>
            <a:picLocks noGrp="1" noChangeAspect="1"/>
          </p:cNvPicPr>
          <p:nvPr>
            <p:ph sz="half" idx="1"/>
          </p:nvPr>
        </p:nvPicPr>
        <p:blipFill>
          <a:blip r:embed="rId2"/>
          <a:stretch>
            <a:fillRect/>
          </a:stretch>
        </p:blipFill>
        <p:spPr>
          <a:xfrm>
            <a:off x="810000" y="2952609"/>
            <a:ext cx="3848433" cy="310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E5AC07D8-6071-458B-9E36-DD3C2ECFFF0A}"/>
              </a:ext>
            </a:extLst>
          </p:cNvPr>
          <p:cNvPicPr>
            <a:picLocks noGrp="1" noChangeAspect="1"/>
          </p:cNvPicPr>
          <p:nvPr>
            <p:ph sz="half" idx="2"/>
          </p:nvPr>
        </p:nvPicPr>
        <p:blipFill>
          <a:blip r:embed="rId3"/>
          <a:stretch>
            <a:fillRect/>
          </a:stretch>
        </p:blipFill>
        <p:spPr>
          <a:xfrm>
            <a:off x="6479229" y="2952608"/>
            <a:ext cx="3901778" cy="310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9A6D232-FE53-4916-82AB-1FB0766B3E43}"/>
              </a:ext>
            </a:extLst>
          </p:cNvPr>
          <p:cNvSpPr txBox="1"/>
          <p:nvPr/>
        </p:nvSpPr>
        <p:spPr>
          <a:xfrm>
            <a:off x="1221639" y="2432481"/>
            <a:ext cx="3025153" cy="461665"/>
          </a:xfrm>
          <a:prstGeom prst="rect">
            <a:avLst/>
          </a:prstGeom>
          <a:noFill/>
        </p:spPr>
        <p:txBody>
          <a:bodyPr wrap="square" rtlCol="0">
            <a:spAutoFit/>
          </a:bodyPr>
          <a:lstStyle/>
          <a:p>
            <a:pPr algn="ctr"/>
            <a:r>
              <a:rPr lang="en-US" sz="2400" dirty="0"/>
              <a:t>EDA Mode</a:t>
            </a:r>
            <a:endParaRPr lang="en-IN" sz="2400" dirty="0"/>
          </a:p>
        </p:txBody>
      </p:sp>
      <p:sp>
        <p:nvSpPr>
          <p:cNvPr id="10" name="TextBox 9">
            <a:extLst>
              <a:ext uri="{FF2B5EF4-FFF2-40B4-BE49-F238E27FC236}">
                <a16:creationId xmlns:a16="http://schemas.microsoft.com/office/drawing/2014/main" id="{660F9FE5-924D-4DBF-AAC0-36273412BE2A}"/>
              </a:ext>
            </a:extLst>
          </p:cNvPr>
          <p:cNvSpPr txBox="1"/>
          <p:nvPr/>
        </p:nvSpPr>
        <p:spPr>
          <a:xfrm>
            <a:off x="6974027" y="2405847"/>
            <a:ext cx="2912181" cy="461665"/>
          </a:xfrm>
          <a:prstGeom prst="rect">
            <a:avLst/>
          </a:prstGeom>
          <a:noFill/>
        </p:spPr>
        <p:txBody>
          <a:bodyPr wrap="square" rtlCol="0">
            <a:spAutoFit/>
          </a:bodyPr>
          <a:lstStyle/>
          <a:p>
            <a:pPr algn="ctr"/>
            <a:r>
              <a:rPr lang="en-US" sz="2400" dirty="0"/>
              <a:t>Plots Mode</a:t>
            </a:r>
            <a:endParaRPr lang="en-IN" sz="2400" dirty="0"/>
          </a:p>
        </p:txBody>
      </p:sp>
    </p:spTree>
    <p:extLst>
      <p:ext uri="{BB962C8B-B14F-4D97-AF65-F5344CB8AC3E}">
        <p14:creationId xmlns:p14="http://schemas.microsoft.com/office/powerpoint/2010/main" val="1063154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387</TotalTime>
  <Words>396</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Auto-Plot</vt:lpstr>
      <vt:lpstr>Introduction</vt:lpstr>
      <vt:lpstr>Aim of the Project</vt:lpstr>
      <vt:lpstr>Use of Modules</vt:lpstr>
      <vt:lpstr>Web-App Structure</vt:lpstr>
      <vt:lpstr>Components of the Web-App</vt:lpstr>
      <vt:lpstr>File Uploader</vt:lpstr>
      <vt:lpstr>Sidebar</vt:lpstr>
      <vt:lpstr>EDA and Plots </vt:lpstr>
      <vt:lpstr>Interactive Mode and In-Depth Report</vt:lpstr>
      <vt:lpstr>Code Snippets</vt:lpstr>
      <vt:lpstr>Importing Libraries</vt:lpstr>
      <vt:lpstr>Exploratory Data Analysis</vt:lpstr>
      <vt:lpstr>Plots</vt:lpstr>
      <vt:lpstr>In-Depth Report</vt:lpstr>
      <vt:lpstr>Interactive Mode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Auto-Plot</dc:title>
  <dc:creator>ram108.jps@gmail.com</dc:creator>
  <cp:lastModifiedBy>ram108.jps@gmail.com</cp:lastModifiedBy>
  <cp:revision>36</cp:revision>
  <dcterms:created xsi:type="dcterms:W3CDTF">2021-12-05T12:29:57Z</dcterms:created>
  <dcterms:modified xsi:type="dcterms:W3CDTF">2021-12-13T05:17:09Z</dcterms:modified>
</cp:coreProperties>
</file>