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0" r:id="rId4"/>
    <p:sldId id="262" r:id="rId5"/>
    <p:sldId id="258" r:id="rId6"/>
    <p:sldId id="261" r:id="rId7"/>
    <p:sldId id="273" r:id="rId8"/>
    <p:sldId id="263" r:id="rId9"/>
    <p:sldId id="264" r:id="rId10"/>
    <p:sldId id="265" r:id="rId11"/>
    <p:sldId id="266" r:id="rId12"/>
    <p:sldId id="267" r:id="rId13"/>
    <p:sldId id="268" r:id="rId14"/>
    <p:sldId id="25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8C9781-273B-4A0F-B56A-8EB670498E20}">
          <p14:sldIdLst>
            <p14:sldId id="256"/>
            <p14:sldId id="257"/>
            <p14:sldId id="260"/>
            <p14:sldId id="262"/>
            <p14:sldId id="258"/>
            <p14:sldId id="261"/>
            <p14:sldId id="273"/>
            <p14:sldId id="263"/>
            <p14:sldId id="264"/>
            <p14:sldId id="265"/>
            <p14:sldId id="266"/>
            <p14:sldId id="267"/>
            <p14:sldId id="268"/>
            <p14:sldId id="259"/>
            <p14:sldId id="270"/>
            <p14:sldId id="271"/>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108.jps@gmail.com" initials="r" lastIdx="1" clrIdx="0">
    <p:extLst>
      <p:ext uri="{19B8F6BF-5375-455C-9EA6-DF929625EA0E}">
        <p15:presenceInfo xmlns:p15="http://schemas.microsoft.com/office/powerpoint/2012/main" userId="06de22650c1e08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27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7EF862-B60C-4C7B-B1C4-5DF4C033A01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103082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7EF862-B60C-4C7B-B1C4-5DF4C033A015}"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259083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A7EF862-B60C-4C7B-B1C4-5DF4C033A01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835660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A7EF862-B60C-4C7B-B1C4-5DF4C033A015}" type="datetimeFigureOut">
              <a:rPr lang="en-IN" smtClean="0"/>
              <a:t>26-11-2020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3368001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EF862-B60C-4C7B-B1C4-5DF4C033A01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13071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EF862-B60C-4C7B-B1C4-5DF4C033A01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288078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EF862-B60C-4C7B-B1C4-5DF4C033A01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352116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7EF862-B60C-4C7B-B1C4-5DF4C033A01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331302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7EF862-B60C-4C7B-B1C4-5DF4C033A015}"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332092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EF862-B60C-4C7B-B1C4-5DF4C033A015}" type="datetimeFigureOut">
              <a:rPr lang="en-IN" smtClean="0"/>
              <a:t>26-11-2020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201775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7EF862-B60C-4C7B-B1C4-5DF4C033A015}" type="datetimeFigureOut">
              <a:rPr lang="en-IN" smtClean="0"/>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312341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EF862-B60C-4C7B-B1C4-5DF4C033A015}" type="datetimeFigureOut">
              <a:rPr lang="en-IN" smtClean="0"/>
              <a:t>26-11-2020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396595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7EF862-B60C-4C7B-B1C4-5DF4C033A015}"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98317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A7EF862-B60C-4C7B-B1C4-5DF4C033A015}" type="datetimeFigureOut">
              <a:rPr lang="en-IN" smtClean="0"/>
              <a:t>26-11-2020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64D068C-0EB7-4D9D-B586-C56ABBD9D06E}" type="slidenum">
              <a:rPr lang="en-IN" smtClean="0"/>
              <a:t>‹#›</a:t>
            </a:fld>
            <a:endParaRPr lang="en-IN"/>
          </a:p>
        </p:txBody>
      </p:sp>
    </p:spTree>
    <p:extLst>
      <p:ext uri="{BB962C8B-B14F-4D97-AF65-F5344CB8AC3E}">
        <p14:creationId xmlns:p14="http://schemas.microsoft.com/office/powerpoint/2010/main" val="107736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A7EF862-B60C-4C7B-B1C4-5DF4C033A015}" type="datetimeFigureOut">
              <a:rPr lang="en-IN" smtClean="0"/>
              <a:t>26-11-2020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64D068C-0EB7-4D9D-B586-C56ABBD9D06E}" type="slidenum">
              <a:rPr lang="en-IN" smtClean="0"/>
              <a:t>‹#›</a:t>
            </a:fld>
            <a:endParaRPr lang="en-IN"/>
          </a:p>
        </p:txBody>
      </p:sp>
    </p:spTree>
    <p:extLst>
      <p:ext uri="{BB962C8B-B14F-4D97-AF65-F5344CB8AC3E}">
        <p14:creationId xmlns:p14="http://schemas.microsoft.com/office/powerpoint/2010/main" val="174341390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22AD-5170-4832-82C7-9745A4AF6BEB}"/>
              </a:ext>
            </a:extLst>
          </p:cNvPr>
          <p:cNvSpPr>
            <a:spLocks noGrp="1"/>
          </p:cNvSpPr>
          <p:nvPr>
            <p:ph type="ctrTitle"/>
          </p:nvPr>
        </p:nvSpPr>
        <p:spPr/>
        <p:txBody>
          <a:bodyPr/>
          <a:lstStyle/>
          <a:p>
            <a:r>
              <a:rPr lang="en-US" sz="7200" dirty="0">
                <a:solidFill>
                  <a:schemeClr val="tx1"/>
                </a:solidFill>
              </a:rPr>
              <a:t>Sentiment Analyzer </a:t>
            </a:r>
            <a:endParaRPr lang="en-IN" sz="7200" dirty="0">
              <a:solidFill>
                <a:schemeClr val="tx1"/>
              </a:solidFill>
            </a:endParaRPr>
          </a:p>
        </p:txBody>
      </p:sp>
      <p:sp>
        <p:nvSpPr>
          <p:cNvPr id="3" name="Subtitle 2">
            <a:extLst>
              <a:ext uri="{FF2B5EF4-FFF2-40B4-BE49-F238E27FC236}">
                <a16:creationId xmlns:a16="http://schemas.microsoft.com/office/drawing/2014/main" id="{8FBE92F9-27D2-4D6D-9CA7-83C380A7771F}"/>
              </a:ext>
            </a:extLst>
          </p:cNvPr>
          <p:cNvSpPr>
            <a:spLocks noGrp="1"/>
          </p:cNvSpPr>
          <p:nvPr>
            <p:ph type="subTitle" idx="1"/>
          </p:nvPr>
        </p:nvSpPr>
        <p:spPr>
          <a:xfrm>
            <a:off x="810001" y="5280846"/>
            <a:ext cx="10572000" cy="702703"/>
          </a:xfrm>
        </p:spPr>
        <p:txBody>
          <a:bodyPr>
            <a:normAutofit lnSpcReduction="10000"/>
          </a:bodyPr>
          <a:lstStyle/>
          <a:p>
            <a:r>
              <a:rPr lang="en-US" dirty="0"/>
              <a:t>A GUI based Sentiment Analyzing tool that captures the sentence or a paragraph and displays the intents with the percentage.</a:t>
            </a:r>
          </a:p>
          <a:p>
            <a:endParaRPr lang="en-IN" dirty="0"/>
          </a:p>
        </p:txBody>
      </p:sp>
    </p:spTree>
    <p:extLst>
      <p:ext uri="{BB962C8B-B14F-4D97-AF65-F5344CB8AC3E}">
        <p14:creationId xmlns:p14="http://schemas.microsoft.com/office/powerpoint/2010/main" val="4065797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116E-5BDD-47A0-85F9-225FE5002DD6}"/>
              </a:ext>
            </a:extLst>
          </p:cNvPr>
          <p:cNvSpPr>
            <a:spLocks noGrp="1"/>
          </p:cNvSpPr>
          <p:nvPr>
            <p:ph type="title"/>
          </p:nvPr>
        </p:nvSpPr>
        <p:spPr/>
        <p:txBody>
          <a:bodyPr/>
          <a:lstStyle/>
          <a:p>
            <a:pPr algn="ctr"/>
            <a:r>
              <a:rPr lang="en-US" dirty="0"/>
              <a:t>Tkinter</a:t>
            </a:r>
            <a:endParaRPr lang="en-IN" dirty="0"/>
          </a:p>
        </p:txBody>
      </p:sp>
      <p:sp>
        <p:nvSpPr>
          <p:cNvPr id="3" name="Content Placeholder 2">
            <a:extLst>
              <a:ext uri="{FF2B5EF4-FFF2-40B4-BE49-F238E27FC236}">
                <a16:creationId xmlns:a16="http://schemas.microsoft.com/office/drawing/2014/main" id="{1D42E0F2-5D66-497D-9204-DD09BDEEDBB8}"/>
              </a:ext>
            </a:extLst>
          </p:cNvPr>
          <p:cNvSpPr>
            <a:spLocks noGrp="1"/>
          </p:cNvSpPr>
          <p:nvPr>
            <p:ph idx="1"/>
          </p:nvPr>
        </p:nvSpPr>
        <p:spPr>
          <a:xfrm>
            <a:off x="818712" y="2222287"/>
            <a:ext cx="10554574" cy="4188525"/>
          </a:xfrm>
        </p:spPr>
        <p:txBody>
          <a:bodyPr>
            <a:normAutofit/>
          </a:bodyPr>
          <a:lstStyle/>
          <a:p>
            <a:r>
              <a:rPr lang="en-US" sz="1600" dirty="0">
                <a:effectLst/>
                <a:ea typeface="Times New Roman" panose="02020603050405020304" pitchFamily="18" charset="0"/>
              </a:rPr>
              <a:t>Tkinter is the standard GUI library for Python. Python when combined with Tkinter provides a fast and easy way to create GUI applications.</a:t>
            </a:r>
          </a:p>
          <a:p>
            <a:r>
              <a:rPr lang="en-US" sz="1600" dirty="0"/>
              <a:t>Tkinter was the first GUI of python since the year of 1990.</a:t>
            </a:r>
          </a:p>
          <a:p>
            <a:r>
              <a:rPr lang="en-US" sz="1600" dirty="0"/>
              <a:t>In this implementation we use the following widgets in Tkinter : </a:t>
            </a:r>
          </a:p>
          <a:p>
            <a:pPr lvl="3" indent="-285750" algn="just">
              <a:buFont typeface="+mj-lt"/>
              <a:buAutoNum type="arabicPeriod"/>
            </a:pPr>
            <a:r>
              <a:rPr lang="en-US" sz="1600" dirty="0">
                <a:effectLst/>
                <a:ea typeface="Times New Roman" panose="02020603050405020304" pitchFamily="18" charset="0"/>
              </a:rPr>
              <a:t>Entry( )</a:t>
            </a:r>
            <a:endParaRPr lang="en-IN" sz="1600" dirty="0">
              <a:effectLst/>
              <a:ea typeface="Times New Roman" panose="02020603050405020304" pitchFamily="18" charset="0"/>
            </a:endParaRPr>
          </a:p>
          <a:p>
            <a:pPr lvl="3" indent="-285750" algn="just">
              <a:buFont typeface="+mj-lt"/>
              <a:buAutoNum type="arabicPeriod"/>
            </a:pPr>
            <a:r>
              <a:rPr lang="en-US" sz="1600" dirty="0">
                <a:effectLst/>
                <a:ea typeface="Times New Roman" panose="02020603050405020304" pitchFamily="18" charset="0"/>
              </a:rPr>
              <a:t>Text( )</a:t>
            </a:r>
            <a:endParaRPr lang="en-IN" sz="1600" dirty="0">
              <a:effectLst/>
              <a:ea typeface="Times New Roman" panose="02020603050405020304" pitchFamily="18" charset="0"/>
            </a:endParaRPr>
          </a:p>
          <a:p>
            <a:pPr lvl="3" indent="-285750" algn="just">
              <a:buFont typeface="+mj-lt"/>
              <a:buAutoNum type="arabicPeriod"/>
            </a:pPr>
            <a:r>
              <a:rPr lang="en-US" sz="1600" dirty="0">
                <a:effectLst/>
                <a:ea typeface="Times New Roman" panose="02020603050405020304" pitchFamily="18" charset="0"/>
              </a:rPr>
              <a:t>Label( )</a:t>
            </a:r>
            <a:endParaRPr lang="en-IN" sz="1600" dirty="0">
              <a:effectLst/>
              <a:ea typeface="Times New Roman" panose="02020603050405020304" pitchFamily="18" charset="0"/>
            </a:endParaRPr>
          </a:p>
          <a:p>
            <a:pPr lvl="3" indent="-285750" algn="just">
              <a:buFont typeface="+mj-lt"/>
              <a:buAutoNum type="arabicPeriod"/>
            </a:pPr>
            <a:r>
              <a:rPr lang="en-US" sz="1600" dirty="0">
                <a:effectLst/>
                <a:ea typeface="Times New Roman" panose="02020603050405020304" pitchFamily="18" charset="0"/>
              </a:rPr>
              <a:t>Button( )</a:t>
            </a:r>
            <a:endParaRPr lang="en-IN" sz="1600" dirty="0">
              <a:effectLst/>
              <a:ea typeface="Times New Roman" panose="02020603050405020304" pitchFamily="18" charset="0"/>
            </a:endParaRPr>
          </a:p>
          <a:p>
            <a:pPr lvl="3" indent="-285750" algn="just">
              <a:buFont typeface="+mj-lt"/>
              <a:buAutoNum type="arabicPeriod"/>
            </a:pPr>
            <a:r>
              <a:rPr lang="en-US" sz="1600" dirty="0">
                <a:effectLst/>
                <a:ea typeface="Times New Roman" panose="02020603050405020304" pitchFamily="18" charset="0"/>
              </a:rPr>
              <a:t>Grid( )</a:t>
            </a:r>
            <a:endParaRPr lang="en-IN" sz="1600" dirty="0">
              <a:effectLst/>
              <a:ea typeface="Times New Roman" panose="02020603050405020304" pitchFamily="18" charset="0"/>
            </a:endParaRPr>
          </a:p>
          <a:p>
            <a:pPr lvl="3" indent="-285750" algn="just">
              <a:buFont typeface="+mj-lt"/>
              <a:buAutoNum type="arabicPeriod"/>
            </a:pPr>
            <a:r>
              <a:rPr lang="en-US" sz="1600" dirty="0">
                <a:effectLst/>
                <a:ea typeface="Times New Roman" panose="02020603050405020304" pitchFamily="18" charset="0"/>
              </a:rPr>
              <a:t>Get( )</a:t>
            </a:r>
            <a:endParaRPr lang="en-IN" sz="1600" dirty="0">
              <a:effectLst/>
              <a:ea typeface="Times New Roman" panose="02020603050405020304" pitchFamily="18" charset="0"/>
            </a:endParaRPr>
          </a:p>
          <a:p>
            <a:pPr lvl="3" indent="-285750" algn="just">
              <a:buFont typeface="+mj-lt"/>
              <a:buAutoNum type="arabicPeriod"/>
            </a:pPr>
            <a:r>
              <a:rPr lang="en-US" sz="1600" dirty="0">
                <a:effectLst/>
                <a:ea typeface="Times New Roman" panose="02020603050405020304" pitchFamily="18" charset="0"/>
              </a:rPr>
              <a:t>Insert( )</a:t>
            </a:r>
            <a:endParaRPr lang="en-IN" sz="1600" dirty="0">
              <a:effectLst/>
              <a:ea typeface="Times New Roman" panose="02020603050405020304" pitchFamily="18" charset="0"/>
            </a:endParaRPr>
          </a:p>
          <a:p>
            <a:endParaRPr lang="en-IN" sz="1600" dirty="0"/>
          </a:p>
        </p:txBody>
      </p:sp>
    </p:spTree>
    <p:extLst>
      <p:ext uri="{BB962C8B-B14F-4D97-AF65-F5344CB8AC3E}">
        <p14:creationId xmlns:p14="http://schemas.microsoft.com/office/powerpoint/2010/main" val="337022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2A3E-6B35-47A1-9B6F-35D89DC2C217}"/>
              </a:ext>
            </a:extLst>
          </p:cNvPr>
          <p:cNvSpPr>
            <a:spLocks noGrp="1"/>
          </p:cNvSpPr>
          <p:nvPr>
            <p:ph type="title"/>
          </p:nvPr>
        </p:nvSpPr>
        <p:spPr/>
        <p:txBody>
          <a:bodyPr/>
          <a:lstStyle/>
          <a:p>
            <a:pPr algn="ctr"/>
            <a:r>
              <a:rPr lang="en-US" dirty="0"/>
              <a:t>Function 1 : </a:t>
            </a:r>
            <a:r>
              <a:rPr lang="en-US" dirty="0" err="1"/>
              <a:t>detect_sentiment</a:t>
            </a:r>
            <a:r>
              <a:rPr lang="en-US" dirty="0"/>
              <a:t>()</a:t>
            </a:r>
            <a:endParaRPr lang="en-IN" dirty="0"/>
          </a:p>
        </p:txBody>
      </p:sp>
      <p:sp>
        <p:nvSpPr>
          <p:cNvPr id="3" name="Content Placeholder 2">
            <a:extLst>
              <a:ext uri="{FF2B5EF4-FFF2-40B4-BE49-F238E27FC236}">
                <a16:creationId xmlns:a16="http://schemas.microsoft.com/office/drawing/2014/main" id="{C4E50BB3-0AD0-4DF0-9D96-4302B62C9433}"/>
              </a:ext>
            </a:extLst>
          </p:cNvPr>
          <p:cNvSpPr>
            <a:spLocks noGrp="1"/>
          </p:cNvSpPr>
          <p:nvPr>
            <p:ph idx="1"/>
          </p:nvPr>
        </p:nvSpPr>
        <p:spPr>
          <a:xfrm>
            <a:off x="152887" y="2213409"/>
            <a:ext cx="5768519" cy="4644591"/>
          </a:xfrm>
        </p:spPr>
        <p:txBody>
          <a:bodyPr>
            <a:normAutofit/>
          </a:bodyPr>
          <a:lstStyle/>
          <a:p>
            <a:pPr algn="just"/>
            <a:r>
              <a:rPr lang="en-US" dirty="0"/>
              <a:t>The detect_sentiment( ) function is a user defined function. This function is the core part of the GUI and the classified sentence are computed based on this function.</a:t>
            </a:r>
          </a:p>
          <a:p>
            <a:pPr algn="just"/>
            <a:r>
              <a:rPr lang="en-US" dirty="0"/>
              <a:t>This function takes the given sentence or a paragraph and it implicitly compares the sentence with the dictionary and generates the polarity score.</a:t>
            </a:r>
          </a:p>
          <a:p>
            <a:pPr algn="just"/>
            <a:r>
              <a:rPr lang="en-US" dirty="0"/>
              <a:t>The button check sentiment’s command is assigned to the detect_sentiment( ) function in order to compute the polarity score. The result hence computed is inserted into the respective rating boxes. </a:t>
            </a:r>
          </a:p>
          <a:p>
            <a:pPr algn="just"/>
            <a:endParaRPr lang="en-IN" dirty="0"/>
          </a:p>
        </p:txBody>
      </p:sp>
      <p:pic>
        <p:nvPicPr>
          <p:cNvPr id="6" name="Picture 5">
            <a:extLst>
              <a:ext uri="{FF2B5EF4-FFF2-40B4-BE49-F238E27FC236}">
                <a16:creationId xmlns:a16="http://schemas.microsoft.com/office/drawing/2014/main" id="{293E667C-FBFF-4F3B-8F4E-F09EDDDDC0D9}"/>
              </a:ext>
            </a:extLst>
          </p:cNvPr>
          <p:cNvPicPr>
            <a:picLocks noChangeAspect="1"/>
          </p:cNvPicPr>
          <p:nvPr/>
        </p:nvPicPr>
        <p:blipFill>
          <a:blip r:embed="rId2"/>
          <a:stretch>
            <a:fillRect/>
          </a:stretch>
        </p:blipFill>
        <p:spPr>
          <a:xfrm>
            <a:off x="7033105" y="2850440"/>
            <a:ext cx="4533369" cy="3736792"/>
          </a:xfrm>
          <a:prstGeom prst="rect">
            <a:avLst/>
          </a:prstGeom>
        </p:spPr>
      </p:pic>
      <p:sp>
        <p:nvSpPr>
          <p:cNvPr id="7" name="TextBox 6">
            <a:extLst>
              <a:ext uri="{FF2B5EF4-FFF2-40B4-BE49-F238E27FC236}">
                <a16:creationId xmlns:a16="http://schemas.microsoft.com/office/drawing/2014/main" id="{22E44C9D-C090-45DE-B864-AA60FF9AE0C8}"/>
              </a:ext>
            </a:extLst>
          </p:cNvPr>
          <p:cNvSpPr txBox="1"/>
          <p:nvPr/>
        </p:nvSpPr>
        <p:spPr>
          <a:xfrm>
            <a:off x="6500586" y="2339064"/>
            <a:ext cx="222829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Code Snippet :-</a:t>
            </a:r>
            <a:endParaRPr lang="en-IN" dirty="0"/>
          </a:p>
        </p:txBody>
      </p:sp>
    </p:spTree>
    <p:extLst>
      <p:ext uri="{BB962C8B-B14F-4D97-AF65-F5344CB8AC3E}">
        <p14:creationId xmlns:p14="http://schemas.microsoft.com/office/powerpoint/2010/main" val="62858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10F4-55AF-4037-BF8C-FAF904321D39}"/>
              </a:ext>
            </a:extLst>
          </p:cNvPr>
          <p:cNvSpPr>
            <a:spLocks noGrp="1"/>
          </p:cNvSpPr>
          <p:nvPr>
            <p:ph type="title"/>
          </p:nvPr>
        </p:nvSpPr>
        <p:spPr/>
        <p:txBody>
          <a:bodyPr/>
          <a:lstStyle/>
          <a:p>
            <a:pPr algn="ctr"/>
            <a:r>
              <a:rPr lang="en-US" dirty="0"/>
              <a:t>Function 2 : clearAll()</a:t>
            </a:r>
            <a:endParaRPr lang="en-IN" dirty="0"/>
          </a:p>
        </p:txBody>
      </p:sp>
      <p:sp>
        <p:nvSpPr>
          <p:cNvPr id="3" name="Content Placeholder 2">
            <a:extLst>
              <a:ext uri="{FF2B5EF4-FFF2-40B4-BE49-F238E27FC236}">
                <a16:creationId xmlns:a16="http://schemas.microsoft.com/office/drawing/2014/main" id="{0AE16746-E170-4D3B-B66F-3AE2302E4311}"/>
              </a:ext>
            </a:extLst>
          </p:cNvPr>
          <p:cNvSpPr>
            <a:spLocks noGrp="1"/>
          </p:cNvSpPr>
          <p:nvPr>
            <p:ph idx="1"/>
          </p:nvPr>
        </p:nvSpPr>
        <p:spPr/>
        <p:txBody>
          <a:bodyPr/>
          <a:lstStyle/>
          <a:p>
            <a:r>
              <a:rPr lang="en-US" dirty="0"/>
              <a:t>The purpose of the clearAll( ) function is to clear the text area and all the rating fields in order to prepare the GUI for the user’s next input. </a:t>
            </a:r>
          </a:p>
          <a:p>
            <a:r>
              <a:rPr lang="en-US" dirty="0"/>
              <a:t>The clearAll( ) function is assigned as a  command to the button clear which when clicked by the user clears the GUI entirely .</a:t>
            </a:r>
          </a:p>
          <a:p>
            <a:pPr marL="0" indent="0">
              <a:buNone/>
            </a:pPr>
            <a:endParaRPr lang="en-IN" dirty="0"/>
          </a:p>
        </p:txBody>
      </p:sp>
      <p:pic>
        <p:nvPicPr>
          <p:cNvPr id="5" name="Picture 4">
            <a:extLst>
              <a:ext uri="{FF2B5EF4-FFF2-40B4-BE49-F238E27FC236}">
                <a16:creationId xmlns:a16="http://schemas.microsoft.com/office/drawing/2014/main" id="{15FCDB70-E024-462B-8682-6EABE15C762D}"/>
              </a:ext>
            </a:extLst>
          </p:cNvPr>
          <p:cNvPicPr>
            <a:picLocks noChangeAspect="1"/>
          </p:cNvPicPr>
          <p:nvPr/>
        </p:nvPicPr>
        <p:blipFill>
          <a:blip r:embed="rId2"/>
          <a:stretch>
            <a:fillRect/>
          </a:stretch>
        </p:blipFill>
        <p:spPr>
          <a:xfrm>
            <a:off x="3453790" y="4773523"/>
            <a:ext cx="4077053" cy="1889924"/>
          </a:xfrm>
          <a:prstGeom prst="rect">
            <a:avLst/>
          </a:prstGeom>
        </p:spPr>
      </p:pic>
      <p:sp>
        <p:nvSpPr>
          <p:cNvPr id="6" name="TextBox 5">
            <a:extLst>
              <a:ext uri="{FF2B5EF4-FFF2-40B4-BE49-F238E27FC236}">
                <a16:creationId xmlns:a16="http://schemas.microsoft.com/office/drawing/2014/main" id="{1747390C-583C-4CF9-B921-C211602FDD68}"/>
              </a:ext>
            </a:extLst>
          </p:cNvPr>
          <p:cNvSpPr txBox="1"/>
          <p:nvPr/>
        </p:nvSpPr>
        <p:spPr>
          <a:xfrm>
            <a:off x="810000" y="4696287"/>
            <a:ext cx="222829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Code Snippet :-</a:t>
            </a:r>
            <a:endParaRPr lang="en-IN" dirty="0"/>
          </a:p>
        </p:txBody>
      </p:sp>
    </p:spTree>
    <p:extLst>
      <p:ext uri="{BB962C8B-B14F-4D97-AF65-F5344CB8AC3E}">
        <p14:creationId xmlns:p14="http://schemas.microsoft.com/office/powerpoint/2010/main" val="1024145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3CBD-2898-4E38-9D7C-814183992940}"/>
              </a:ext>
            </a:extLst>
          </p:cNvPr>
          <p:cNvSpPr>
            <a:spLocks noGrp="1"/>
          </p:cNvSpPr>
          <p:nvPr>
            <p:ph type="title"/>
          </p:nvPr>
        </p:nvSpPr>
        <p:spPr/>
        <p:txBody>
          <a:bodyPr/>
          <a:lstStyle/>
          <a:p>
            <a:pPr algn="ctr"/>
            <a:r>
              <a:rPr lang="en-US" dirty="0"/>
              <a:t>Function 3 : quit()</a:t>
            </a:r>
            <a:endParaRPr lang="en-IN" dirty="0"/>
          </a:p>
        </p:txBody>
      </p:sp>
      <p:sp>
        <p:nvSpPr>
          <p:cNvPr id="3" name="Content Placeholder 2">
            <a:extLst>
              <a:ext uri="{FF2B5EF4-FFF2-40B4-BE49-F238E27FC236}">
                <a16:creationId xmlns:a16="http://schemas.microsoft.com/office/drawing/2014/main" id="{1837A58D-B12F-486F-8932-671BBC2BBF08}"/>
              </a:ext>
            </a:extLst>
          </p:cNvPr>
          <p:cNvSpPr>
            <a:spLocks noGrp="1"/>
          </p:cNvSpPr>
          <p:nvPr>
            <p:ph idx="1"/>
          </p:nvPr>
        </p:nvSpPr>
        <p:spPr/>
        <p:txBody>
          <a:bodyPr/>
          <a:lstStyle/>
          <a:p>
            <a:r>
              <a:rPr lang="en-US" dirty="0"/>
              <a:t>This is a user defined function that stops the execution of the GUI and exits the GUI bringing the user back to the working tab.</a:t>
            </a:r>
          </a:p>
          <a:p>
            <a:r>
              <a:rPr lang="en-US" dirty="0"/>
              <a:t>There are multiple ways to exit a GUI but the most simple method is to use the destroy( ) method.</a:t>
            </a:r>
          </a:p>
          <a:p>
            <a:r>
              <a:rPr lang="en-US" dirty="0"/>
              <a:t>The Quit button’s command is assigned to the function quit in order to perform this action.</a:t>
            </a:r>
            <a:endParaRPr lang="en-IN" dirty="0"/>
          </a:p>
        </p:txBody>
      </p:sp>
      <p:pic>
        <p:nvPicPr>
          <p:cNvPr id="5" name="Picture 4">
            <a:extLst>
              <a:ext uri="{FF2B5EF4-FFF2-40B4-BE49-F238E27FC236}">
                <a16:creationId xmlns:a16="http://schemas.microsoft.com/office/drawing/2014/main" id="{2B057AA5-0784-4B1F-9F96-04C20D5B0BFA}"/>
              </a:ext>
            </a:extLst>
          </p:cNvPr>
          <p:cNvPicPr>
            <a:picLocks noChangeAspect="1"/>
          </p:cNvPicPr>
          <p:nvPr/>
        </p:nvPicPr>
        <p:blipFill>
          <a:blip r:embed="rId2"/>
          <a:stretch>
            <a:fillRect/>
          </a:stretch>
        </p:blipFill>
        <p:spPr>
          <a:xfrm>
            <a:off x="3031789" y="5767205"/>
            <a:ext cx="1920406" cy="579170"/>
          </a:xfrm>
          <a:prstGeom prst="rect">
            <a:avLst/>
          </a:prstGeom>
        </p:spPr>
      </p:pic>
      <p:sp>
        <p:nvSpPr>
          <p:cNvPr id="6" name="TextBox 5">
            <a:extLst>
              <a:ext uri="{FF2B5EF4-FFF2-40B4-BE49-F238E27FC236}">
                <a16:creationId xmlns:a16="http://schemas.microsoft.com/office/drawing/2014/main" id="{E9EB1069-00A1-4962-A7F7-54E3D8FA8154}"/>
              </a:ext>
            </a:extLst>
          </p:cNvPr>
          <p:cNvSpPr txBox="1"/>
          <p:nvPr/>
        </p:nvSpPr>
        <p:spPr>
          <a:xfrm>
            <a:off x="1322771" y="5291091"/>
            <a:ext cx="2467993"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Code Snippet :-</a:t>
            </a:r>
            <a:endParaRPr lang="en-IN" dirty="0"/>
          </a:p>
        </p:txBody>
      </p:sp>
    </p:spTree>
    <p:extLst>
      <p:ext uri="{BB962C8B-B14F-4D97-AF65-F5344CB8AC3E}">
        <p14:creationId xmlns:p14="http://schemas.microsoft.com/office/powerpoint/2010/main" val="191774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BA77-4C07-43B2-BCDF-E3AAE7925737}"/>
              </a:ext>
            </a:extLst>
          </p:cNvPr>
          <p:cNvSpPr>
            <a:spLocks noGrp="1"/>
          </p:cNvSpPr>
          <p:nvPr>
            <p:ph type="title"/>
          </p:nvPr>
        </p:nvSpPr>
        <p:spPr/>
        <p:txBody>
          <a:bodyPr/>
          <a:lstStyle/>
          <a:p>
            <a:pPr algn="ctr"/>
            <a:r>
              <a:rPr lang="en-US" dirty="0"/>
              <a:t>Problems that can be overcome.</a:t>
            </a:r>
            <a:endParaRPr lang="en-IN" dirty="0"/>
          </a:p>
        </p:txBody>
      </p:sp>
      <p:sp>
        <p:nvSpPr>
          <p:cNvPr id="3" name="Content Placeholder 2">
            <a:extLst>
              <a:ext uri="{FF2B5EF4-FFF2-40B4-BE49-F238E27FC236}">
                <a16:creationId xmlns:a16="http://schemas.microsoft.com/office/drawing/2014/main" id="{EF058E48-335D-4D55-915C-6CB06A4D0490}"/>
              </a:ext>
            </a:extLst>
          </p:cNvPr>
          <p:cNvSpPr>
            <a:spLocks noGrp="1"/>
          </p:cNvSpPr>
          <p:nvPr>
            <p:ph idx="1"/>
          </p:nvPr>
        </p:nvSpPr>
        <p:spPr/>
        <p:txBody>
          <a:bodyPr/>
          <a:lstStyle/>
          <a:p>
            <a:pPr marL="0" indent="0" algn="just">
              <a:buNone/>
            </a:pPr>
            <a:r>
              <a:rPr lang="en-US" dirty="0"/>
              <a:t>In today’s modern world the use of sentiment analysis is widely increasing and many business problems are having a boost by using this technique. </a:t>
            </a:r>
          </a:p>
          <a:p>
            <a:pPr lvl="1" algn="just"/>
            <a:r>
              <a:rPr lang="en-IN" dirty="0"/>
              <a:t>Customer satisfaction analysis.</a:t>
            </a:r>
          </a:p>
          <a:p>
            <a:pPr lvl="1" algn="just"/>
            <a:r>
              <a:rPr lang="en-IN" dirty="0"/>
              <a:t>Market competition analysis.</a:t>
            </a:r>
          </a:p>
          <a:p>
            <a:pPr lvl="1" algn="just"/>
            <a:r>
              <a:rPr lang="en-IN" dirty="0"/>
              <a:t>Media monitoring.</a:t>
            </a:r>
          </a:p>
          <a:p>
            <a:pPr lvl="1" algn="just"/>
            <a:r>
              <a:rPr lang="en-IN" dirty="0"/>
              <a:t>Brand insights and buying behaviour.</a:t>
            </a:r>
          </a:p>
          <a:p>
            <a:pPr lvl="1" algn="just"/>
            <a:r>
              <a:rPr lang="en-IN" dirty="0"/>
              <a:t>Market basket analysis.</a:t>
            </a:r>
          </a:p>
        </p:txBody>
      </p:sp>
      <p:pic>
        <p:nvPicPr>
          <p:cNvPr id="6" name="Picture 5">
            <a:extLst>
              <a:ext uri="{FF2B5EF4-FFF2-40B4-BE49-F238E27FC236}">
                <a16:creationId xmlns:a16="http://schemas.microsoft.com/office/drawing/2014/main" id="{EF40F50F-29A9-4F75-8EBD-60CD34FE6515}"/>
              </a:ext>
            </a:extLst>
          </p:cNvPr>
          <p:cNvPicPr>
            <a:picLocks noChangeAspect="1"/>
          </p:cNvPicPr>
          <p:nvPr/>
        </p:nvPicPr>
        <p:blipFill>
          <a:blip r:embed="rId2"/>
          <a:stretch>
            <a:fillRect/>
          </a:stretch>
        </p:blipFill>
        <p:spPr>
          <a:xfrm>
            <a:off x="8120536" y="4653788"/>
            <a:ext cx="3559757" cy="1845800"/>
          </a:xfrm>
          <a:prstGeom prst="rect">
            <a:avLst/>
          </a:prstGeom>
          <a:ln w="88900" cap="sq" cmpd="thickThin">
            <a:solidFill>
              <a:schemeClr val="tx1">
                <a:lumMod val="8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383962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B4DC-C5D5-44D5-A529-36420D65F958}"/>
              </a:ext>
            </a:extLst>
          </p:cNvPr>
          <p:cNvSpPr>
            <a:spLocks noGrp="1"/>
          </p:cNvSpPr>
          <p:nvPr>
            <p:ph type="title"/>
          </p:nvPr>
        </p:nvSpPr>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1F8932F3-B31B-40E8-A401-B70E7150DEFA}"/>
              </a:ext>
            </a:extLst>
          </p:cNvPr>
          <p:cNvSpPr>
            <a:spLocks noGrp="1"/>
          </p:cNvSpPr>
          <p:nvPr>
            <p:ph idx="1"/>
          </p:nvPr>
        </p:nvSpPr>
        <p:spPr>
          <a:xfrm>
            <a:off x="818712" y="2222287"/>
            <a:ext cx="10554574" cy="4045348"/>
          </a:xfrm>
        </p:spPr>
        <p:txBody>
          <a:bodyPr/>
          <a:lstStyle/>
          <a:p>
            <a:pPr algn="just"/>
            <a:r>
              <a:rPr lang="en-IN" sz="1800" dirty="0">
                <a:effectLst/>
                <a:ea typeface="Times New Roman" panose="02020603050405020304" pitchFamily="18" charset="0"/>
              </a:rPr>
              <a:t>The future of sentiment analysis is going to continue to dig deeper, far past the surface of the number of likes, comments and shares, and aim to reach, and truly understand, the significance of social media interactions .</a:t>
            </a:r>
          </a:p>
          <a:p>
            <a:r>
              <a:rPr lang="en-IN" dirty="0"/>
              <a:t>Many individuals and non profit organizations would continue to perform their analysis on their respective social media.</a:t>
            </a:r>
          </a:p>
          <a:p>
            <a:r>
              <a:rPr lang="en-IN" dirty="0"/>
              <a:t>Brands such as </a:t>
            </a:r>
            <a:r>
              <a:rPr lang="en-IN" dirty="0" err="1"/>
              <a:t>Swiggy</a:t>
            </a:r>
            <a:r>
              <a:rPr lang="en-IN" dirty="0"/>
              <a:t>, Zomato and Domino’s are increasing their reach out to sentiment automation in order to know the buying behaviour of customers.</a:t>
            </a:r>
          </a:p>
          <a:p>
            <a:r>
              <a:rPr lang="en-IN" dirty="0"/>
              <a:t>Companies such as Amazon and Flipkart have already employed the use of Natural Language Processing along with sentiment analysis to get a clear perspective of their sellers and customers.</a:t>
            </a:r>
          </a:p>
        </p:txBody>
      </p:sp>
    </p:spTree>
    <p:extLst>
      <p:ext uri="{BB962C8B-B14F-4D97-AF65-F5344CB8AC3E}">
        <p14:creationId xmlns:p14="http://schemas.microsoft.com/office/powerpoint/2010/main" val="106639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553D-F67D-469B-83C6-61E833FE4549}"/>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FF6DE388-B92A-46F0-8A16-2ED3C222E3DB}"/>
              </a:ext>
            </a:extLst>
          </p:cNvPr>
          <p:cNvSpPr>
            <a:spLocks noGrp="1"/>
          </p:cNvSpPr>
          <p:nvPr>
            <p:ph idx="1"/>
          </p:nvPr>
        </p:nvSpPr>
        <p:spPr>
          <a:xfrm>
            <a:off x="704850" y="2085976"/>
            <a:ext cx="10496550" cy="4410074"/>
          </a:xfrm>
        </p:spPr>
        <p:txBody>
          <a:bodyPr/>
          <a:lstStyle/>
          <a:p>
            <a:r>
              <a:rPr lang="en-IN" sz="1800" dirty="0">
                <a:effectLst/>
                <a:ea typeface="Times New Roman" panose="02020603050405020304" pitchFamily="18" charset="0"/>
              </a:rPr>
              <a:t>The field of sentiment analysis is an exciting new research direction due to large number of real-world applications where discovering people’s opinion is important in better decision-making. The development of techniques for the document-level sentiment analysis is one of the significant components of this area. Recently, people have started expressing their opinions on the Web that increased the need of analysing the opinionated online content for various real-world applications.</a:t>
            </a:r>
            <a:endParaRPr lang="en-IN" sz="1800" dirty="0">
              <a:effectLst/>
              <a:latin typeface="Times New Roman" panose="02020603050405020304" pitchFamily="18" charset="0"/>
              <a:ea typeface="Times New Roman" panose="02020603050405020304" pitchFamily="18" charset="0"/>
            </a:endParaRPr>
          </a:p>
          <a:p>
            <a:pPr algn="just"/>
            <a:r>
              <a:rPr lang="en-IN" sz="1800" dirty="0">
                <a:effectLst/>
                <a:ea typeface="Times New Roman" panose="02020603050405020304" pitchFamily="18" charset="0"/>
              </a:rPr>
              <a:t>Now and the upcoming years continues to drive the analytics machine forward. With more and more organizations turning to sentiment analysis to measure and predict outcomes, as well as better understand consumer behaviours , these tools are quickly building a reputation that is going to help propel it forward into the future and towards deeper and more accurate conclusions and insights.</a:t>
            </a:r>
          </a:p>
          <a:p>
            <a:endParaRPr lang="en-US" sz="2000" dirty="0"/>
          </a:p>
        </p:txBody>
      </p:sp>
    </p:spTree>
    <p:extLst>
      <p:ext uri="{BB962C8B-B14F-4D97-AF65-F5344CB8AC3E}">
        <p14:creationId xmlns:p14="http://schemas.microsoft.com/office/powerpoint/2010/main" val="329838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FD0F-0407-4E40-B2BC-7A0A001C5EBC}"/>
              </a:ext>
            </a:extLst>
          </p:cNvPr>
          <p:cNvSpPr>
            <a:spLocks noGrp="1"/>
          </p:cNvSpPr>
          <p:nvPr>
            <p:ph type="title"/>
          </p:nvPr>
        </p:nvSpPr>
        <p:spPr>
          <a:xfrm>
            <a:off x="810000" y="447188"/>
            <a:ext cx="10571998" cy="1008000"/>
          </a:xfrm>
        </p:spPr>
        <p:txBody>
          <a:bodyPr/>
          <a:lstStyle/>
          <a:p>
            <a:pPr algn="ctr"/>
            <a:r>
              <a:rPr lang="en-US" dirty="0">
                <a:latin typeface="+mn-lt"/>
              </a:rPr>
              <a:t>We are grateful for your patient listening.</a:t>
            </a:r>
            <a:endParaRPr lang="en-IN" dirty="0">
              <a:latin typeface="+mn-lt"/>
            </a:endParaRPr>
          </a:p>
        </p:txBody>
      </p:sp>
      <p:sp>
        <p:nvSpPr>
          <p:cNvPr id="3" name="Content Placeholder 2">
            <a:extLst>
              <a:ext uri="{FF2B5EF4-FFF2-40B4-BE49-F238E27FC236}">
                <a16:creationId xmlns:a16="http://schemas.microsoft.com/office/drawing/2014/main" id="{7E46F13A-CB5F-4747-8404-F02C195C713B}"/>
              </a:ext>
            </a:extLst>
          </p:cNvPr>
          <p:cNvSpPr>
            <a:spLocks noGrp="1"/>
          </p:cNvSpPr>
          <p:nvPr>
            <p:ph idx="1"/>
          </p:nvPr>
        </p:nvSpPr>
        <p:spPr>
          <a:xfrm>
            <a:off x="7759082" y="4216893"/>
            <a:ext cx="4200129" cy="2193919"/>
          </a:xfrm>
        </p:spPr>
        <p:txBody>
          <a:bodyPr>
            <a:normAutofit/>
          </a:bodyPr>
          <a:lstStyle/>
          <a:p>
            <a:pPr>
              <a:buFont typeface="Wingdings" panose="05000000000000000000" pitchFamily="2" charset="2"/>
              <a:buChar char="§"/>
            </a:pPr>
            <a:r>
              <a:rPr lang="en-US" sz="2800" dirty="0"/>
              <a:t>Project By : -</a:t>
            </a:r>
          </a:p>
          <a:p>
            <a:pPr lvl="2"/>
            <a:r>
              <a:rPr lang="en-US" sz="2000" dirty="0"/>
              <a:t>Sai Ram . K</a:t>
            </a:r>
          </a:p>
          <a:p>
            <a:pPr lvl="2"/>
            <a:r>
              <a:rPr lang="en-US" sz="2000" dirty="0"/>
              <a:t>Sai Tarun .S.S</a:t>
            </a:r>
          </a:p>
          <a:p>
            <a:pPr lvl="2"/>
            <a:r>
              <a:rPr lang="en-US" sz="2000" dirty="0"/>
              <a:t>Samhitha.V.Gowda </a:t>
            </a:r>
          </a:p>
          <a:p>
            <a:endParaRPr lang="en-IN" dirty="0"/>
          </a:p>
        </p:txBody>
      </p:sp>
      <p:sp>
        <p:nvSpPr>
          <p:cNvPr id="4" name="TextBox 3">
            <a:extLst>
              <a:ext uri="{FF2B5EF4-FFF2-40B4-BE49-F238E27FC236}">
                <a16:creationId xmlns:a16="http://schemas.microsoft.com/office/drawing/2014/main" id="{6A6903FE-DFB7-4E44-9928-E33BE9CF53AD}"/>
              </a:ext>
            </a:extLst>
          </p:cNvPr>
          <p:cNvSpPr txBox="1"/>
          <p:nvPr/>
        </p:nvSpPr>
        <p:spPr>
          <a:xfrm>
            <a:off x="3542191" y="2796466"/>
            <a:ext cx="4474345" cy="1008000"/>
          </a:xfrm>
          <a:prstGeom prst="rect">
            <a:avLst/>
          </a:prstGeom>
          <a:noFill/>
        </p:spPr>
        <p:txBody>
          <a:bodyPr wrap="square" rtlCol="0">
            <a:spAutoFit/>
          </a:bodyPr>
          <a:lstStyle/>
          <a:p>
            <a:pPr algn="ctr"/>
            <a:r>
              <a:rPr lang="en-US" sz="6000" dirty="0"/>
              <a:t>Thank You.</a:t>
            </a:r>
            <a:endParaRPr lang="en-IN" sz="6000" dirty="0"/>
          </a:p>
        </p:txBody>
      </p:sp>
    </p:spTree>
    <p:extLst>
      <p:ext uri="{BB962C8B-B14F-4D97-AF65-F5344CB8AC3E}">
        <p14:creationId xmlns:p14="http://schemas.microsoft.com/office/powerpoint/2010/main" val="59111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AA30-5354-44C1-8583-FE67F4CD61CD}"/>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B972ED32-266E-4B4B-BD2B-4E0C93B766D1}"/>
              </a:ext>
            </a:extLst>
          </p:cNvPr>
          <p:cNvSpPr>
            <a:spLocks noGrp="1"/>
          </p:cNvSpPr>
          <p:nvPr>
            <p:ph idx="1"/>
          </p:nvPr>
        </p:nvSpPr>
        <p:spPr>
          <a:xfrm>
            <a:off x="729935" y="1553592"/>
            <a:ext cx="10554574" cy="3613212"/>
          </a:xfrm>
        </p:spPr>
        <p:txBody>
          <a:bodyPr/>
          <a:lstStyle/>
          <a:p>
            <a:r>
              <a:rPr lang="en-US" dirty="0"/>
              <a:t>The year of 2010 which is considered to be the IT boom where a lot of companies began to market their products through E-commerce and also social media sites like Twitter , Instagram and Facebook is crucial.</a:t>
            </a:r>
            <a:r>
              <a:rPr lang="en-IN" dirty="0"/>
              <a:t> The data generated was huge and there were a lot of insights</a:t>
            </a:r>
            <a:r>
              <a:rPr lang="en-US" dirty="0"/>
              <a:t> that companies got through the comments on the products.</a:t>
            </a:r>
          </a:p>
          <a:p>
            <a:r>
              <a:rPr lang="en-US" dirty="0"/>
              <a:t>A lot of manpower was put into manually reading all the reviews which is not very feasible.</a:t>
            </a:r>
          </a:p>
          <a:p>
            <a:r>
              <a:rPr lang="en-US" dirty="0"/>
              <a:t>Thus the rise of sentiment analysis began where in the data collected would be </a:t>
            </a:r>
            <a:r>
              <a:rPr lang="en-US" dirty="0" err="1"/>
              <a:t>analysed</a:t>
            </a:r>
            <a:r>
              <a:rPr lang="en-US" dirty="0"/>
              <a:t> in a methodical way using Natural Language Processing techniques.</a:t>
            </a:r>
          </a:p>
        </p:txBody>
      </p:sp>
    </p:spTree>
    <p:extLst>
      <p:ext uri="{BB962C8B-B14F-4D97-AF65-F5344CB8AC3E}">
        <p14:creationId xmlns:p14="http://schemas.microsoft.com/office/powerpoint/2010/main" val="408351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75B5-D9AE-4FF2-9690-4B706242AC79}"/>
              </a:ext>
            </a:extLst>
          </p:cNvPr>
          <p:cNvSpPr>
            <a:spLocks noGrp="1"/>
          </p:cNvSpPr>
          <p:nvPr>
            <p:ph type="title"/>
          </p:nvPr>
        </p:nvSpPr>
        <p:spPr/>
        <p:txBody>
          <a:bodyPr/>
          <a:lstStyle/>
          <a:p>
            <a:r>
              <a:rPr lang="en-US" dirty="0"/>
              <a:t>Objectives of this project</a:t>
            </a:r>
            <a:endParaRPr lang="en-IN" dirty="0"/>
          </a:p>
        </p:txBody>
      </p:sp>
      <p:sp>
        <p:nvSpPr>
          <p:cNvPr id="3" name="Content Placeholder 2">
            <a:extLst>
              <a:ext uri="{FF2B5EF4-FFF2-40B4-BE49-F238E27FC236}">
                <a16:creationId xmlns:a16="http://schemas.microsoft.com/office/drawing/2014/main" id="{A9FD50E0-62EC-4F4C-9194-93AC331B7120}"/>
              </a:ext>
            </a:extLst>
          </p:cNvPr>
          <p:cNvSpPr>
            <a:spLocks noGrp="1"/>
          </p:cNvSpPr>
          <p:nvPr>
            <p:ph idx="1"/>
          </p:nvPr>
        </p:nvSpPr>
        <p:spPr>
          <a:xfrm>
            <a:off x="810000" y="1831670"/>
            <a:ext cx="10554574" cy="3636511"/>
          </a:xfrm>
        </p:spPr>
        <p:txBody>
          <a:bodyPr/>
          <a:lstStyle/>
          <a:p>
            <a:r>
              <a:rPr lang="en-US" dirty="0"/>
              <a:t>To take the user given sentence and pass it to the analyzer.</a:t>
            </a:r>
          </a:p>
          <a:p>
            <a:r>
              <a:rPr lang="en-US" dirty="0"/>
              <a:t>To classify sentences based on metrics and categorizing into positive, negative or neutral.</a:t>
            </a:r>
          </a:p>
          <a:p>
            <a:r>
              <a:rPr lang="en-US" dirty="0"/>
              <a:t>To exactly compute the accuracy score of the 3 categories that the sentence is classified into.</a:t>
            </a:r>
          </a:p>
          <a:p>
            <a:r>
              <a:rPr lang="en-US" dirty="0"/>
              <a:t>To display the user the computed results as per intensity.</a:t>
            </a:r>
          </a:p>
          <a:p>
            <a:r>
              <a:rPr lang="en-US" dirty="0"/>
              <a:t>Additionally including the a user friendly GUI interface with a clear and exit button.</a:t>
            </a:r>
            <a:endParaRPr lang="en-IN" dirty="0"/>
          </a:p>
        </p:txBody>
      </p:sp>
    </p:spTree>
    <p:extLst>
      <p:ext uri="{BB962C8B-B14F-4D97-AF65-F5344CB8AC3E}">
        <p14:creationId xmlns:p14="http://schemas.microsoft.com/office/powerpoint/2010/main" val="109238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72A0-39CD-430D-ADAA-EE6AAEF7C0C6}"/>
              </a:ext>
            </a:extLst>
          </p:cNvPr>
          <p:cNvSpPr>
            <a:spLocks noGrp="1"/>
          </p:cNvSpPr>
          <p:nvPr>
            <p:ph type="title"/>
          </p:nvPr>
        </p:nvSpPr>
        <p:spPr/>
        <p:txBody>
          <a:bodyPr/>
          <a:lstStyle/>
          <a:p>
            <a:pPr algn="ctr"/>
            <a:r>
              <a:rPr lang="en-US" dirty="0"/>
              <a:t>Architecture and Layout</a:t>
            </a:r>
            <a:endParaRPr lang="en-IN" dirty="0"/>
          </a:p>
        </p:txBody>
      </p:sp>
      <p:pic>
        <p:nvPicPr>
          <p:cNvPr id="4" name="Content Placeholder 3">
            <a:extLst>
              <a:ext uri="{FF2B5EF4-FFF2-40B4-BE49-F238E27FC236}">
                <a16:creationId xmlns:a16="http://schemas.microsoft.com/office/drawing/2014/main" id="{96ADAC79-5BA8-4FCB-B17A-A7E8DD826B4C}"/>
              </a:ext>
            </a:extLst>
          </p:cNvPr>
          <p:cNvPicPr>
            <a:picLocks noGrp="1"/>
          </p:cNvPicPr>
          <p:nvPr>
            <p:ph idx="1"/>
          </p:nvPr>
        </p:nvPicPr>
        <p:blipFill>
          <a:blip r:embed="rId2"/>
          <a:stretch>
            <a:fillRect/>
          </a:stretch>
        </p:blipFill>
        <p:spPr>
          <a:xfrm>
            <a:off x="301841" y="2222500"/>
            <a:ext cx="2702497" cy="4000747"/>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B255610F-3472-4361-9E06-F37F3C647E6B}"/>
              </a:ext>
            </a:extLst>
          </p:cNvPr>
          <p:cNvPicPr/>
          <p:nvPr/>
        </p:nvPicPr>
        <p:blipFill>
          <a:blip r:embed="rId3"/>
          <a:stretch>
            <a:fillRect/>
          </a:stretch>
        </p:blipFill>
        <p:spPr>
          <a:xfrm>
            <a:off x="3634371" y="2311277"/>
            <a:ext cx="2415540" cy="1386840"/>
          </a:xfrm>
          <a:prstGeom prst="rect">
            <a:avLst/>
          </a:prstGeom>
        </p:spPr>
      </p:pic>
      <p:pic>
        <p:nvPicPr>
          <p:cNvPr id="6" name="Picture 5">
            <a:extLst>
              <a:ext uri="{FF2B5EF4-FFF2-40B4-BE49-F238E27FC236}">
                <a16:creationId xmlns:a16="http://schemas.microsoft.com/office/drawing/2014/main" id="{3A81E654-886C-4AFB-9B53-CC230EA18D62}"/>
              </a:ext>
            </a:extLst>
          </p:cNvPr>
          <p:cNvPicPr/>
          <p:nvPr/>
        </p:nvPicPr>
        <p:blipFill>
          <a:blip r:embed="rId4"/>
          <a:stretch>
            <a:fillRect/>
          </a:stretch>
        </p:blipFill>
        <p:spPr>
          <a:xfrm>
            <a:off x="3649611" y="4591756"/>
            <a:ext cx="2385060" cy="1508760"/>
          </a:xfrm>
          <a:prstGeom prst="rect">
            <a:avLst/>
          </a:prstGeom>
        </p:spPr>
      </p:pic>
      <p:pic>
        <p:nvPicPr>
          <p:cNvPr id="7" name="Picture 6">
            <a:extLst>
              <a:ext uri="{FF2B5EF4-FFF2-40B4-BE49-F238E27FC236}">
                <a16:creationId xmlns:a16="http://schemas.microsoft.com/office/drawing/2014/main" id="{167F04AC-64FA-4EDC-92F9-E1A75FEDA646}"/>
              </a:ext>
            </a:extLst>
          </p:cNvPr>
          <p:cNvPicPr/>
          <p:nvPr/>
        </p:nvPicPr>
        <p:blipFill>
          <a:blip r:embed="rId5"/>
          <a:stretch>
            <a:fillRect/>
          </a:stretch>
        </p:blipFill>
        <p:spPr>
          <a:xfrm>
            <a:off x="6482858" y="3836327"/>
            <a:ext cx="2324100" cy="708660"/>
          </a:xfrm>
          <a:prstGeom prst="rect">
            <a:avLst/>
          </a:prstGeom>
        </p:spPr>
      </p:pic>
      <p:sp>
        <p:nvSpPr>
          <p:cNvPr id="10" name="TextBox 9">
            <a:extLst>
              <a:ext uri="{FF2B5EF4-FFF2-40B4-BE49-F238E27FC236}">
                <a16:creationId xmlns:a16="http://schemas.microsoft.com/office/drawing/2014/main" id="{067CC076-A300-4441-A5AE-3AC660D89A6E}"/>
              </a:ext>
            </a:extLst>
          </p:cNvPr>
          <p:cNvSpPr txBox="1"/>
          <p:nvPr/>
        </p:nvSpPr>
        <p:spPr>
          <a:xfrm>
            <a:off x="390617" y="6223247"/>
            <a:ext cx="2702497" cy="523220"/>
          </a:xfrm>
          <a:prstGeom prst="rect">
            <a:avLst/>
          </a:prstGeom>
          <a:noFill/>
        </p:spPr>
        <p:txBody>
          <a:bodyPr wrap="square" rtlCol="0">
            <a:spAutoFit/>
          </a:bodyPr>
          <a:lstStyle/>
          <a:p>
            <a:pPr algn="just"/>
            <a:r>
              <a:rPr lang="en-US" sz="1400" dirty="0"/>
              <a:t>1. A view of the geometric dimension of the GUI.</a:t>
            </a:r>
            <a:endParaRPr lang="en-IN" sz="1400" dirty="0"/>
          </a:p>
        </p:txBody>
      </p:sp>
      <p:sp>
        <p:nvSpPr>
          <p:cNvPr id="11" name="TextBox 10">
            <a:extLst>
              <a:ext uri="{FF2B5EF4-FFF2-40B4-BE49-F238E27FC236}">
                <a16:creationId xmlns:a16="http://schemas.microsoft.com/office/drawing/2014/main" id="{53DB9253-1346-4466-843E-DDA00CA3D451}"/>
              </a:ext>
            </a:extLst>
          </p:cNvPr>
          <p:cNvSpPr txBox="1"/>
          <p:nvPr/>
        </p:nvSpPr>
        <p:spPr>
          <a:xfrm>
            <a:off x="3551068" y="3888419"/>
            <a:ext cx="2385060" cy="523220"/>
          </a:xfrm>
          <a:prstGeom prst="rect">
            <a:avLst/>
          </a:prstGeom>
          <a:noFill/>
        </p:spPr>
        <p:txBody>
          <a:bodyPr wrap="square" rtlCol="0">
            <a:spAutoFit/>
          </a:bodyPr>
          <a:lstStyle/>
          <a:p>
            <a:pPr algn="just"/>
            <a:r>
              <a:rPr lang="en-US" sz="1400" dirty="0"/>
              <a:t>2. A textbox for user to enter the sentence.</a:t>
            </a:r>
            <a:endParaRPr lang="en-IN" sz="1400" dirty="0"/>
          </a:p>
        </p:txBody>
      </p:sp>
      <p:sp>
        <p:nvSpPr>
          <p:cNvPr id="12" name="TextBox 11">
            <a:extLst>
              <a:ext uri="{FF2B5EF4-FFF2-40B4-BE49-F238E27FC236}">
                <a16:creationId xmlns:a16="http://schemas.microsoft.com/office/drawing/2014/main" id="{6B63A486-1FDF-49AB-BD3F-27861AD2868D}"/>
              </a:ext>
            </a:extLst>
          </p:cNvPr>
          <p:cNvSpPr txBox="1"/>
          <p:nvPr/>
        </p:nvSpPr>
        <p:spPr>
          <a:xfrm>
            <a:off x="3446386" y="6100516"/>
            <a:ext cx="3522585" cy="738664"/>
          </a:xfrm>
          <a:prstGeom prst="rect">
            <a:avLst/>
          </a:prstGeom>
          <a:noFill/>
        </p:spPr>
        <p:txBody>
          <a:bodyPr wrap="square" rtlCol="0">
            <a:spAutoFit/>
          </a:bodyPr>
          <a:lstStyle/>
          <a:p>
            <a:pPr algn="just"/>
            <a:r>
              <a:rPr lang="en-US" sz="1400" dirty="0"/>
              <a:t>3. A rating box which shows the positive, negative, neutral &amp; overall percentage of the sentence.</a:t>
            </a:r>
            <a:endParaRPr lang="en-IN" sz="1400" dirty="0"/>
          </a:p>
        </p:txBody>
      </p:sp>
      <p:sp>
        <p:nvSpPr>
          <p:cNvPr id="13" name="TextBox 12">
            <a:extLst>
              <a:ext uri="{FF2B5EF4-FFF2-40B4-BE49-F238E27FC236}">
                <a16:creationId xmlns:a16="http://schemas.microsoft.com/office/drawing/2014/main" id="{D3CCDA1C-D984-4E0F-871A-8FB449975EC6}"/>
              </a:ext>
            </a:extLst>
          </p:cNvPr>
          <p:cNvSpPr txBox="1"/>
          <p:nvPr/>
        </p:nvSpPr>
        <p:spPr>
          <a:xfrm>
            <a:off x="6482858" y="4634105"/>
            <a:ext cx="2324100" cy="738664"/>
          </a:xfrm>
          <a:prstGeom prst="rect">
            <a:avLst/>
          </a:prstGeom>
          <a:noFill/>
        </p:spPr>
        <p:txBody>
          <a:bodyPr wrap="square" rtlCol="0">
            <a:spAutoFit/>
          </a:bodyPr>
          <a:lstStyle/>
          <a:p>
            <a:pPr algn="just"/>
            <a:r>
              <a:rPr lang="en-US" sz="1400" dirty="0"/>
              <a:t>4. A Clear button to clear inputs and Exit button to exit</a:t>
            </a:r>
            <a:endParaRPr lang="en-IN" sz="1400" dirty="0"/>
          </a:p>
        </p:txBody>
      </p:sp>
      <p:pic>
        <p:nvPicPr>
          <p:cNvPr id="15" name="Picture 14">
            <a:extLst>
              <a:ext uri="{FF2B5EF4-FFF2-40B4-BE49-F238E27FC236}">
                <a16:creationId xmlns:a16="http://schemas.microsoft.com/office/drawing/2014/main" id="{673F1584-9425-4176-93CF-584B5EAF5091}"/>
              </a:ext>
            </a:extLst>
          </p:cNvPr>
          <p:cNvPicPr>
            <a:picLocks noChangeAspect="1"/>
          </p:cNvPicPr>
          <p:nvPr/>
        </p:nvPicPr>
        <p:blipFill>
          <a:blip r:embed="rId6"/>
          <a:stretch>
            <a:fillRect/>
          </a:stretch>
        </p:blipFill>
        <p:spPr>
          <a:xfrm>
            <a:off x="9353688" y="2222500"/>
            <a:ext cx="2400508" cy="4130398"/>
          </a:xfrm>
          <a:prstGeom prst="rect">
            <a:avLst/>
          </a:prstGeom>
        </p:spPr>
      </p:pic>
      <p:sp>
        <p:nvSpPr>
          <p:cNvPr id="16" name="TextBox 15">
            <a:extLst>
              <a:ext uri="{FF2B5EF4-FFF2-40B4-BE49-F238E27FC236}">
                <a16:creationId xmlns:a16="http://schemas.microsoft.com/office/drawing/2014/main" id="{F1E4C715-5D4E-4C38-9980-FB73BAD5392B}"/>
              </a:ext>
            </a:extLst>
          </p:cNvPr>
          <p:cNvSpPr txBox="1"/>
          <p:nvPr/>
        </p:nvSpPr>
        <p:spPr>
          <a:xfrm>
            <a:off x="9353688" y="6410813"/>
            <a:ext cx="2560145" cy="307777"/>
          </a:xfrm>
          <a:prstGeom prst="rect">
            <a:avLst/>
          </a:prstGeom>
          <a:noFill/>
        </p:spPr>
        <p:txBody>
          <a:bodyPr wrap="square" rtlCol="0">
            <a:spAutoFit/>
          </a:bodyPr>
          <a:lstStyle/>
          <a:p>
            <a:r>
              <a:rPr lang="en-US" sz="1400" dirty="0"/>
              <a:t>5. Overall Look of GUI</a:t>
            </a:r>
            <a:endParaRPr lang="en-IN" sz="1400" dirty="0"/>
          </a:p>
        </p:txBody>
      </p:sp>
    </p:spTree>
    <p:extLst>
      <p:ext uri="{BB962C8B-B14F-4D97-AF65-F5344CB8AC3E}">
        <p14:creationId xmlns:p14="http://schemas.microsoft.com/office/powerpoint/2010/main" val="41899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C74F-CE00-4763-8264-F2D817E975F3}"/>
              </a:ext>
            </a:extLst>
          </p:cNvPr>
          <p:cNvSpPr>
            <a:spLocks noGrp="1"/>
          </p:cNvSpPr>
          <p:nvPr>
            <p:ph type="title"/>
          </p:nvPr>
        </p:nvSpPr>
        <p:spPr/>
        <p:txBody>
          <a:bodyPr/>
          <a:lstStyle/>
          <a:p>
            <a:pPr algn="ctr"/>
            <a:r>
              <a:rPr lang="en-US" dirty="0"/>
              <a:t>Applications of sentiment analysis</a:t>
            </a:r>
            <a:endParaRPr lang="en-IN" dirty="0"/>
          </a:p>
        </p:txBody>
      </p:sp>
      <p:sp>
        <p:nvSpPr>
          <p:cNvPr id="3" name="Content Placeholder 2">
            <a:extLst>
              <a:ext uri="{FF2B5EF4-FFF2-40B4-BE49-F238E27FC236}">
                <a16:creationId xmlns:a16="http://schemas.microsoft.com/office/drawing/2014/main" id="{D5B29CC6-622D-4746-A532-991BE5048C83}"/>
              </a:ext>
            </a:extLst>
          </p:cNvPr>
          <p:cNvSpPr>
            <a:spLocks noGrp="1"/>
          </p:cNvSpPr>
          <p:nvPr>
            <p:ph idx="1"/>
          </p:nvPr>
        </p:nvSpPr>
        <p:spPr/>
        <p:txBody>
          <a:bodyPr/>
          <a:lstStyle/>
          <a:p>
            <a:r>
              <a:rPr lang="en-IN" dirty="0"/>
              <a:t>Market and competitive research.</a:t>
            </a:r>
          </a:p>
          <a:p>
            <a:r>
              <a:rPr lang="en-IN" dirty="0"/>
              <a:t>Social media monitoring.</a:t>
            </a:r>
          </a:p>
          <a:p>
            <a:r>
              <a:rPr lang="en-IN" dirty="0"/>
              <a:t>Customer support and feedback.</a:t>
            </a:r>
          </a:p>
          <a:p>
            <a:r>
              <a:rPr lang="en-IN"/>
              <a:t>Product analysis.</a:t>
            </a:r>
            <a:endParaRPr lang="en-IN" dirty="0"/>
          </a:p>
        </p:txBody>
      </p:sp>
      <p:pic>
        <p:nvPicPr>
          <p:cNvPr id="4" name="Picture 3">
            <a:extLst>
              <a:ext uri="{FF2B5EF4-FFF2-40B4-BE49-F238E27FC236}">
                <a16:creationId xmlns:a16="http://schemas.microsoft.com/office/drawing/2014/main" id="{82437AF9-77E2-40C8-8FD2-E2798D57B2E3}"/>
              </a:ext>
            </a:extLst>
          </p:cNvPr>
          <p:cNvPicPr>
            <a:picLocks noChangeAspect="1"/>
          </p:cNvPicPr>
          <p:nvPr/>
        </p:nvPicPr>
        <p:blipFill>
          <a:blip r:embed="rId2"/>
          <a:stretch>
            <a:fillRect/>
          </a:stretch>
        </p:blipFill>
        <p:spPr>
          <a:xfrm>
            <a:off x="6952465" y="2222287"/>
            <a:ext cx="4908101" cy="3070683"/>
          </a:xfrm>
          <a:prstGeom prst="rect">
            <a:avLst/>
          </a:prstGeom>
        </p:spPr>
      </p:pic>
      <p:sp>
        <p:nvSpPr>
          <p:cNvPr id="5" name="TextBox 4">
            <a:extLst>
              <a:ext uri="{FF2B5EF4-FFF2-40B4-BE49-F238E27FC236}">
                <a16:creationId xmlns:a16="http://schemas.microsoft.com/office/drawing/2014/main" id="{3BC4F3B2-A793-412B-88D6-ABFD018B512C}"/>
              </a:ext>
            </a:extLst>
          </p:cNvPr>
          <p:cNvSpPr txBox="1"/>
          <p:nvPr/>
        </p:nvSpPr>
        <p:spPr>
          <a:xfrm>
            <a:off x="6952465" y="5310715"/>
            <a:ext cx="4908101" cy="830997"/>
          </a:xfrm>
          <a:prstGeom prst="rect">
            <a:avLst/>
          </a:prstGeom>
          <a:noFill/>
        </p:spPr>
        <p:txBody>
          <a:bodyPr wrap="square" rtlCol="0">
            <a:spAutoFit/>
          </a:bodyPr>
          <a:lstStyle/>
          <a:p>
            <a:pPr algn="ctr"/>
            <a:r>
              <a:rPr lang="en-US" sz="1600" dirty="0"/>
              <a:t>An example of how the user’s experiences are recorded, analyzed and visualized in the form of rating.</a:t>
            </a:r>
            <a:endParaRPr lang="en-IN" sz="1600" dirty="0"/>
          </a:p>
        </p:txBody>
      </p:sp>
    </p:spTree>
    <p:extLst>
      <p:ext uri="{BB962C8B-B14F-4D97-AF65-F5344CB8AC3E}">
        <p14:creationId xmlns:p14="http://schemas.microsoft.com/office/powerpoint/2010/main" val="196971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BD9A-BDD9-4A1B-91D3-F8A3AEF2E5FB}"/>
              </a:ext>
            </a:extLst>
          </p:cNvPr>
          <p:cNvSpPr>
            <a:spLocks noGrp="1"/>
          </p:cNvSpPr>
          <p:nvPr>
            <p:ph type="title"/>
          </p:nvPr>
        </p:nvSpPr>
        <p:spPr/>
        <p:txBody>
          <a:bodyPr/>
          <a:lstStyle/>
          <a:p>
            <a:pPr algn="ctr"/>
            <a:r>
              <a:rPr lang="en-US" dirty="0"/>
              <a:t>Statistical Significance</a:t>
            </a:r>
            <a:endParaRPr lang="en-IN" dirty="0"/>
          </a:p>
        </p:txBody>
      </p:sp>
      <p:pic>
        <p:nvPicPr>
          <p:cNvPr id="5" name="Content Placeholder 4">
            <a:extLst>
              <a:ext uri="{FF2B5EF4-FFF2-40B4-BE49-F238E27FC236}">
                <a16:creationId xmlns:a16="http://schemas.microsoft.com/office/drawing/2014/main" id="{EDAA4F9C-68AE-47D6-8B55-A186D9C78DAF}"/>
              </a:ext>
            </a:extLst>
          </p:cNvPr>
          <p:cNvPicPr>
            <a:picLocks noGrp="1" noChangeAspect="1"/>
          </p:cNvPicPr>
          <p:nvPr>
            <p:ph idx="1"/>
          </p:nvPr>
        </p:nvPicPr>
        <p:blipFill>
          <a:blip r:embed="rId2"/>
          <a:stretch>
            <a:fillRect/>
          </a:stretch>
        </p:blipFill>
        <p:spPr>
          <a:xfrm>
            <a:off x="120974" y="2370337"/>
            <a:ext cx="5090218" cy="2861431"/>
          </a:xfrm>
        </p:spPr>
      </p:pic>
      <p:pic>
        <p:nvPicPr>
          <p:cNvPr id="7" name="Picture 6">
            <a:extLst>
              <a:ext uri="{FF2B5EF4-FFF2-40B4-BE49-F238E27FC236}">
                <a16:creationId xmlns:a16="http://schemas.microsoft.com/office/drawing/2014/main" id="{1F58BE65-42FF-4241-ABDA-5462C8B9ACA9}"/>
              </a:ext>
            </a:extLst>
          </p:cNvPr>
          <p:cNvPicPr>
            <a:picLocks noChangeAspect="1"/>
          </p:cNvPicPr>
          <p:nvPr/>
        </p:nvPicPr>
        <p:blipFill>
          <a:blip r:embed="rId3"/>
          <a:stretch>
            <a:fillRect/>
          </a:stretch>
        </p:blipFill>
        <p:spPr>
          <a:xfrm>
            <a:off x="6095999" y="2354534"/>
            <a:ext cx="5888855" cy="2893036"/>
          </a:xfrm>
          <a:prstGeom prst="rect">
            <a:avLst/>
          </a:prstGeom>
        </p:spPr>
      </p:pic>
      <p:sp>
        <p:nvSpPr>
          <p:cNvPr id="8" name="TextBox 7">
            <a:extLst>
              <a:ext uri="{FF2B5EF4-FFF2-40B4-BE49-F238E27FC236}">
                <a16:creationId xmlns:a16="http://schemas.microsoft.com/office/drawing/2014/main" id="{46EFBA71-0736-4D9F-AA53-E460A66BD4FD}"/>
              </a:ext>
            </a:extLst>
          </p:cNvPr>
          <p:cNvSpPr txBox="1"/>
          <p:nvPr/>
        </p:nvSpPr>
        <p:spPr>
          <a:xfrm>
            <a:off x="120974" y="5370991"/>
            <a:ext cx="4863120" cy="646331"/>
          </a:xfrm>
          <a:prstGeom prst="rect">
            <a:avLst/>
          </a:prstGeom>
          <a:noFill/>
        </p:spPr>
        <p:txBody>
          <a:bodyPr wrap="square" rtlCol="0">
            <a:spAutoFit/>
          </a:bodyPr>
          <a:lstStyle/>
          <a:p>
            <a:r>
              <a:rPr lang="en-US" dirty="0"/>
              <a:t>1. A study of the time-series tweets on the launch day of the iPhone X.  </a:t>
            </a:r>
            <a:endParaRPr lang="en-IN" dirty="0"/>
          </a:p>
        </p:txBody>
      </p:sp>
      <p:sp>
        <p:nvSpPr>
          <p:cNvPr id="9" name="TextBox 8">
            <a:extLst>
              <a:ext uri="{FF2B5EF4-FFF2-40B4-BE49-F238E27FC236}">
                <a16:creationId xmlns:a16="http://schemas.microsoft.com/office/drawing/2014/main" id="{0AC29183-B948-4384-9BF1-15281C092F71}"/>
              </a:ext>
            </a:extLst>
          </p:cNvPr>
          <p:cNvSpPr txBox="1"/>
          <p:nvPr/>
        </p:nvSpPr>
        <p:spPr>
          <a:xfrm>
            <a:off x="6095999" y="5370991"/>
            <a:ext cx="5690586" cy="646331"/>
          </a:xfrm>
          <a:prstGeom prst="rect">
            <a:avLst/>
          </a:prstGeom>
          <a:noFill/>
        </p:spPr>
        <p:txBody>
          <a:bodyPr wrap="square" rtlCol="0">
            <a:spAutoFit/>
          </a:bodyPr>
          <a:lstStyle/>
          <a:p>
            <a:r>
              <a:rPr lang="en-US" dirty="0"/>
              <a:t>2. A result of sentiment analysis performed on GOOGLE .</a:t>
            </a:r>
            <a:endParaRPr lang="en-IN" dirty="0"/>
          </a:p>
        </p:txBody>
      </p:sp>
    </p:spTree>
    <p:extLst>
      <p:ext uri="{BB962C8B-B14F-4D97-AF65-F5344CB8AC3E}">
        <p14:creationId xmlns:p14="http://schemas.microsoft.com/office/powerpoint/2010/main" val="122425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6046-7D38-4CE4-BF08-ADA779EBC941}"/>
              </a:ext>
            </a:extLst>
          </p:cNvPr>
          <p:cNvSpPr>
            <a:spLocks noGrp="1"/>
          </p:cNvSpPr>
          <p:nvPr>
            <p:ph type="title"/>
          </p:nvPr>
        </p:nvSpPr>
        <p:spPr/>
        <p:txBody>
          <a:bodyPr/>
          <a:lstStyle/>
          <a:p>
            <a:pPr algn="ctr"/>
            <a:r>
              <a:rPr lang="en-US" dirty="0"/>
              <a:t>Before Vs After </a:t>
            </a:r>
            <a:endParaRPr lang="en-IN" dirty="0"/>
          </a:p>
        </p:txBody>
      </p:sp>
      <p:pic>
        <p:nvPicPr>
          <p:cNvPr id="7" name="Picture 6">
            <a:extLst>
              <a:ext uri="{FF2B5EF4-FFF2-40B4-BE49-F238E27FC236}">
                <a16:creationId xmlns:a16="http://schemas.microsoft.com/office/drawing/2014/main" id="{513A4B96-04AB-45E6-ADA6-05BB45324A3E}"/>
              </a:ext>
            </a:extLst>
          </p:cNvPr>
          <p:cNvPicPr>
            <a:picLocks noChangeAspect="1"/>
          </p:cNvPicPr>
          <p:nvPr/>
        </p:nvPicPr>
        <p:blipFill>
          <a:blip r:embed="rId2"/>
          <a:stretch>
            <a:fillRect/>
          </a:stretch>
        </p:blipFill>
        <p:spPr>
          <a:xfrm>
            <a:off x="339483" y="2265324"/>
            <a:ext cx="5564167" cy="2684954"/>
          </a:xfrm>
          <a:prstGeom prst="rect">
            <a:avLst/>
          </a:prstGeom>
        </p:spPr>
      </p:pic>
      <p:sp>
        <p:nvSpPr>
          <p:cNvPr id="10" name="TextBox 9">
            <a:extLst>
              <a:ext uri="{FF2B5EF4-FFF2-40B4-BE49-F238E27FC236}">
                <a16:creationId xmlns:a16="http://schemas.microsoft.com/office/drawing/2014/main" id="{A8A2C2F5-1402-43B7-83E0-6201BCB2EAFA}"/>
              </a:ext>
            </a:extLst>
          </p:cNvPr>
          <p:cNvSpPr txBox="1"/>
          <p:nvPr/>
        </p:nvSpPr>
        <p:spPr>
          <a:xfrm>
            <a:off x="7343965" y="3099617"/>
            <a:ext cx="867880" cy="369332"/>
          </a:xfrm>
          <a:prstGeom prst="rect">
            <a:avLst/>
          </a:prstGeom>
          <a:noFill/>
        </p:spPr>
        <p:txBody>
          <a:bodyPr wrap="square" rtlCol="0">
            <a:spAutoFit/>
          </a:bodyPr>
          <a:lstStyle/>
          <a:p>
            <a:r>
              <a:rPr lang="en-US" dirty="0">
                <a:solidFill>
                  <a:schemeClr val="bg1">
                    <a:lumMod val="50000"/>
                    <a:lumOff val="50000"/>
                  </a:schemeClr>
                </a:solidFill>
                <a:latin typeface="Arial" panose="020B0604020202020204" pitchFamily="34" charset="0"/>
                <a:cs typeface="Arial" panose="020B0604020202020204" pitchFamily="34" charset="0"/>
              </a:rPr>
              <a:t>Before</a:t>
            </a:r>
            <a:endParaRPr lang="en-IN" dirty="0">
              <a:solidFill>
                <a:schemeClr val="bg1">
                  <a:lumMod val="50000"/>
                  <a:lumOff val="50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76676CA-CF07-4E98-88F3-1B3E3B25EF3B}"/>
              </a:ext>
            </a:extLst>
          </p:cNvPr>
          <p:cNvSpPr txBox="1"/>
          <p:nvPr/>
        </p:nvSpPr>
        <p:spPr>
          <a:xfrm>
            <a:off x="3480047" y="3568823"/>
            <a:ext cx="852256" cy="369332"/>
          </a:xfrm>
          <a:prstGeom prst="rect">
            <a:avLst/>
          </a:prstGeom>
          <a:noFill/>
        </p:spPr>
        <p:txBody>
          <a:bodyPr wrap="square" rtlCol="0">
            <a:spAutoFit/>
          </a:bodyPr>
          <a:lstStyle/>
          <a:p>
            <a:r>
              <a:rPr lang="en-US" dirty="0">
                <a:solidFill>
                  <a:schemeClr val="bg1">
                    <a:lumMod val="50000"/>
                    <a:lumOff val="50000"/>
                  </a:schemeClr>
                </a:solidFill>
              </a:rPr>
              <a:t>After</a:t>
            </a:r>
            <a:endParaRPr lang="en-IN" dirty="0">
              <a:solidFill>
                <a:schemeClr val="bg1">
                  <a:lumMod val="50000"/>
                  <a:lumOff val="50000"/>
                </a:schemeClr>
              </a:solidFill>
            </a:endParaRPr>
          </a:p>
        </p:txBody>
      </p:sp>
      <p:sp>
        <p:nvSpPr>
          <p:cNvPr id="12" name="TextBox 11">
            <a:extLst>
              <a:ext uri="{FF2B5EF4-FFF2-40B4-BE49-F238E27FC236}">
                <a16:creationId xmlns:a16="http://schemas.microsoft.com/office/drawing/2014/main" id="{32E643B2-0890-40F4-A62F-580601839F1B}"/>
              </a:ext>
            </a:extLst>
          </p:cNvPr>
          <p:cNvSpPr txBox="1"/>
          <p:nvPr/>
        </p:nvSpPr>
        <p:spPr>
          <a:xfrm>
            <a:off x="339483" y="5133174"/>
            <a:ext cx="5756517" cy="646331"/>
          </a:xfrm>
          <a:prstGeom prst="rect">
            <a:avLst/>
          </a:prstGeom>
          <a:noFill/>
        </p:spPr>
        <p:txBody>
          <a:bodyPr wrap="square" rtlCol="0">
            <a:spAutoFit/>
          </a:bodyPr>
          <a:lstStyle/>
          <a:p>
            <a:r>
              <a:rPr lang="en-US" dirty="0"/>
              <a:t>1.Sales of Swiggy before and after the use of Sentiment Analysis.</a:t>
            </a:r>
            <a:endParaRPr lang="en-IN" dirty="0"/>
          </a:p>
        </p:txBody>
      </p:sp>
      <p:pic>
        <p:nvPicPr>
          <p:cNvPr id="14" name="Picture 13">
            <a:extLst>
              <a:ext uri="{FF2B5EF4-FFF2-40B4-BE49-F238E27FC236}">
                <a16:creationId xmlns:a16="http://schemas.microsoft.com/office/drawing/2014/main" id="{E8D58739-673C-4769-9D17-798CBD7EEDB5}"/>
              </a:ext>
            </a:extLst>
          </p:cNvPr>
          <p:cNvPicPr>
            <a:picLocks noChangeAspect="1"/>
          </p:cNvPicPr>
          <p:nvPr/>
        </p:nvPicPr>
        <p:blipFill>
          <a:blip r:embed="rId3"/>
          <a:stretch>
            <a:fillRect/>
          </a:stretch>
        </p:blipFill>
        <p:spPr>
          <a:xfrm>
            <a:off x="6475433" y="2265324"/>
            <a:ext cx="5133547" cy="2732373"/>
          </a:xfrm>
          <a:prstGeom prst="rect">
            <a:avLst/>
          </a:prstGeom>
        </p:spPr>
      </p:pic>
      <p:sp>
        <p:nvSpPr>
          <p:cNvPr id="15" name="TextBox 14">
            <a:extLst>
              <a:ext uri="{FF2B5EF4-FFF2-40B4-BE49-F238E27FC236}">
                <a16:creationId xmlns:a16="http://schemas.microsoft.com/office/drawing/2014/main" id="{9308BA25-B94A-4948-935A-0A79BCEA326F}"/>
              </a:ext>
            </a:extLst>
          </p:cNvPr>
          <p:cNvSpPr txBox="1"/>
          <p:nvPr/>
        </p:nvSpPr>
        <p:spPr>
          <a:xfrm>
            <a:off x="962400" y="3073153"/>
            <a:ext cx="867880" cy="369332"/>
          </a:xfrm>
          <a:prstGeom prst="rect">
            <a:avLst/>
          </a:prstGeom>
          <a:noFill/>
        </p:spPr>
        <p:txBody>
          <a:bodyPr wrap="square" rtlCol="0">
            <a:spAutoFit/>
          </a:bodyPr>
          <a:lstStyle/>
          <a:p>
            <a:r>
              <a:rPr lang="en-US" dirty="0">
                <a:solidFill>
                  <a:schemeClr val="bg1">
                    <a:lumMod val="50000"/>
                    <a:lumOff val="50000"/>
                  </a:schemeClr>
                </a:solidFill>
                <a:latin typeface="Arial" panose="020B0604020202020204" pitchFamily="34" charset="0"/>
                <a:cs typeface="Arial" panose="020B0604020202020204" pitchFamily="34" charset="0"/>
              </a:rPr>
              <a:t>Before</a:t>
            </a:r>
            <a:endParaRPr lang="en-IN" dirty="0">
              <a:solidFill>
                <a:schemeClr val="bg1">
                  <a:lumMod val="50000"/>
                  <a:lumOff val="50000"/>
                </a:scheme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ED98386-043D-4D99-A318-1458D6FCDC70}"/>
              </a:ext>
            </a:extLst>
          </p:cNvPr>
          <p:cNvSpPr txBox="1"/>
          <p:nvPr/>
        </p:nvSpPr>
        <p:spPr>
          <a:xfrm>
            <a:off x="7119891" y="2796466"/>
            <a:ext cx="867880" cy="307777"/>
          </a:xfrm>
          <a:prstGeom prst="rect">
            <a:avLst/>
          </a:prstGeom>
          <a:noFill/>
        </p:spPr>
        <p:txBody>
          <a:bodyPr wrap="square" rtlCol="0">
            <a:spAutoFit/>
          </a:bodyPr>
          <a:lstStyle/>
          <a:p>
            <a:r>
              <a:rPr lang="en-US" sz="1400" dirty="0">
                <a:solidFill>
                  <a:schemeClr val="bg1">
                    <a:lumMod val="50000"/>
                    <a:lumOff val="50000"/>
                  </a:schemeClr>
                </a:solidFill>
                <a:latin typeface="Arial" panose="020B0604020202020204" pitchFamily="34" charset="0"/>
                <a:cs typeface="Arial" panose="020B0604020202020204" pitchFamily="34" charset="0"/>
              </a:rPr>
              <a:t>Before</a:t>
            </a:r>
            <a:endParaRPr lang="en-IN" sz="1400" dirty="0">
              <a:solidFill>
                <a:schemeClr val="bg1">
                  <a:lumMod val="50000"/>
                  <a:lumOff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7D76C11-9939-4AAC-938E-7D06E4497B71}"/>
              </a:ext>
            </a:extLst>
          </p:cNvPr>
          <p:cNvSpPr txBox="1"/>
          <p:nvPr/>
        </p:nvSpPr>
        <p:spPr>
          <a:xfrm>
            <a:off x="9898602" y="3861786"/>
            <a:ext cx="683581" cy="307777"/>
          </a:xfrm>
          <a:prstGeom prst="rect">
            <a:avLst/>
          </a:prstGeom>
          <a:noFill/>
        </p:spPr>
        <p:txBody>
          <a:bodyPr wrap="square" rtlCol="0">
            <a:spAutoFit/>
          </a:bodyPr>
          <a:lstStyle/>
          <a:p>
            <a:r>
              <a:rPr lang="en-US" sz="1400" dirty="0">
                <a:solidFill>
                  <a:schemeClr val="bg1">
                    <a:lumMod val="50000"/>
                    <a:lumOff val="50000"/>
                  </a:schemeClr>
                </a:solidFill>
                <a:latin typeface="Arial" panose="020B0604020202020204" pitchFamily="34" charset="0"/>
                <a:cs typeface="Arial" panose="020B0604020202020204" pitchFamily="34" charset="0"/>
              </a:rPr>
              <a:t>After</a:t>
            </a:r>
            <a:endParaRPr lang="en-IN" sz="1400" dirty="0">
              <a:solidFill>
                <a:schemeClr val="bg1">
                  <a:lumMod val="50000"/>
                  <a:lumOff val="50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C168A16E-FCE7-4903-B81D-B31AA79F0DFE}"/>
              </a:ext>
            </a:extLst>
          </p:cNvPr>
          <p:cNvSpPr txBox="1"/>
          <p:nvPr/>
        </p:nvSpPr>
        <p:spPr>
          <a:xfrm>
            <a:off x="6466556" y="5133174"/>
            <a:ext cx="5610686" cy="646331"/>
          </a:xfrm>
          <a:prstGeom prst="rect">
            <a:avLst/>
          </a:prstGeom>
          <a:noFill/>
        </p:spPr>
        <p:txBody>
          <a:bodyPr wrap="square" rtlCol="0">
            <a:spAutoFit/>
          </a:bodyPr>
          <a:lstStyle/>
          <a:p>
            <a:r>
              <a:rPr lang="en-US" dirty="0"/>
              <a:t>2. Revenue generated by Google half-yearly before and after use of Sentiment Analysis.</a:t>
            </a:r>
            <a:endParaRPr lang="en-IN" dirty="0"/>
          </a:p>
        </p:txBody>
      </p:sp>
    </p:spTree>
    <p:extLst>
      <p:ext uri="{BB962C8B-B14F-4D97-AF65-F5344CB8AC3E}">
        <p14:creationId xmlns:p14="http://schemas.microsoft.com/office/powerpoint/2010/main" val="174088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DD96F-E934-489A-8B5F-537435F020BB}"/>
              </a:ext>
            </a:extLst>
          </p:cNvPr>
          <p:cNvSpPr>
            <a:spLocks noGrp="1"/>
          </p:cNvSpPr>
          <p:nvPr>
            <p:ph type="title"/>
          </p:nvPr>
        </p:nvSpPr>
        <p:spPr/>
        <p:txBody>
          <a:bodyPr/>
          <a:lstStyle/>
          <a:p>
            <a:pPr algn="ctr"/>
            <a:r>
              <a:rPr lang="en-US" dirty="0"/>
              <a:t>Flow of code</a:t>
            </a:r>
            <a:endParaRPr lang="en-IN" dirty="0"/>
          </a:p>
        </p:txBody>
      </p:sp>
      <p:sp>
        <p:nvSpPr>
          <p:cNvPr id="3" name="Content Placeholder 2">
            <a:extLst>
              <a:ext uri="{FF2B5EF4-FFF2-40B4-BE49-F238E27FC236}">
                <a16:creationId xmlns:a16="http://schemas.microsoft.com/office/drawing/2014/main" id="{35E341E0-92C2-4E3D-8F3C-AB69C8EC3FC0}"/>
              </a:ext>
            </a:extLst>
          </p:cNvPr>
          <p:cNvSpPr>
            <a:spLocks noGrp="1"/>
          </p:cNvSpPr>
          <p:nvPr>
            <p:ph idx="1"/>
          </p:nvPr>
        </p:nvSpPr>
        <p:spPr>
          <a:xfrm>
            <a:off x="454727" y="2115755"/>
            <a:ext cx="10846546" cy="4826583"/>
          </a:xfrm>
        </p:spPr>
        <p:txBody>
          <a:bodyPr>
            <a:normAutofit/>
          </a:bodyPr>
          <a:lstStyle/>
          <a:p>
            <a:r>
              <a:rPr lang="en-US" dirty="0"/>
              <a:t>This tool comprises of 2 libraries and 3 functions.</a:t>
            </a:r>
          </a:p>
          <a:p>
            <a:r>
              <a:rPr lang="en-US" dirty="0"/>
              <a:t>Libraries used are :-  </a:t>
            </a:r>
          </a:p>
          <a:p>
            <a:pPr marL="0" indent="0">
              <a:buNone/>
            </a:pPr>
            <a:r>
              <a:rPr lang="en-US" dirty="0"/>
              <a:t>					1] VADER</a:t>
            </a:r>
          </a:p>
          <a:p>
            <a:pPr marL="0" indent="0">
              <a:buNone/>
            </a:pPr>
            <a:r>
              <a:rPr lang="en-US" dirty="0"/>
              <a:t>					2] Tkinter</a:t>
            </a:r>
          </a:p>
          <a:p>
            <a:r>
              <a:rPr lang="en-US" dirty="0"/>
              <a:t>User-defined Functions :-</a:t>
            </a:r>
          </a:p>
          <a:p>
            <a:pPr marL="914400" lvl="2" indent="0">
              <a:buNone/>
            </a:pPr>
            <a:r>
              <a:rPr lang="en-US" dirty="0"/>
              <a:t>			</a:t>
            </a:r>
            <a:r>
              <a:rPr lang="en-US" sz="1800" dirty="0"/>
              <a:t>1] detect_sentiment()</a:t>
            </a:r>
          </a:p>
          <a:p>
            <a:pPr marL="914400" lvl="2" indent="0">
              <a:buNone/>
            </a:pPr>
            <a:r>
              <a:rPr lang="en-US" sz="1800" dirty="0"/>
              <a:t>			2] clearAll()</a:t>
            </a:r>
          </a:p>
          <a:p>
            <a:pPr marL="914400" lvl="2" indent="0">
              <a:buNone/>
            </a:pPr>
            <a:r>
              <a:rPr lang="en-US" sz="1800" dirty="0"/>
              <a:t>			3] quit()</a:t>
            </a:r>
          </a:p>
          <a:p>
            <a:pPr marL="914400" lvl="2" indent="0">
              <a:buNone/>
            </a:pPr>
            <a:r>
              <a:rPr lang="en-US" sz="1800" dirty="0"/>
              <a:t>All these functions are embedded within the main function in order to make the entire GUI complete along with the layout, labels, buttons and placement.</a:t>
            </a:r>
          </a:p>
          <a:p>
            <a:pPr marL="914400" lvl="2" indent="0">
              <a:buNone/>
            </a:pPr>
            <a:endParaRPr lang="en-US" dirty="0"/>
          </a:p>
          <a:p>
            <a:pPr marL="0" indent="0">
              <a:buNone/>
            </a:pPr>
            <a:r>
              <a:rPr lang="en-IN" dirty="0"/>
              <a:t>	</a:t>
            </a:r>
          </a:p>
        </p:txBody>
      </p:sp>
    </p:spTree>
    <p:extLst>
      <p:ext uri="{BB962C8B-B14F-4D97-AF65-F5344CB8AC3E}">
        <p14:creationId xmlns:p14="http://schemas.microsoft.com/office/powerpoint/2010/main" val="148238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7FA8-3F39-474A-9FFE-4B472EAC3FA8}"/>
              </a:ext>
            </a:extLst>
          </p:cNvPr>
          <p:cNvSpPr>
            <a:spLocks noGrp="1"/>
          </p:cNvSpPr>
          <p:nvPr>
            <p:ph type="title"/>
          </p:nvPr>
        </p:nvSpPr>
        <p:spPr/>
        <p:txBody>
          <a:bodyPr/>
          <a:lstStyle/>
          <a:p>
            <a:pPr algn="ctr"/>
            <a:r>
              <a:rPr lang="en-US" dirty="0"/>
              <a:t>VADER</a:t>
            </a:r>
            <a:endParaRPr lang="en-IN" dirty="0"/>
          </a:p>
        </p:txBody>
      </p:sp>
      <p:sp>
        <p:nvSpPr>
          <p:cNvPr id="3" name="Content Placeholder 2">
            <a:extLst>
              <a:ext uri="{FF2B5EF4-FFF2-40B4-BE49-F238E27FC236}">
                <a16:creationId xmlns:a16="http://schemas.microsoft.com/office/drawing/2014/main" id="{BDDB9D11-AB95-48FA-B67B-72823B4CDF0D}"/>
              </a:ext>
            </a:extLst>
          </p:cNvPr>
          <p:cNvSpPr>
            <a:spLocks noGrp="1"/>
          </p:cNvSpPr>
          <p:nvPr>
            <p:ph idx="1"/>
          </p:nvPr>
        </p:nvSpPr>
        <p:spPr>
          <a:xfrm>
            <a:off x="898611" y="2281562"/>
            <a:ext cx="10554574" cy="4465468"/>
          </a:xfrm>
        </p:spPr>
        <p:txBody>
          <a:bodyPr>
            <a:normAutofit/>
          </a:bodyPr>
          <a:lstStyle/>
          <a:p>
            <a:pPr algn="just"/>
            <a:r>
              <a:rPr lang="en-US" sz="1600" dirty="0">
                <a:effectLst/>
                <a:ea typeface="Times New Roman" panose="02020603050405020304" pitchFamily="18" charset="0"/>
              </a:rPr>
              <a:t>VADER stands for Valence Aware Dictionary for Sentiment Reasoning. </a:t>
            </a:r>
            <a:endParaRPr lang="en-IN" sz="1600" dirty="0">
              <a:effectLst/>
              <a:ea typeface="Times New Roman" panose="02020603050405020304" pitchFamily="18" charset="0"/>
            </a:endParaRPr>
          </a:p>
          <a:p>
            <a:pPr algn="just"/>
            <a:r>
              <a:rPr lang="en-IN" sz="1600" dirty="0">
                <a:effectLst/>
                <a:ea typeface="Times New Roman" panose="02020603050405020304" pitchFamily="18" charset="0"/>
              </a:rPr>
              <a:t>Sentiment analysis is a text analysis method that detects polarity within the text, whether a whole document, paragraph, sentence, or clause.</a:t>
            </a:r>
          </a:p>
          <a:p>
            <a:pPr algn="just"/>
            <a:r>
              <a:rPr lang="en-IN" sz="1600" dirty="0">
                <a:effectLst/>
                <a:ea typeface="Times New Roman" panose="02020603050405020304" pitchFamily="18" charset="0"/>
              </a:rPr>
              <a:t>VADER’s SentimentIntensityAnalyzer() takes in a string and returns a dictionary of scores in each of four categories:</a:t>
            </a:r>
          </a:p>
          <a:p>
            <a:pPr lvl="2" indent="-342900" algn="just">
              <a:buSzPts val="1000"/>
              <a:buFont typeface="Symbol" panose="05050102010706020507" pitchFamily="18" charset="2"/>
              <a:buChar char=""/>
              <a:tabLst>
                <a:tab pos="457200" algn="l"/>
              </a:tabLst>
            </a:pPr>
            <a:r>
              <a:rPr lang="en-IN" sz="1600" dirty="0">
                <a:effectLst/>
                <a:ea typeface="Times New Roman" panose="02020603050405020304" pitchFamily="18" charset="0"/>
              </a:rPr>
              <a:t>negative</a:t>
            </a:r>
          </a:p>
          <a:p>
            <a:pPr lvl="2" indent="-342900" algn="just">
              <a:buSzPts val="1000"/>
              <a:buFont typeface="Symbol" panose="05050102010706020507" pitchFamily="18" charset="2"/>
              <a:buChar char=""/>
              <a:tabLst>
                <a:tab pos="457200" algn="l"/>
              </a:tabLst>
            </a:pPr>
            <a:r>
              <a:rPr lang="en-IN" sz="1600" dirty="0">
                <a:effectLst/>
                <a:ea typeface="Times New Roman" panose="02020603050405020304" pitchFamily="18" charset="0"/>
              </a:rPr>
              <a:t>neutral</a:t>
            </a:r>
          </a:p>
          <a:p>
            <a:pPr lvl="2" indent="-342900" algn="just">
              <a:buSzPts val="1000"/>
              <a:buFont typeface="Symbol" panose="05050102010706020507" pitchFamily="18" charset="2"/>
              <a:buChar char=""/>
              <a:tabLst>
                <a:tab pos="457200" algn="l"/>
              </a:tabLst>
            </a:pPr>
            <a:r>
              <a:rPr lang="en-IN" sz="1600" dirty="0">
                <a:effectLst/>
                <a:ea typeface="Times New Roman" panose="02020603050405020304" pitchFamily="18" charset="0"/>
              </a:rPr>
              <a:t>positive</a:t>
            </a:r>
          </a:p>
          <a:p>
            <a:pPr lvl="2" indent="-342900" algn="just">
              <a:buSzPts val="1000"/>
              <a:buFont typeface="Symbol" panose="05050102010706020507" pitchFamily="18" charset="2"/>
              <a:buChar char=""/>
              <a:tabLst>
                <a:tab pos="457200" algn="l"/>
              </a:tabLst>
            </a:pPr>
            <a:r>
              <a:rPr lang="en-IN" sz="1600" dirty="0">
                <a:effectLst/>
                <a:ea typeface="Times New Roman" panose="02020603050405020304" pitchFamily="18" charset="0"/>
              </a:rPr>
              <a:t>compound</a:t>
            </a:r>
          </a:p>
          <a:p>
            <a:pPr algn="just"/>
            <a:r>
              <a:rPr lang="en-IN" sz="1600" dirty="0">
                <a:effectLst/>
                <a:ea typeface="Times New Roman" panose="02020603050405020304" pitchFamily="18" charset="0"/>
              </a:rPr>
              <a:t>The sentence is overall negative if the score is &lt;= -0.05 and positive overall if the sentence has a score of &gt;=0.05 and the intermediate would be neutral.</a:t>
            </a:r>
            <a:r>
              <a:rPr lang="en-IN" sz="1600" i="1" dirty="0">
                <a:effectLst/>
                <a:ea typeface="Times New Roman" panose="02020603050405020304" pitchFamily="18" charset="0"/>
              </a:rPr>
              <a:t> </a:t>
            </a:r>
            <a:endParaRPr lang="en-IN" sz="1600" dirty="0">
              <a:effectLst/>
              <a:ea typeface="Times New Roman" panose="02020603050405020304" pitchFamily="18" charset="0"/>
            </a:endParaRPr>
          </a:p>
          <a:p>
            <a:pPr algn="just"/>
            <a:endParaRPr lang="en-IN" sz="1600" dirty="0">
              <a:effectLst/>
              <a:ea typeface="Times New Roman" panose="02020603050405020304" pitchFamily="18" charset="0"/>
            </a:endParaRPr>
          </a:p>
          <a:p>
            <a:endParaRPr lang="en-IN" sz="1600" dirty="0"/>
          </a:p>
        </p:txBody>
      </p:sp>
    </p:spTree>
    <p:extLst>
      <p:ext uri="{BB962C8B-B14F-4D97-AF65-F5344CB8AC3E}">
        <p14:creationId xmlns:p14="http://schemas.microsoft.com/office/powerpoint/2010/main" val="1694307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315</TotalTime>
  <Words>1202</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Symbol</vt:lpstr>
      <vt:lpstr>Times New Roman</vt:lpstr>
      <vt:lpstr>Wingdings</vt:lpstr>
      <vt:lpstr>Wingdings 2</vt:lpstr>
      <vt:lpstr>Quotable</vt:lpstr>
      <vt:lpstr>Sentiment Analyzer </vt:lpstr>
      <vt:lpstr>Introduction</vt:lpstr>
      <vt:lpstr>Objectives of this project</vt:lpstr>
      <vt:lpstr>Architecture and Layout</vt:lpstr>
      <vt:lpstr>Applications of sentiment analysis</vt:lpstr>
      <vt:lpstr>Statistical Significance</vt:lpstr>
      <vt:lpstr>Before Vs After </vt:lpstr>
      <vt:lpstr>Flow of code</vt:lpstr>
      <vt:lpstr>VADER</vt:lpstr>
      <vt:lpstr>Tkinter</vt:lpstr>
      <vt:lpstr>Function 1 : detect_sentiment()</vt:lpstr>
      <vt:lpstr>Function 2 : clearAll()</vt:lpstr>
      <vt:lpstr>Function 3 : quit()</vt:lpstr>
      <vt:lpstr>Problems that can be overcome.</vt:lpstr>
      <vt:lpstr>Future Scope</vt:lpstr>
      <vt:lpstr>Conclusion</vt:lpstr>
      <vt:lpstr>We are grateful for your patient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 </dc:title>
  <dc:creator>ram108.jps@gmail.com</dc:creator>
  <cp:lastModifiedBy>ram108.jps@gmail.com</cp:lastModifiedBy>
  <cp:revision>37</cp:revision>
  <dcterms:created xsi:type="dcterms:W3CDTF">2020-11-15T12:03:43Z</dcterms:created>
  <dcterms:modified xsi:type="dcterms:W3CDTF">2020-11-26T14:38:56Z</dcterms:modified>
</cp:coreProperties>
</file>