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6" r:id="rId8"/>
    <p:sldId id="267" r:id="rId9"/>
    <p:sldId id="269" r:id="rId10"/>
    <p:sldId id="271" r:id="rId11"/>
    <p:sldId id="273" r:id="rId12"/>
    <p:sldId id="275" r:id="rId13"/>
    <p:sldId id="277" r:id="rId14"/>
    <p:sldId id="279" r:id="rId15"/>
    <p:sldId id="281" r:id="rId16"/>
    <p:sldId id="283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978A-3A85-4EC5-9082-F402900CA3F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BA9D-95E7-42AD-A399-8FA000578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4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978A-3A85-4EC5-9082-F402900CA3F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BA9D-95E7-42AD-A399-8FA000578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978A-3A85-4EC5-9082-F402900CA3F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BA9D-95E7-42AD-A399-8FA000578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1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978A-3A85-4EC5-9082-F402900CA3F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BA9D-95E7-42AD-A399-8FA000578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1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978A-3A85-4EC5-9082-F402900CA3F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BA9D-95E7-42AD-A399-8FA000578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22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978A-3A85-4EC5-9082-F402900CA3F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BA9D-95E7-42AD-A399-8FA000578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4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978A-3A85-4EC5-9082-F402900CA3F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BA9D-95E7-42AD-A399-8FA000578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6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978A-3A85-4EC5-9082-F402900CA3F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BA9D-95E7-42AD-A399-8FA000578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2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978A-3A85-4EC5-9082-F402900CA3F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BA9D-95E7-42AD-A399-8FA000578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3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978A-3A85-4EC5-9082-F402900CA3F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BA9D-95E7-42AD-A399-8FA000578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2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978A-3A85-4EC5-9082-F402900CA3F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BA9D-95E7-42AD-A399-8FA000578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2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7978A-3A85-4EC5-9082-F402900CA3F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1BA9D-95E7-42AD-A399-8FA000578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5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89017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Unit 3 - Problem Solving by </a:t>
            </a:r>
            <a:br>
              <a:rPr lang="en-US" sz="48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</a:br>
            <a:r>
              <a:rPr lang="en-US" sz="48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Searching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Principle of Artificial Intelligence (PAI)</a:t>
            </a:r>
            <a:endParaRPr lang="en-US" dirty="0" smtClean="0">
              <a:latin typeface="Bookman Old Style" panose="0205060405050502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04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03797"/>
            <a:ext cx="10515600" cy="4773166"/>
          </a:xfrm>
        </p:spPr>
        <p:txBody>
          <a:bodyPr>
            <a:normAutofit/>
          </a:bodyPr>
          <a:lstStyle/>
          <a:p>
            <a:pPr lvl="1" algn="just">
              <a:lnSpc>
                <a:spcPct val="200000"/>
              </a:lnSpc>
            </a:pPr>
            <a:r>
              <a:rPr lang="en-US" sz="1600" b="1" dirty="0" smtClean="0">
                <a:latin typeface="Bookman Old Style" panose="02050604050505020204" pitchFamily="18" charset="0"/>
              </a:rPr>
              <a:t>Start State                                                              Goal State</a:t>
            </a:r>
          </a:p>
          <a:p>
            <a:pPr algn="just">
              <a:lnSpc>
                <a:spcPct val="200000"/>
              </a:lnSpc>
            </a:pP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8 Puzzle Problem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370940"/>
              </p:ext>
            </p:extLst>
          </p:nvPr>
        </p:nvGraphicFramePr>
        <p:xfrm>
          <a:off x="1272147" y="2173306"/>
          <a:ext cx="3441519" cy="1843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173"/>
                <a:gridCol w="1147173"/>
                <a:gridCol w="1147173"/>
              </a:tblGrid>
              <a:tr h="61441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1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2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3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</a:tr>
              <a:tr h="61441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4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8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-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</a:tr>
              <a:tr h="61441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7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6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5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614119"/>
              </p:ext>
            </p:extLst>
          </p:nvPr>
        </p:nvGraphicFramePr>
        <p:xfrm>
          <a:off x="6382914" y="2211942"/>
          <a:ext cx="3441519" cy="1843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173"/>
                <a:gridCol w="1147173"/>
                <a:gridCol w="1147173"/>
              </a:tblGrid>
              <a:tr h="61441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1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2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3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</a:tr>
              <a:tr h="61441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4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5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6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</a:tr>
              <a:tr h="61441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7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8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-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903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Min Max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378039"/>
            <a:ext cx="5181600" cy="4798924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Its applied in Two Player Games, like </a:t>
            </a:r>
            <a:r>
              <a:rPr lang="en-US" sz="2400" b="1" dirty="0" smtClean="0">
                <a:latin typeface="Bookman Old Style" panose="02050604050505020204" pitchFamily="18" charset="0"/>
              </a:rPr>
              <a:t>Chess, Checker, Tic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Tac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Toe,etc</a:t>
            </a:r>
            <a:r>
              <a:rPr lang="en-US" sz="2400" b="1" dirty="0" smtClean="0">
                <a:latin typeface="Bookman Old Style" panose="02050604050505020204" pitchFamily="18" charset="0"/>
              </a:rPr>
              <a:t>.,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pic>
        <p:nvPicPr>
          <p:cNvPr id="6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65" y="1571222"/>
            <a:ext cx="4915586" cy="4919730"/>
          </a:xfrm>
        </p:spPr>
      </p:pic>
    </p:spTree>
    <p:extLst>
      <p:ext uri="{BB962C8B-B14F-4D97-AF65-F5344CB8AC3E}">
        <p14:creationId xmlns:p14="http://schemas.microsoft.com/office/powerpoint/2010/main" val="422422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Min Max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65206" y="1390918"/>
            <a:ext cx="3188594" cy="478604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584101"/>
            <a:ext cx="7018338" cy="459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4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03797"/>
            <a:ext cx="10515600" cy="4773166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>
                <a:latin typeface="Bookman Old Style" panose="02050604050505020204" pitchFamily="18" charset="0"/>
              </a:rPr>
              <a:t>A disadvantage of the </a:t>
            </a:r>
            <a:r>
              <a:rPr lang="en-US" sz="2000" dirty="0" err="1">
                <a:latin typeface="Bookman Old Style" panose="02050604050505020204" pitchFamily="18" charset="0"/>
              </a:rPr>
              <a:t>minimax</a:t>
            </a:r>
            <a:r>
              <a:rPr lang="en-US" sz="2000" dirty="0">
                <a:latin typeface="Bookman Old Style" panose="02050604050505020204" pitchFamily="18" charset="0"/>
              </a:rPr>
              <a:t> algorithm is that each board state has to be </a:t>
            </a:r>
            <a:r>
              <a:rPr lang="en-US" sz="2000" b="1" dirty="0">
                <a:latin typeface="Bookman Old Style" panose="02050604050505020204" pitchFamily="18" charset="0"/>
              </a:rPr>
              <a:t>visited twice</a:t>
            </a:r>
            <a:r>
              <a:rPr lang="en-US" sz="2000" dirty="0">
                <a:latin typeface="Bookman Old Style" panose="02050604050505020204" pitchFamily="18" charset="0"/>
              </a:rPr>
              <a:t>: one time to find its children and a second time to evaluate the heuristic value</a:t>
            </a:r>
            <a:r>
              <a:rPr lang="en-US" sz="20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sz="2000" dirty="0" smtClean="0">
                <a:latin typeface="Bookman Old Style" panose="02050604050505020204" pitchFamily="18" charset="0"/>
              </a:rPr>
              <a:t>The Limitation of Min Max Algorithm can be Improved from </a:t>
            </a:r>
            <a:r>
              <a:rPr lang="en-US" sz="2000" b="1" dirty="0" smtClean="0">
                <a:latin typeface="Bookman Old Style" panose="02050604050505020204" pitchFamily="18" charset="0"/>
              </a:rPr>
              <a:t>Alpha Beta Pruning</a:t>
            </a:r>
            <a:endParaRPr lang="en-US" sz="2000" b="1" dirty="0">
              <a:latin typeface="Bookman Old Style" panose="020506040505050202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Drawbacks of Min Max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187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03797"/>
            <a:ext cx="10515600" cy="4773166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 smtClean="0">
                <a:latin typeface="Bookman Old Style" panose="02050604050505020204" pitchFamily="18" charset="0"/>
              </a:rPr>
              <a:t>A Way to Improve the performance of Min Max Algorithm Procedure.</a:t>
            </a:r>
          </a:p>
          <a:p>
            <a:pPr algn="just">
              <a:lnSpc>
                <a:spcPct val="200000"/>
              </a:lnSpc>
            </a:pPr>
            <a:r>
              <a:rPr lang="en-US" sz="2000" b="1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Basic Idea </a:t>
            </a:r>
            <a:r>
              <a:rPr lang="en-US" sz="2000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: “If You Have an idea Which is surely Bad, Don’t Take The Time to See How Truly Awful It” – </a:t>
            </a:r>
            <a:r>
              <a:rPr lang="en-US" sz="2000" b="1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Pat Winston</a:t>
            </a:r>
            <a:r>
              <a:rPr lang="en-US" sz="2000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200000"/>
              </a:lnSpc>
            </a:pPr>
            <a:endParaRPr lang="en-US" sz="2000" i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Alpha Beta Pruning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3598907"/>
            <a:ext cx="82200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84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Alpha Beta Pruning</a:t>
            </a:r>
            <a:endParaRPr lang="en-US" dirty="0"/>
          </a:p>
        </p:txBody>
      </p:sp>
      <p:pic>
        <p:nvPicPr>
          <p:cNvPr id="1026" name="Picture 2" descr="Alpha-Beta Pruni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17" y="1411585"/>
            <a:ext cx="4763165" cy="48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pha-Beta Pruni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411585"/>
            <a:ext cx="5181600" cy="48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04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Alpha Beta Pruning</a:t>
            </a:r>
            <a:endParaRPr lang="en-US" dirty="0"/>
          </a:p>
        </p:txBody>
      </p:sp>
      <p:pic>
        <p:nvPicPr>
          <p:cNvPr id="2050" name="Picture 2" descr="Alpha-Beta Pruni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17" y="1249251"/>
            <a:ext cx="4763165" cy="512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lpha-Beta Pruni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417" y="1390919"/>
            <a:ext cx="4763165" cy="472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276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Alpha Beta Pruning</a:t>
            </a:r>
            <a:endParaRPr lang="en-US" dirty="0"/>
          </a:p>
        </p:txBody>
      </p:sp>
      <p:pic>
        <p:nvPicPr>
          <p:cNvPr id="3074" name="Picture 2" descr="Alpha-Beta Pruni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17" y="1429555"/>
            <a:ext cx="4763165" cy="490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lpha-Beta Pruni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417" y="1429555"/>
            <a:ext cx="4972383" cy="490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05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Searching Strategies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8" name="Picture 4" descr="Search Algorithms in AI - Javatpoi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223" y="1825625"/>
            <a:ext cx="991673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7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Breadth First Search (BFS)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236372"/>
            <a:ext cx="5181600" cy="521594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 smtClean="0">
                <a:latin typeface="Bookman Old Style" panose="02050604050505020204" pitchFamily="18" charset="0"/>
              </a:rPr>
              <a:t>Algorithm :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Bookman Old Style" panose="02050604050505020204" pitchFamily="18" charset="0"/>
              </a:rPr>
              <a:t>Put The Root Node on Queue.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Bookman Old Style" panose="02050604050505020204" pitchFamily="18" charset="0"/>
              </a:rPr>
              <a:t>While(Queue is not Empty)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Bookman Old Style" panose="02050604050505020204" pitchFamily="18" charset="0"/>
              </a:rPr>
              <a:t>A) Remove Node From Queue</a:t>
            </a:r>
          </a:p>
          <a:p>
            <a:pPr>
              <a:lnSpc>
                <a:spcPct val="200000"/>
              </a:lnSpc>
            </a:pPr>
            <a:r>
              <a:rPr lang="en-US" sz="2000" b="1" dirty="0" smtClean="0">
                <a:latin typeface="Bookman Old Style" panose="02050604050505020204" pitchFamily="18" charset="0"/>
              </a:rPr>
              <a:t>Goal Node : Success</a:t>
            </a:r>
          </a:p>
          <a:p>
            <a:pPr>
              <a:lnSpc>
                <a:spcPct val="200000"/>
              </a:lnSpc>
            </a:pPr>
            <a:r>
              <a:rPr lang="en-US" sz="2000" b="1" dirty="0" smtClean="0">
                <a:latin typeface="Bookman Old Style" panose="02050604050505020204" pitchFamily="18" charset="0"/>
              </a:rPr>
              <a:t>Put All the Child of Node in Queue.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Bookman Old Style" panose="02050604050505020204" pitchFamily="18" charset="0"/>
              </a:rPr>
              <a:t>Return Node.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72200" y="1236372"/>
            <a:ext cx="5181600" cy="494059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679" y="1236373"/>
            <a:ext cx="4803820" cy="468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2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Depth First Search (DFS)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236372"/>
            <a:ext cx="5181600" cy="521594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 smtClean="0">
                <a:latin typeface="Bookman Old Style" panose="02050604050505020204" pitchFamily="18" charset="0"/>
              </a:rPr>
              <a:t>Algorithm :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Bookman Old Style" panose="02050604050505020204" pitchFamily="18" charset="0"/>
              </a:rPr>
              <a:t>Put The Root Node on Stack.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Bookman Old Style" panose="02050604050505020204" pitchFamily="18" charset="0"/>
              </a:rPr>
              <a:t>While(Stack is not Empty)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Bookman Old Style" panose="02050604050505020204" pitchFamily="18" charset="0"/>
              </a:rPr>
              <a:t>A) Pop a Node </a:t>
            </a:r>
          </a:p>
          <a:p>
            <a:pPr>
              <a:lnSpc>
                <a:spcPct val="200000"/>
              </a:lnSpc>
            </a:pPr>
            <a:r>
              <a:rPr lang="en-US" sz="2000" b="1" dirty="0" smtClean="0">
                <a:latin typeface="Bookman Old Style" panose="02050604050505020204" pitchFamily="18" charset="0"/>
              </a:rPr>
              <a:t>If it a Goal Node</a:t>
            </a:r>
          </a:p>
          <a:p>
            <a:pPr>
              <a:lnSpc>
                <a:spcPct val="200000"/>
              </a:lnSpc>
            </a:pPr>
            <a:r>
              <a:rPr lang="en-US" sz="2000" b="1" dirty="0" smtClean="0">
                <a:latin typeface="Bookman Old Style" panose="02050604050505020204" pitchFamily="18" charset="0"/>
              </a:rPr>
              <a:t>Push All the Child of Node in Stack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Bookman Old Style" panose="02050604050505020204" pitchFamily="18" charset="0"/>
              </a:rPr>
              <a:t>Return Failure.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3532" y="1700011"/>
            <a:ext cx="4056845" cy="432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Best First Search (BFS)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97" y="1326524"/>
            <a:ext cx="8335258" cy="5046319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9208394" y="1326524"/>
            <a:ext cx="2145406" cy="4850439"/>
          </a:xfrm>
        </p:spPr>
        <p:txBody>
          <a:bodyPr/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Closed 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D B E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endParaRPr lang="en-US" dirty="0" smtClean="0">
              <a:latin typeface="Bookman Old Style" panose="02050604050505020204" pitchFamily="18" charset="0"/>
            </a:endParaRPr>
          </a:p>
          <a:p>
            <a:r>
              <a:rPr lang="en-US" b="1" dirty="0" smtClean="0">
                <a:latin typeface="Bookman Old Style" panose="02050604050505020204" pitchFamily="18" charset="0"/>
              </a:rPr>
              <a:t>Open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r>
              <a:rPr lang="en-US" dirty="0" smtClean="0">
                <a:latin typeface="Bookman Old Style" panose="02050604050505020204" pitchFamily="18" charset="0"/>
              </a:rPr>
              <a:t>A D E J</a:t>
            </a: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65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Uniform Cost Search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365161"/>
            <a:ext cx="5181600" cy="4811802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It’s a Searching Algorithm used for traversing a </a:t>
            </a:r>
            <a:r>
              <a:rPr lang="en-US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weighted tree or graph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b="1" dirty="0" smtClean="0">
                <a:latin typeface="Bookman Old Style" panose="02050604050505020204" pitchFamily="18" charset="0"/>
              </a:rPr>
              <a:t>Final Cost : S-A-D-G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pic>
        <p:nvPicPr>
          <p:cNvPr id="2050" name="Picture 2" descr="Uninformed Search Algorithms - Javatpoin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468" y="1365161"/>
            <a:ext cx="4811332" cy="481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25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Uniform Cost 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378039"/>
            <a:ext cx="5181600" cy="4798924"/>
          </a:xfrm>
        </p:spPr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Final Cost :  ?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3074" name="Picture 2" descr="Artificial Intelligence – Uniform Cost Search(UCS) | Algorithmic Thoughts - Artificial  Intelligence | Machine Learning | Neuroscience | Computer Vision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220" y="1378039"/>
            <a:ext cx="4649273" cy="479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69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03797"/>
            <a:ext cx="10515600" cy="4773166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 smtClean="0">
                <a:latin typeface="Bookman Old Style" panose="02050604050505020204" pitchFamily="18" charset="0"/>
              </a:rPr>
              <a:t>The Purpose of Heuristic Function is Guide the Search Process in Most </a:t>
            </a:r>
            <a:r>
              <a:rPr lang="en-US" sz="20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Profitable Path </a:t>
            </a:r>
            <a:r>
              <a:rPr lang="en-US" sz="2000" dirty="0" smtClean="0">
                <a:latin typeface="Bookman Old Style" panose="02050604050505020204" pitchFamily="18" charset="0"/>
              </a:rPr>
              <a:t>among all other path are available.</a:t>
            </a:r>
          </a:p>
          <a:p>
            <a:pPr algn="just">
              <a:lnSpc>
                <a:spcPct val="200000"/>
              </a:lnSpc>
            </a:pPr>
            <a:endParaRPr lang="en-US" sz="2000" dirty="0">
              <a:latin typeface="Bookman Old Style" panose="02050604050505020204" pitchFamily="18" charset="0"/>
            </a:endParaRPr>
          </a:p>
          <a:p>
            <a:pPr algn="just">
              <a:lnSpc>
                <a:spcPct val="200000"/>
              </a:lnSpc>
            </a:pPr>
            <a:endParaRPr lang="en-US" sz="20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200000"/>
              </a:lnSpc>
            </a:pPr>
            <a:endParaRPr lang="en-US" sz="2000" dirty="0">
              <a:latin typeface="Bookman Old Style" panose="02050604050505020204" pitchFamily="18" charset="0"/>
            </a:endParaRPr>
          </a:p>
          <a:p>
            <a:pPr lvl="1" algn="just">
              <a:lnSpc>
                <a:spcPct val="200000"/>
              </a:lnSpc>
            </a:pPr>
            <a:r>
              <a:rPr lang="en-US" sz="1600" b="1" dirty="0" smtClean="0">
                <a:latin typeface="Bookman Old Style" panose="02050604050505020204" pitchFamily="18" charset="0"/>
              </a:rPr>
              <a:t>Start State                                                              Goal State</a:t>
            </a:r>
          </a:p>
          <a:p>
            <a:pPr algn="just">
              <a:lnSpc>
                <a:spcPct val="200000"/>
              </a:lnSpc>
            </a:pP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Heuristic Search Algorithm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416377"/>
              </p:ext>
            </p:extLst>
          </p:nvPr>
        </p:nvGraphicFramePr>
        <p:xfrm>
          <a:off x="1439573" y="2868765"/>
          <a:ext cx="3441519" cy="1843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173"/>
                <a:gridCol w="1147173"/>
                <a:gridCol w="1147173"/>
              </a:tblGrid>
              <a:tr h="61441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7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2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4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</a:tr>
              <a:tr h="61441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5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-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6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</a:tr>
              <a:tr h="61441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8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3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1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777011"/>
              </p:ext>
            </p:extLst>
          </p:nvPr>
        </p:nvGraphicFramePr>
        <p:xfrm>
          <a:off x="6666249" y="2868765"/>
          <a:ext cx="3441519" cy="1843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173"/>
                <a:gridCol w="1147173"/>
                <a:gridCol w="1147173"/>
              </a:tblGrid>
              <a:tr h="61441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-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1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2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</a:tr>
              <a:tr h="61441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3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4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5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</a:tr>
              <a:tr h="61441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6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7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8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402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03797"/>
            <a:ext cx="10515600" cy="4773166"/>
          </a:xfrm>
        </p:spPr>
        <p:txBody>
          <a:bodyPr>
            <a:normAutofit/>
          </a:bodyPr>
          <a:lstStyle/>
          <a:p>
            <a:pPr lvl="1" algn="just">
              <a:lnSpc>
                <a:spcPct val="200000"/>
              </a:lnSpc>
            </a:pPr>
            <a:r>
              <a:rPr lang="en-US" sz="1600" b="1" dirty="0" smtClean="0">
                <a:latin typeface="Bookman Old Style" panose="02050604050505020204" pitchFamily="18" charset="0"/>
              </a:rPr>
              <a:t>Start State                                                              Goal State</a:t>
            </a:r>
          </a:p>
          <a:p>
            <a:pPr algn="just">
              <a:lnSpc>
                <a:spcPct val="200000"/>
              </a:lnSpc>
            </a:pP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Solution : Heuristic Search Algorithm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57946"/>
              </p:ext>
            </p:extLst>
          </p:nvPr>
        </p:nvGraphicFramePr>
        <p:xfrm>
          <a:off x="1272147" y="2173306"/>
          <a:ext cx="3441519" cy="1843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173"/>
                <a:gridCol w="1147173"/>
                <a:gridCol w="1147173"/>
              </a:tblGrid>
              <a:tr h="61441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7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2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4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</a:tr>
              <a:tr h="61441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5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-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6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</a:tr>
              <a:tr h="61441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8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3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1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98856"/>
              </p:ext>
            </p:extLst>
          </p:nvPr>
        </p:nvGraphicFramePr>
        <p:xfrm>
          <a:off x="6382914" y="2211942"/>
          <a:ext cx="3441519" cy="1843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173"/>
                <a:gridCol w="1147173"/>
                <a:gridCol w="1147173"/>
              </a:tblGrid>
              <a:tr h="61441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-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1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2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</a:tr>
              <a:tr h="61441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3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4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5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</a:tr>
              <a:tr h="61441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6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7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8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896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492F62C3FDFD44B1F0EF180BC5F65D" ma:contentTypeVersion="8" ma:contentTypeDescription="Create a new document." ma:contentTypeScope="" ma:versionID="9e53872727bcddc8af18d234c290219b">
  <xsd:schema xmlns:xsd="http://www.w3.org/2001/XMLSchema" xmlns:xs="http://www.w3.org/2001/XMLSchema" xmlns:p="http://schemas.microsoft.com/office/2006/metadata/properties" xmlns:ns2="b2a3ca31-7206-4c94-8064-21e12b799b56" targetNamespace="http://schemas.microsoft.com/office/2006/metadata/properties" ma:root="true" ma:fieldsID="091bad9b3f2587effed69b8827bf088b" ns2:_="">
    <xsd:import namespace="b2a3ca31-7206-4c94-8064-21e12b799b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a3ca31-7206-4c94-8064-21e12b799b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156996-87FB-4263-ABFC-AB77C3165B5D}"/>
</file>

<file path=customXml/itemProps2.xml><?xml version="1.0" encoding="utf-8"?>
<ds:datastoreItem xmlns:ds="http://schemas.openxmlformats.org/officeDocument/2006/customXml" ds:itemID="{B1DFCE01-F9AC-4D54-AFD9-B04AF986C865}"/>
</file>

<file path=customXml/itemProps3.xml><?xml version="1.0" encoding="utf-8"?>
<ds:datastoreItem xmlns:ds="http://schemas.openxmlformats.org/officeDocument/2006/customXml" ds:itemID="{DF603B2A-42AA-47A0-9D91-9901C571AD5D}"/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363</Words>
  <Application>Microsoft Office PowerPoint</Application>
  <PresentationFormat>Widescreen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Bookman Old Style</vt:lpstr>
      <vt:lpstr>Calibri</vt:lpstr>
      <vt:lpstr>Calibri Light</vt:lpstr>
      <vt:lpstr>Office Theme</vt:lpstr>
      <vt:lpstr>Unit 3 - Problem Solving by  Searching</vt:lpstr>
      <vt:lpstr>Searching Strategies</vt:lpstr>
      <vt:lpstr>Breadth First Search (BFS)</vt:lpstr>
      <vt:lpstr>Depth First Search (DFS)</vt:lpstr>
      <vt:lpstr>Best First Search (BFS)</vt:lpstr>
      <vt:lpstr>Uniform Cost Search </vt:lpstr>
      <vt:lpstr>Uniform Cost Search </vt:lpstr>
      <vt:lpstr>Heuristic Search Algorithm</vt:lpstr>
      <vt:lpstr>Solution : Heuristic Search Algorithm</vt:lpstr>
      <vt:lpstr>8 Puzzle Problem</vt:lpstr>
      <vt:lpstr>Min Max Algorithm</vt:lpstr>
      <vt:lpstr>Min Max Algorithm</vt:lpstr>
      <vt:lpstr>Drawbacks of Min Max Algorithm</vt:lpstr>
      <vt:lpstr>Alpha Beta Pruning</vt:lpstr>
      <vt:lpstr>Alpha Beta Pruning</vt:lpstr>
      <vt:lpstr>Alpha Beta Pruning</vt:lpstr>
      <vt:lpstr>Alpha Beta Pruning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29</cp:revision>
  <dcterms:created xsi:type="dcterms:W3CDTF">2020-10-01T03:22:16Z</dcterms:created>
  <dcterms:modified xsi:type="dcterms:W3CDTF">2020-10-01T04:32:30Z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0x0101003C492F62C3FDFD44B1F0EF180BC5F65D</vt:lpwstr>
  </property>
</Properties>
</file>