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01"/>
  </p:notesMasterIdLst>
  <p:sldIdLst>
    <p:sldId id="578" r:id="rId5"/>
    <p:sldId id="595" r:id="rId6"/>
    <p:sldId id="596" r:id="rId7"/>
    <p:sldId id="482" r:id="rId8"/>
    <p:sldId id="606" r:id="rId9"/>
    <p:sldId id="597" r:id="rId10"/>
    <p:sldId id="598" r:id="rId11"/>
    <p:sldId id="603" r:id="rId12"/>
    <p:sldId id="605" r:id="rId13"/>
    <p:sldId id="599" r:id="rId14"/>
    <p:sldId id="600" r:id="rId15"/>
    <p:sldId id="601" r:id="rId16"/>
    <p:sldId id="613" r:id="rId17"/>
    <p:sldId id="602" r:id="rId18"/>
    <p:sldId id="608" r:id="rId19"/>
    <p:sldId id="609" r:id="rId20"/>
    <p:sldId id="610" r:id="rId21"/>
    <p:sldId id="611" r:id="rId22"/>
    <p:sldId id="612" r:id="rId23"/>
    <p:sldId id="614" r:id="rId24"/>
    <p:sldId id="615" r:id="rId25"/>
    <p:sldId id="500" r:id="rId26"/>
    <p:sldId id="616" r:id="rId27"/>
    <p:sldId id="489" r:id="rId28"/>
    <p:sldId id="502" r:id="rId29"/>
    <p:sldId id="528" r:id="rId30"/>
    <p:sldId id="617" r:id="rId31"/>
    <p:sldId id="618" r:id="rId32"/>
    <p:sldId id="631" r:id="rId33"/>
    <p:sldId id="632" r:id="rId34"/>
    <p:sldId id="633" r:id="rId35"/>
    <p:sldId id="634" r:id="rId36"/>
    <p:sldId id="619" r:id="rId37"/>
    <p:sldId id="620" r:id="rId38"/>
    <p:sldId id="621" r:id="rId39"/>
    <p:sldId id="622" r:id="rId40"/>
    <p:sldId id="623" r:id="rId41"/>
    <p:sldId id="625" r:id="rId42"/>
    <p:sldId id="626" r:id="rId43"/>
    <p:sldId id="627" r:id="rId44"/>
    <p:sldId id="628" r:id="rId45"/>
    <p:sldId id="629" r:id="rId46"/>
    <p:sldId id="630" r:id="rId47"/>
    <p:sldId id="497" r:id="rId48"/>
    <p:sldId id="579" r:id="rId49"/>
    <p:sldId id="499" r:id="rId50"/>
    <p:sldId id="501" r:id="rId51"/>
    <p:sldId id="531" r:id="rId52"/>
    <p:sldId id="506" r:id="rId53"/>
    <p:sldId id="569" r:id="rId54"/>
    <p:sldId id="594" r:id="rId55"/>
    <p:sldId id="580" r:id="rId56"/>
    <p:sldId id="582" r:id="rId57"/>
    <p:sldId id="583" r:id="rId58"/>
    <p:sldId id="584" r:id="rId59"/>
    <p:sldId id="585" r:id="rId60"/>
    <p:sldId id="586" r:id="rId61"/>
    <p:sldId id="593" r:id="rId62"/>
    <p:sldId id="587" r:id="rId63"/>
    <p:sldId id="588" r:id="rId64"/>
    <p:sldId id="589" r:id="rId65"/>
    <p:sldId id="507" r:id="rId66"/>
    <p:sldId id="635" r:id="rId67"/>
    <p:sldId id="637" r:id="rId68"/>
    <p:sldId id="508" r:id="rId69"/>
    <p:sldId id="571" r:id="rId70"/>
    <p:sldId id="573" r:id="rId71"/>
    <p:sldId id="572" r:id="rId72"/>
    <p:sldId id="509" r:id="rId73"/>
    <p:sldId id="510" r:id="rId74"/>
    <p:sldId id="524" r:id="rId75"/>
    <p:sldId id="511" r:id="rId76"/>
    <p:sldId id="512" r:id="rId77"/>
    <p:sldId id="523" r:id="rId78"/>
    <p:sldId id="519" r:id="rId79"/>
    <p:sldId id="520" r:id="rId80"/>
    <p:sldId id="638" r:id="rId81"/>
    <p:sldId id="652" r:id="rId82"/>
    <p:sldId id="639" r:id="rId83"/>
    <p:sldId id="653" r:id="rId84"/>
    <p:sldId id="654" r:id="rId85"/>
    <p:sldId id="655" r:id="rId86"/>
    <p:sldId id="646" r:id="rId87"/>
    <p:sldId id="647" r:id="rId88"/>
    <p:sldId id="648" r:id="rId89"/>
    <p:sldId id="649" r:id="rId90"/>
    <p:sldId id="651" r:id="rId91"/>
    <p:sldId id="575" r:id="rId92"/>
    <p:sldId id="576" r:id="rId93"/>
    <p:sldId id="577" r:id="rId94"/>
    <p:sldId id="521" r:id="rId95"/>
    <p:sldId id="522" r:id="rId96"/>
    <p:sldId id="527" r:id="rId97"/>
    <p:sldId id="550" r:id="rId98"/>
    <p:sldId id="551" r:id="rId99"/>
    <p:sldId id="518" r:id="rId100"/>
  </p:sldIdLst>
  <p:sldSz cx="9144000" cy="6858000" type="screen4x3"/>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snapToGrid="0">
      <p:cViewPr varScale="1">
        <p:scale>
          <a:sx n="86" d="100"/>
          <a:sy n="86" d="100"/>
        </p:scale>
        <p:origin x="804" y="60"/>
      </p:cViewPr>
      <p:guideLst>
        <p:guide orient="horz" pos="2160"/>
        <p:guide pos="288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C9B79FFB-B76F-4CB9-943A-CD1FAE88074D}" type="datetimeFigureOut">
              <a:rPr lang="en-US"/>
              <a:pPr>
                <a:defRPr/>
              </a:pPr>
              <a:t>9/19/2020</a:t>
            </a:fld>
            <a:endParaRPr lang="en-US"/>
          </a:p>
        </p:txBody>
      </p:sp>
      <p:sp>
        <p:nvSpPr>
          <p:cNvPr id="4" name="Slide Image Placeholder 3">
            <a:extLst>
              <a:ext uri="{FF2B5EF4-FFF2-40B4-BE49-F238E27FC236}"/>
            </a:extLst>
          </p:cNvPr>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F2FC451-2151-4FB1-AD66-04B4D1D8C9A9}" type="slidenum">
              <a:rPr lang="en-US"/>
              <a:pPr>
                <a:defRPr/>
              </a:pPr>
              <a:t>‹#›</a:t>
            </a:fld>
            <a:endParaRPr lang="en-US"/>
          </a:p>
        </p:txBody>
      </p:sp>
    </p:spTree>
    <p:extLst>
      <p:ext uri="{BB962C8B-B14F-4D97-AF65-F5344CB8AC3E}">
        <p14:creationId xmlns:p14="http://schemas.microsoft.com/office/powerpoint/2010/main" val="3338111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sentence” is used as a technical term. It is related but not identical to the sentences of English and other natural languages</a:t>
            </a:r>
            <a:endParaRPr lang="en-US" dirty="0"/>
          </a:p>
        </p:txBody>
      </p:sp>
      <p:sp>
        <p:nvSpPr>
          <p:cNvPr id="4" name="Slide Number Placeholder 3"/>
          <p:cNvSpPr>
            <a:spLocks noGrp="1"/>
          </p:cNvSpPr>
          <p:nvPr>
            <p:ph type="sldNum" sz="quarter" idx="10"/>
          </p:nvPr>
        </p:nvSpPr>
        <p:spPr/>
        <p:txBody>
          <a:bodyPr/>
          <a:lstStyle/>
          <a:p>
            <a:pPr>
              <a:defRPr/>
            </a:pPr>
            <a:fld id="{3F2FC451-2151-4FB1-AD66-04B4D1D8C9A9}" type="slidenum">
              <a:rPr lang="en-US" smtClean="0"/>
              <a:pPr>
                <a:defRPr/>
              </a:pPr>
              <a:t>9</a:t>
            </a:fld>
            <a:endParaRPr lang="en-US"/>
          </a:p>
        </p:txBody>
      </p:sp>
    </p:spTree>
    <p:extLst>
      <p:ext uri="{BB962C8B-B14F-4D97-AF65-F5344CB8AC3E}">
        <p14:creationId xmlns:p14="http://schemas.microsoft.com/office/powerpoint/2010/main" val="345873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52A11-BD08-4081-B006-E8633BA3CC4E}" type="slidenum">
              <a:rPr lang="en-US" altLang="en-US"/>
              <a:pPr/>
              <a:t>77</a:t>
            </a:fld>
            <a:endParaRPr lang="en-US" alt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3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FE98B-8072-4C67-8CC4-88A81309B43B}" type="slidenum">
              <a:rPr lang="en-US" altLang="en-US"/>
              <a:pPr/>
              <a:t>79</a:t>
            </a:fld>
            <a:endParaRPr lang="en-US" alt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6475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3768F9B4-3A19-4689-AD16-C8AD7DB455CE}" type="slidenum">
              <a:rPr lang="en-US" sz="1200">
                <a:latin typeface="Calibri" pitchFamily="34" charset="0"/>
              </a:rPr>
              <a:pPr eaLnBrk="1" hangingPunct="1"/>
              <a:t>83</a:t>
            </a:fld>
            <a:endParaRPr lang="en-US" sz="1200">
              <a:latin typeface="Calibri" pitchFamily="34" charset="0"/>
            </a:endParaRPr>
          </a:p>
        </p:txBody>
      </p:sp>
      <p:sp>
        <p:nvSpPr>
          <p:cNvPr id="645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ea typeface="ＭＳ Ｐゴシック" pitchFamily="34" charset="-128"/>
              </a:rPr>
              <a:t>Make consistent with text.</a:t>
            </a:r>
          </a:p>
        </p:txBody>
      </p:sp>
    </p:spTree>
    <p:extLst>
      <p:ext uri="{BB962C8B-B14F-4D97-AF65-F5344CB8AC3E}">
        <p14:creationId xmlns:p14="http://schemas.microsoft.com/office/powerpoint/2010/main" val="240754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54A53-9F1A-4D9C-B6BC-3985F1D27D30}" type="slidenum">
              <a:rPr lang="en-US" altLang="en-US"/>
              <a:pPr/>
              <a:t>86</a:t>
            </a:fld>
            <a:endParaRPr lang="en-US" alt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111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C3920C3E-FB77-42A6-AFFD-F19A4EB62DD8}" type="datetime1">
              <a:rPr lang="en-US"/>
              <a:pPr>
                <a:defRPr/>
              </a:pPr>
              <a:t>9/19/2020</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a:xfrm>
            <a:off x="7085013" y="6381750"/>
            <a:ext cx="2057400" cy="365125"/>
          </a:xfrm>
        </p:spPr>
        <p:txBody>
          <a:bodyPr/>
          <a:lstStyle>
            <a:lvl1pPr>
              <a:defRPr sz="1600" b="1">
                <a:solidFill>
                  <a:schemeClr val="bg1"/>
                </a:solidFill>
                <a:latin typeface="Cambria" panose="02040503050406030204" pitchFamily="18" charset="0"/>
              </a:defRPr>
            </a:lvl1pPr>
          </a:lstStyle>
          <a:p>
            <a:pPr>
              <a:defRPr/>
            </a:pPr>
            <a:fld id="{B26EE276-99AC-4C63-95EF-23ACAA489D7F}" type="slidenum">
              <a:rPr lang="en-US"/>
              <a:pPr>
                <a:defRPr/>
              </a:pPr>
              <a:t>‹#›</a:t>
            </a:fld>
            <a:endParaRPr lang="en-US"/>
          </a:p>
        </p:txBody>
      </p:sp>
    </p:spTree>
    <p:extLst>
      <p:ext uri="{BB962C8B-B14F-4D97-AF65-F5344CB8AC3E}">
        <p14:creationId xmlns:p14="http://schemas.microsoft.com/office/powerpoint/2010/main" val="143212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FCC48232-C80B-4A1B-A6FE-0E7728F50751}" type="datetime1">
              <a:rPr lang="en-US"/>
              <a:pPr>
                <a:defRPr/>
              </a:pPr>
              <a:t>9/19/2020</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809032B2-7F34-47DB-A6A4-3403287EEDBF}" type="slidenum">
              <a:rPr lang="en-US"/>
              <a:pPr>
                <a:defRPr/>
              </a:pPr>
              <a:t>‹#›</a:t>
            </a:fld>
            <a:endParaRPr lang="en-US"/>
          </a:p>
        </p:txBody>
      </p:sp>
    </p:spTree>
    <p:extLst>
      <p:ext uri="{BB962C8B-B14F-4D97-AF65-F5344CB8AC3E}">
        <p14:creationId xmlns:p14="http://schemas.microsoft.com/office/powerpoint/2010/main" val="327910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6C03245F-183F-4155-9385-B0F5ECFCB596}" type="datetime1">
              <a:rPr lang="en-US"/>
              <a:pPr>
                <a:defRPr/>
              </a:pPr>
              <a:t>9/19/2020</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9FDBDEC7-B372-4959-8261-240102A9EEF5}" type="slidenum">
              <a:rPr lang="en-US"/>
              <a:pPr>
                <a:defRPr/>
              </a:pPr>
              <a:t>‹#›</a:t>
            </a:fld>
            <a:endParaRPr lang="en-US"/>
          </a:p>
        </p:txBody>
      </p:sp>
    </p:spTree>
    <p:extLst>
      <p:ext uri="{BB962C8B-B14F-4D97-AF65-F5344CB8AC3E}">
        <p14:creationId xmlns:p14="http://schemas.microsoft.com/office/powerpoint/2010/main" val="182268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1AF03E40-3197-494D-A22D-1E8B858F02FD}" type="slidenum">
              <a:rPr lang="en-US" altLang="en-US"/>
              <a:pPr/>
              <a:t>‹#›</a:t>
            </a:fld>
            <a:endParaRPr lang="en-US" altLang="en-US"/>
          </a:p>
        </p:txBody>
      </p:sp>
    </p:spTree>
    <p:extLst>
      <p:ext uri="{BB962C8B-B14F-4D97-AF65-F5344CB8AC3E}">
        <p14:creationId xmlns:p14="http://schemas.microsoft.com/office/powerpoint/2010/main" val="231388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fld id="{C9FC182C-9A43-494F-BA4E-D249F3E5DE8B}" type="slidenum">
              <a:rPr lang="en-US" altLang="en-US"/>
              <a:pPr/>
              <a:t>‹#›</a:t>
            </a:fld>
            <a:endParaRPr lang="en-US" altLang="en-US"/>
          </a:p>
        </p:txBody>
      </p:sp>
    </p:spTree>
    <p:extLst>
      <p:ext uri="{BB962C8B-B14F-4D97-AF65-F5344CB8AC3E}">
        <p14:creationId xmlns:p14="http://schemas.microsoft.com/office/powerpoint/2010/main" val="393717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FC36103A-DADC-47C1-B430-B75C13325C31}" type="datetime1">
              <a:rPr lang="en-US"/>
              <a:pPr>
                <a:defRPr/>
              </a:pPr>
              <a:t>9/19/2020</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pPr>
              <a:defRPr/>
            </a:pPr>
            <a:fld id="{ABC515CB-251B-430B-8B36-975003BC8E78}" type="slidenum">
              <a:rPr lang="en-US"/>
              <a:pPr>
                <a:defRPr/>
              </a:pPr>
              <a:t>‹#›</a:t>
            </a:fld>
            <a:endParaRPr lang="en-US"/>
          </a:p>
        </p:txBody>
      </p:sp>
    </p:spTree>
    <p:extLst>
      <p:ext uri="{BB962C8B-B14F-4D97-AF65-F5344CB8AC3E}">
        <p14:creationId xmlns:p14="http://schemas.microsoft.com/office/powerpoint/2010/main" val="373852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5941F43A-FCFE-4648-B9C8-2B58C41F369F}" type="datetime1">
              <a:rPr lang="en-US"/>
              <a:pPr>
                <a:defRPr/>
              </a:pPr>
              <a:t>9/19/2020</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57C211A3-966A-4A23-9C94-DC3FF5890C5A}" type="slidenum">
              <a:rPr lang="en-US"/>
              <a:pPr>
                <a:defRPr/>
              </a:pPr>
              <a:t>‹#›</a:t>
            </a:fld>
            <a:endParaRPr lang="en-US"/>
          </a:p>
        </p:txBody>
      </p:sp>
    </p:spTree>
    <p:extLst>
      <p:ext uri="{BB962C8B-B14F-4D97-AF65-F5344CB8AC3E}">
        <p14:creationId xmlns:p14="http://schemas.microsoft.com/office/powerpoint/2010/main" val="423959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0271EF4A-EDDE-4954-B4F2-21615195BD19}" type="datetime1">
              <a:rPr lang="en-US"/>
              <a:pPr>
                <a:defRPr/>
              </a:pPr>
              <a:t>9/19/2020</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CE8953AB-B673-4DA0-B8E5-6EBFEB44FC00}" type="slidenum">
              <a:rPr lang="en-US"/>
              <a:pPr>
                <a:defRPr/>
              </a:pPr>
              <a:t>‹#›</a:t>
            </a:fld>
            <a:endParaRPr lang="en-US"/>
          </a:p>
        </p:txBody>
      </p:sp>
    </p:spTree>
    <p:extLst>
      <p:ext uri="{BB962C8B-B14F-4D97-AF65-F5344CB8AC3E}">
        <p14:creationId xmlns:p14="http://schemas.microsoft.com/office/powerpoint/2010/main" val="54152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9A8AFDA0-83CC-47E2-942A-FC54C6CF776E}" type="datetime1">
              <a:rPr lang="en-US"/>
              <a:pPr>
                <a:defRPr/>
              </a:pPr>
              <a:t>9/19/2020</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90A1DEDC-1E52-4341-A5F1-1D467AF82E1E}" type="slidenum">
              <a:rPr lang="en-US"/>
              <a:pPr>
                <a:defRPr/>
              </a:pPr>
              <a:t>‹#›</a:t>
            </a:fld>
            <a:endParaRPr lang="en-US"/>
          </a:p>
        </p:txBody>
      </p:sp>
    </p:spTree>
    <p:extLst>
      <p:ext uri="{BB962C8B-B14F-4D97-AF65-F5344CB8AC3E}">
        <p14:creationId xmlns:p14="http://schemas.microsoft.com/office/powerpoint/2010/main" val="229886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pPr>
              <a:defRPr/>
            </a:pPr>
            <a:fld id="{EAD80420-5DA5-4ED5-AC9B-DE906BF6B727}" type="datetime1">
              <a:rPr lang="en-US"/>
              <a:pPr>
                <a:defRPr/>
              </a:pPr>
              <a:t>9/19/2020</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pPr>
              <a:defRPr/>
            </a:pPr>
            <a:fld id="{43BC462C-F78C-4BED-9E5D-8B3DB4710ACB}" type="slidenum">
              <a:rPr lang="en-US"/>
              <a:pPr>
                <a:defRPr/>
              </a:pPr>
              <a:t>‹#›</a:t>
            </a:fld>
            <a:endParaRPr lang="en-US"/>
          </a:p>
        </p:txBody>
      </p:sp>
    </p:spTree>
    <p:extLst>
      <p:ext uri="{BB962C8B-B14F-4D97-AF65-F5344CB8AC3E}">
        <p14:creationId xmlns:p14="http://schemas.microsoft.com/office/powerpoint/2010/main" val="90526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pPr>
              <a:defRPr/>
            </a:pPr>
            <a:fld id="{0E8372A1-F72A-4257-93DA-EA6D72658D07}" type="datetime1">
              <a:rPr lang="en-US"/>
              <a:pPr>
                <a:defRPr/>
              </a:pPr>
              <a:t>9/19/2020</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pPr>
              <a:defRPr/>
            </a:pPr>
            <a:fld id="{AFD01A55-797E-4767-B758-6FB481E2F601}" type="slidenum">
              <a:rPr lang="en-US"/>
              <a:pPr>
                <a:defRPr/>
              </a:pPr>
              <a:t>‹#›</a:t>
            </a:fld>
            <a:endParaRPr lang="en-US"/>
          </a:p>
        </p:txBody>
      </p:sp>
    </p:spTree>
    <p:extLst>
      <p:ext uri="{BB962C8B-B14F-4D97-AF65-F5344CB8AC3E}">
        <p14:creationId xmlns:p14="http://schemas.microsoft.com/office/powerpoint/2010/main" val="108936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771B340A-7FFB-4477-95E1-CED892A815E3}" type="datetime1">
              <a:rPr lang="en-US"/>
              <a:pPr>
                <a:defRPr/>
              </a:pPr>
              <a:t>9/19/2020</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EDBFA74E-5137-4FFA-AFDC-1C0FB6BEC010}" type="slidenum">
              <a:rPr lang="en-US"/>
              <a:pPr>
                <a:defRPr/>
              </a:pPr>
              <a:t>‹#›</a:t>
            </a:fld>
            <a:endParaRPr lang="en-US"/>
          </a:p>
        </p:txBody>
      </p:sp>
    </p:spTree>
    <p:extLst>
      <p:ext uri="{BB962C8B-B14F-4D97-AF65-F5344CB8AC3E}">
        <p14:creationId xmlns:p14="http://schemas.microsoft.com/office/powerpoint/2010/main" val="349624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12C42A07-AA7C-440F-B0CD-9F5ECF1AC513}" type="datetime1">
              <a:rPr lang="en-US"/>
              <a:pPr>
                <a:defRPr/>
              </a:pPr>
              <a:t>9/19/2020</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1D1C8FF2-5209-47E7-A3FB-109F4E4E6962}" type="slidenum">
              <a:rPr lang="en-US"/>
              <a:pPr>
                <a:defRPr/>
              </a:pPr>
              <a:t>‹#›</a:t>
            </a:fld>
            <a:endParaRPr lang="en-US"/>
          </a:p>
        </p:txBody>
      </p:sp>
    </p:spTree>
    <p:extLst>
      <p:ext uri="{BB962C8B-B14F-4D97-AF65-F5344CB8AC3E}">
        <p14:creationId xmlns:p14="http://schemas.microsoft.com/office/powerpoint/2010/main" val="244577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AEA952A-7A13-4821-B0C2-EE974F621F60}" type="datetime1">
              <a:rPr lang="en-US"/>
              <a:pPr>
                <a:defRPr/>
              </a:pPr>
              <a:t>9/19/2020</a:t>
            </a:fld>
            <a:endParaRPr lang="en-US"/>
          </a:p>
        </p:txBody>
      </p:sp>
      <p:sp>
        <p:nvSpPr>
          <p:cNvPr id="5" name="Footer Placeholder 4">
            <a:extLst>
              <a:ext uri="{FF2B5EF4-FFF2-40B4-BE49-F238E27FC236}"/>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78FD6F9-8F9F-46A7-8026-DFF74B2CB91C}" type="slidenum">
              <a:rPr lang="en-US"/>
              <a:pPr>
                <a:defRPr/>
              </a:pPr>
              <a:t>‹#›</a:t>
            </a:fld>
            <a:endParaRPr lang="en-US"/>
          </a:p>
        </p:txBody>
      </p:sp>
      <p:pic>
        <p:nvPicPr>
          <p:cNvPr id="1031"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70" r:id="rId1"/>
    <p:sldLayoutId id="2147484671"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 id="2147484672" r:id="rId12"/>
    <p:sldLayoutId id="2147484673" r:id="rId13"/>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wmf"/><Relationship Id="rId4" Type="http://schemas.openxmlformats.org/officeDocument/2006/relationships/oleObject" Target="../embeddings/oleObject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1</a:t>
            </a:fld>
            <a:endParaRPr lang="en-US"/>
          </a:p>
        </p:txBody>
      </p:sp>
      <p:sp>
        <p:nvSpPr>
          <p:cNvPr id="5" name="Title 1"/>
          <p:cNvSpPr txBox="1">
            <a:spLocks/>
          </p:cNvSpPr>
          <p:nvPr/>
        </p:nvSpPr>
        <p:spPr bwMode="auto">
          <a:xfrm>
            <a:off x="672153" y="551053"/>
            <a:ext cx="77724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algn="ctr" defTabSz="914400"/>
            <a:r>
              <a:rPr lang="en-US" sz="3200" b="1" dirty="0" smtClean="0"/>
              <a:t>Module 2</a:t>
            </a:r>
          </a:p>
          <a:p>
            <a:pPr algn="ctr" defTabSz="914400"/>
            <a:r>
              <a:rPr lang="en-US" sz="3200" b="1" dirty="0" smtClean="0"/>
              <a:t/>
            </a:r>
            <a:br>
              <a:rPr lang="en-US" sz="3200" b="1" dirty="0" smtClean="0"/>
            </a:br>
            <a:r>
              <a:rPr lang="en-US" sz="2400" b="1" dirty="0"/>
              <a:t>Logic based Knowledge Representation </a:t>
            </a:r>
            <a:endParaRPr lang="en-US" sz="2400" b="1" i="1" dirty="0" smtClean="0">
              <a:solidFill>
                <a:schemeClr val="tx1"/>
              </a:solidFill>
            </a:endParaRPr>
          </a:p>
        </p:txBody>
      </p:sp>
      <p:sp>
        <p:nvSpPr>
          <p:cNvPr id="6" name="Subtitle 2"/>
          <p:cNvSpPr txBox="1">
            <a:spLocks/>
          </p:cNvSpPr>
          <p:nvPr/>
        </p:nvSpPr>
        <p:spPr bwMode="auto">
          <a:xfrm>
            <a:off x="203200" y="4355888"/>
            <a:ext cx="6858000" cy="6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endParaRPr lang="en-US" sz="1600" b="1" dirty="0" smtClean="0"/>
          </a:p>
        </p:txBody>
      </p:sp>
    </p:spTree>
    <p:extLst>
      <p:ext uri="{BB962C8B-B14F-4D97-AF65-F5344CB8AC3E}">
        <p14:creationId xmlns:p14="http://schemas.microsoft.com/office/powerpoint/2010/main" val="103621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Knowledge</a:t>
            </a:r>
            <a:endParaRPr lang="en-IN" dirty="0"/>
          </a:p>
        </p:txBody>
      </p:sp>
      <p:sp>
        <p:nvSpPr>
          <p:cNvPr id="3" name="Content Placeholder 2"/>
          <p:cNvSpPr>
            <a:spLocks noGrp="1"/>
          </p:cNvSpPr>
          <p:nvPr>
            <p:ph idx="1"/>
          </p:nvPr>
        </p:nvSpPr>
        <p:spPr/>
        <p:txBody>
          <a:bodyPr/>
          <a:lstStyle/>
          <a:p>
            <a:r>
              <a:rPr lang="en-IN" altLang="en-US" sz="1500" dirty="0"/>
              <a:t>“</a:t>
            </a:r>
            <a:r>
              <a:rPr lang="en-IN" altLang="en-US" sz="1500" dirty="0" err="1"/>
              <a:t>Amith</a:t>
            </a:r>
            <a:r>
              <a:rPr lang="en-IN" altLang="en-US" sz="1500" dirty="0"/>
              <a:t> knows that sun will rise tomorrow </a:t>
            </a:r>
          </a:p>
          <a:p>
            <a:r>
              <a:rPr lang="en-IN" altLang="en-US" sz="1500" dirty="0"/>
              <a:t>K</a:t>
            </a:r>
            <a:r>
              <a:rPr lang="el-GR" altLang="en-US" sz="1500" dirty="0"/>
              <a:t>nowledge is a relation between a </a:t>
            </a:r>
            <a:r>
              <a:rPr lang="el-GR" altLang="en-US" sz="1500" b="1" u="sng" dirty="0"/>
              <a:t>knower</a:t>
            </a:r>
            <a:r>
              <a:rPr lang="el-GR" altLang="en-US" sz="1500" dirty="0"/>
              <a:t> and</a:t>
            </a:r>
            <a:r>
              <a:rPr lang="en-US" altLang="en-US" sz="1500" dirty="0"/>
              <a:t> </a:t>
            </a:r>
            <a:r>
              <a:rPr lang="el-GR" altLang="en-US" sz="1500" dirty="0"/>
              <a:t>a </a:t>
            </a:r>
            <a:r>
              <a:rPr lang="el-GR" altLang="en-US" sz="1500" b="1" u="sng" dirty="0"/>
              <a:t>proposition</a:t>
            </a:r>
            <a:endParaRPr lang="en-US" altLang="en-US" sz="1500" b="1" u="sng" dirty="0"/>
          </a:p>
          <a:p>
            <a:pPr lvl="1"/>
            <a:r>
              <a:rPr lang="en-US" altLang="en-US" sz="1350" b="1" dirty="0"/>
              <a:t>knower :</a:t>
            </a:r>
            <a:r>
              <a:rPr lang="en-US" altLang="en-US" sz="1350" dirty="0"/>
              <a:t> </a:t>
            </a:r>
            <a:r>
              <a:rPr lang="en-US" altLang="en-US" sz="1350" dirty="0" err="1"/>
              <a:t>Amith</a:t>
            </a:r>
            <a:endParaRPr lang="en-US" altLang="en-US" sz="1350" dirty="0"/>
          </a:p>
          <a:p>
            <a:pPr lvl="1"/>
            <a:r>
              <a:rPr lang="en-US" altLang="en-US" sz="1350" b="1" dirty="0"/>
              <a:t>proposition:</a:t>
            </a:r>
            <a:r>
              <a:rPr lang="en-US" altLang="en-US" sz="1350" dirty="0"/>
              <a:t> </a:t>
            </a:r>
            <a:r>
              <a:rPr lang="el-GR" altLang="en-US" sz="1350" dirty="0"/>
              <a:t>the idea expressed by a simple declarative sentence,</a:t>
            </a:r>
            <a:r>
              <a:rPr lang="en-US" altLang="en-US" sz="1350" dirty="0"/>
              <a:t> </a:t>
            </a:r>
            <a:r>
              <a:rPr lang="el-GR" altLang="en-US" sz="1350" dirty="0"/>
              <a:t>like “</a:t>
            </a:r>
            <a:r>
              <a:rPr lang="en-IN" altLang="en-US" sz="1350" dirty="0"/>
              <a:t>sun will rise tomorrow</a:t>
            </a:r>
            <a:r>
              <a:rPr lang="el-GR" altLang="en-US" sz="1350" dirty="0"/>
              <a:t>”</a:t>
            </a:r>
            <a:r>
              <a:rPr lang="en-US" altLang="en-US" sz="1350" dirty="0"/>
              <a:t> </a:t>
            </a:r>
          </a:p>
          <a:p>
            <a:endParaRPr lang="en-US" altLang="en-US" sz="1500" dirty="0"/>
          </a:p>
          <a:p>
            <a:r>
              <a:rPr lang="en-US" altLang="en-US" sz="1500" dirty="0"/>
              <a:t>For KR&amp;R</a:t>
            </a:r>
            <a:r>
              <a:rPr lang="el-GR" altLang="en-US" sz="1500" dirty="0"/>
              <a:t>,</a:t>
            </a:r>
            <a:r>
              <a:rPr lang="en-US" altLang="en-US" sz="1500" dirty="0"/>
              <a:t> </a:t>
            </a:r>
            <a:r>
              <a:rPr lang="el-GR" altLang="en-US" sz="1500" dirty="0"/>
              <a:t>what matters about propositions is that they are abstract entities that can</a:t>
            </a:r>
            <a:r>
              <a:rPr lang="en-US" altLang="en-US" sz="1500" dirty="0"/>
              <a:t> </a:t>
            </a:r>
            <a:r>
              <a:rPr lang="el-GR" altLang="en-US" sz="1500" dirty="0"/>
              <a:t>be true or false, right or wrong</a:t>
            </a:r>
            <a:endParaRPr lang="en-IN" altLang="en-US" sz="1500" dirty="0"/>
          </a:p>
          <a:p>
            <a:pPr lvl="1"/>
            <a:r>
              <a:rPr lang="el-GR" altLang="en-US" sz="1200" dirty="0"/>
              <a:t>When we say, “</a:t>
            </a:r>
            <a:r>
              <a:rPr lang="en-IN" altLang="en-US" sz="1200" dirty="0" err="1"/>
              <a:t>Amith</a:t>
            </a:r>
            <a:r>
              <a:rPr lang="en-IN" altLang="en-US" sz="1200" dirty="0"/>
              <a:t> </a:t>
            </a:r>
            <a:r>
              <a:rPr lang="el-GR" altLang="en-US" sz="1200" dirty="0"/>
              <a:t>knows that </a:t>
            </a:r>
            <a:r>
              <a:rPr lang="el-GR" altLang="en-US" sz="1200" i="1" dirty="0"/>
              <a:t>p</a:t>
            </a:r>
            <a:r>
              <a:rPr lang="el-GR" altLang="en-US" sz="1200" dirty="0"/>
              <a:t>,” we</a:t>
            </a:r>
            <a:r>
              <a:rPr lang="en-US" altLang="en-US" sz="1200" dirty="0"/>
              <a:t> </a:t>
            </a:r>
            <a:r>
              <a:rPr lang="el-GR" altLang="en-US" sz="1200" dirty="0"/>
              <a:t>can just as well say, “</a:t>
            </a:r>
            <a:r>
              <a:rPr lang="en-IN" altLang="en-US" sz="1200" dirty="0" err="1"/>
              <a:t>Amith</a:t>
            </a:r>
            <a:r>
              <a:rPr lang="en-IN" altLang="en-US" sz="1200" dirty="0"/>
              <a:t> </a:t>
            </a:r>
            <a:r>
              <a:rPr lang="el-GR" altLang="en-US" sz="1200" dirty="0"/>
              <a:t>knows that it is true that </a:t>
            </a:r>
            <a:r>
              <a:rPr lang="el-GR" altLang="en-US" sz="1200" i="1" dirty="0"/>
              <a:t>p</a:t>
            </a:r>
            <a:r>
              <a:rPr lang="el-GR" altLang="en-US" sz="1200" dirty="0"/>
              <a:t>.” </a:t>
            </a:r>
          </a:p>
          <a:p>
            <a:pPr marL="342900" lvl="1" indent="0">
              <a:buNone/>
            </a:pPr>
            <a:endParaRPr lang="en-IN" sz="1200" dirty="0"/>
          </a:p>
        </p:txBody>
      </p:sp>
      <p:pic>
        <p:nvPicPr>
          <p:cNvPr id="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D4064463-6737-4DF7-929F-B286FD5773AC}" type="datetime1">
              <a:rPr lang="en-US" smtClean="0"/>
              <a:t>9/19/2020</a:t>
            </a:fld>
            <a:endParaRPr lang="en-IN"/>
          </a:p>
        </p:txBody>
      </p:sp>
      <p:sp>
        <p:nvSpPr>
          <p:cNvPr id="7" name="Slide Number Placeholder 6"/>
          <p:cNvSpPr>
            <a:spLocks noGrp="1"/>
          </p:cNvSpPr>
          <p:nvPr>
            <p:ph type="sldNum" sz="quarter" idx="12"/>
          </p:nvPr>
        </p:nvSpPr>
        <p:spPr/>
        <p:txBody>
          <a:bodyPr/>
          <a:lstStyle/>
          <a:p>
            <a:fld id="{59318202-FF16-45A3-A9F6-B82008C9484A}" type="slidenum">
              <a:rPr lang="en-IN" smtClean="0"/>
              <a:t>10</a:t>
            </a:fld>
            <a:endParaRPr lang="en-IN"/>
          </a:p>
        </p:txBody>
      </p:sp>
    </p:spTree>
    <p:extLst>
      <p:ext uri="{BB962C8B-B14F-4D97-AF65-F5344CB8AC3E}">
        <p14:creationId xmlns:p14="http://schemas.microsoft.com/office/powerpoint/2010/main" val="3893506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p:txBody>
          <a:bodyPr/>
          <a:lstStyle/>
          <a:p>
            <a:pPr algn="ctr"/>
            <a:r>
              <a:rPr lang="en-US" altLang="en-US" dirty="0" smtClean="0"/>
              <a:t>Reasoning</a:t>
            </a:r>
            <a:endParaRPr lang="el-GR" altLang="en-US" dirty="0"/>
          </a:p>
        </p:txBody>
      </p:sp>
      <p:sp>
        <p:nvSpPr>
          <p:cNvPr id="1540099" name="Rectangle 3"/>
          <p:cNvSpPr>
            <a:spLocks noGrp="1" noChangeArrowheads="1"/>
          </p:cNvSpPr>
          <p:nvPr>
            <p:ph type="body" idx="1"/>
          </p:nvPr>
        </p:nvSpPr>
        <p:spPr/>
        <p:txBody>
          <a:bodyPr>
            <a:normAutofit/>
          </a:bodyPr>
          <a:lstStyle/>
          <a:p>
            <a:r>
              <a:rPr lang="en-US" altLang="en-US" sz="1800" dirty="0"/>
              <a:t>W</a:t>
            </a:r>
            <a:r>
              <a:rPr lang="el-GR" altLang="en-US" sz="1800" dirty="0"/>
              <a:t>hat is </a:t>
            </a:r>
            <a:r>
              <a:rPr lang="el-GR" altLang="en-US" sz="1800" b="1" dirty="0"/>
              <a:t>reasoning</a:t>
            </a:r>
            <a:r>
              <a:rPr lang="el-GR" altLang="en-US" sz="1800" dirty="0"/>
              <a:t>? In general, </a:t>
            </a:r>
            <a:r>
              <a:rPr lang="el-GR" altLang="en-US" sz="1800" u="sng" dirty="0"/>
              <a:t>it is the formal manipulation</a:t>
            </a:r>
            <a:r>
              <a:rPr lang="en-US" altLang="en-US" sz="1800" u="sng" dirty="0"/>
              <a:t> </a:t>
            </a:r>
            <a:r>
              <a:rPr lang="el-GR" altLang="en-US" sz="1800" u="sng" dirty="0"/>
              <a:t>of the symbols</a:t>
            </a:r>
            <a:r>
              <a:rPr lang="el-GR" altLang="en-US" sz="1800" dirty="0"/>
              <a:t> representing a collection of believed propositions</a:t>
            </a:r>
            <a:r>
              <a:rPr lang="en-US" altLang="en-US" sz="1800" dirty="0"/>
              <a:t> </a:t>
            </a:r>
            <a:r>
              <a:rPr lang="el-GR" altLang="en-US" sz="1800" dirty="0"/>
              <a:t>to produce representations of new ones. </a:t>
            </a:r>
            <a:endParaRPr lang="en-US" altLang="en-US" sz="1800" dirty="0"/>
          </a:p>
          <a:p>
            <a:pPr lvl="1"/>
            <a:r>
              <a:rPr lang="en-IN" altLang="en-US" sz="1500" dirty="0"/>
              <a:t>S</a:t>
            </a:r>
            <a:r>
              <a:rPr lang="el-GR" altLang="en-US" sz="1500" dirty="0"/>
              <a:t>ymbols are more accessible than the propositions they represent:</a:t>
            </a:r>
            <a:r>
              <a:rPr lang="en-US" altLang="en-US" sz="1500" dirty="0"/>
              <a:t> </a:t>
            </a:r>
            <a:r>
              <a:rPr lang="el-GR" altLang="en-US" sz="1500" dirty="0"/>
              <a:t>They must be concrete enough that we can manipulate them (move them</a:t>
            </a:r>
            <a:r>
              <a:rPr lang="en-US" altLang="en-US" sz="1500" dirty="0"/>
              <a:t> </a:t>
            </a:r>
            <a:r>
              <a:rPr lang="el-GR" altLang="en-US" sz="1500" dirty="0"/>
              <a:t>around, take them apart, copy them, string them together) in such a way</a:t>
            </a:r>
            <a:r>
              <a:rPr lang="en-US" altLang="en-US" sz="1500" dirty="0"/>
              <a:t> </a:t>
            </a:r>
            <a:r>
              <a:rPr lang="el-GR" altLang="en-US" sz="1500" dirty="0"/>
              <a:t>as to construct representations of new propositions.</a:t>
            </a:r>
            <a:endParaRPr lang="en-US" altLang="en-US" sz="1500" dirty="0"/>
          </a:p>
          <a:p>
            <a:pPr lvl="2"/>
            <a:r>
              <a:rPr lang="el-GR" altLang="en-US" sz="1350" dirty="0"/>
              <a:t>We might start with the sentences “</a:t>
            </a:r>
            <a:r>
              <a:rPr lang="en-IN" altLang="en-US" sz="1350" b="1" i="1" dirty="0" err="1"/>
              <a:t>Amith</a:t>
            </a:r>
            <a:r>
              <a:rPr lang="el-GR" altLang="en-US" sz="1350" b="1" i="1" dirty="0"/>
              <a:t> loves </a:t>
            </a:r>
            <a:r>
              <a:rPr lang="en-IN" altLang="en-US" sz="1350" b="1" i="1" dirty="0" err="1"/>
              <a:t>Buzo</a:t>
            </a:r>
            <a:r>
              <a:rPr lang="el-GR" altLang="en-US" sz="1350" dirty="0"/>
              <a:t>” and</a:t>
            </a:r>
            <a:r>
              <a:rPr lang="en-US" altLang="en-US" sz="1350" dirty="0"/>
              <a:t> </a:t>
            </a:r>
            <a:r>
              <a:rPr lang="el-GR" altLang="en-US" sz="1350" dirty="0"/>
              <a:t>“</a:t>
            </a:r>
            <a:r>
              <a:rPr lang="en-IN" altLang="en-US" sz="1350" b="1" i="1" dirty="0" err="1"/>
              <a:t>Buzo</a:t>
            </a:r>
            <a:r>
              <a:rPr lang="en-IN" altLang="en-US" sz="1350" b="1" i="1" dirty="0"/>
              <a:t> is hurt</a:t>
            </a:r>
            <a:r>
              <a:rPr lang="el-GR" altLang="en-US" sz="1350" dirty="0"/>
              <a:t>” and after a certain amount of manipulation</a:t>
            </a:r>
            <a:r>
              <a:rPr lang="en-US" altLang="en-US" sz="1350" dirty="0"/>
              <a:t> </a:t>
            </a:r>
            <a:r>
              <a:rPr lang="el-GR" altLang="en-US" sz="1350" dirty="0"/>
              <a:t>produce the sentence, “</a:t>
            </a:r>
            <a:r>
              <a:rPr lang="el-GR" altLang="en-US" sz="1350" b="1" i="1" dirty="0"/>
              <a:t>Someone </a:t>
            </a:r>
            <a:r>
              <a:rPr lang="en-IN" altLang="en-US" sz="1350" b="1" i="1" dirty="0" err="1"/>
              <a:t>Amith</a:t>
            </a:r>
            <a:r>
              <a:rPr lang="el-GR" altLang="en-US" sz="1350" b="1" i="1" dirty="0"/>
              <a:t> loves is </a:t>
            </a:r>
            <a:r>
              <a:rPr lang="en-IN" altLang="en-US" sz="1350" b="1" i="1" dirty="0"/>
              <a:t>hurt</a:t>
            </a:r>
            <a:r>
              <a:rPr lang="el-GR" altLang="en-US" sz="1350" dirty="0"/>
              <a:t>” </a:t>
            </a:r>
            <a:endParaRPr lang="en-US" altLang="en-US" sz="1350" dirty="0"/>
          </a:p>
          <a:p>
            <a:pPr lvl="2"/>
            <a:r>
              <a:rPr lang="el-GR" altLang="en-US" sz="1350" dirty="0"/>
              <a:t>We would call this form of reasoning </a:t>
            </a:r>
            <a:r>
              <a:rPr lang="el-GR" altLang="en-US" sz="1350" b="1" i="1" dirty="0"/>
              <a:t>logical inference</a:t>
            </a:r>
            <a:r>
              <a:rPr lang="el-GR" altLang="en-US" sz="1350" i="1" dirty="0"/>
              <a:t> </a:t>
            </a:r>
            <a:r>
              <a:rPr lang="el-GR" altLang="en-US" sz="1350" dirty="0"/>
              <a:t>because</a:t>
            </a:r>
            <a:r>
              <a:rPr lang="en-US" altLang="en-US" sz="1350" dirty="0"/>
              <a:t> </a:t>
            </a:r>
            <a:r>
              <a:rPr lang="el-GR" altLang="en-US" sz="1350" dirty="0"/>
              <a:t>the final sentence represents a logica</a:t>
            </a:r>
            <a:r>
              <a:rPr lang="en-US" altLang="en-US" sz="1350" dirty="0"/>
              <a:t>l </a:t>
            </a:r>
            <a:r>
              <a:rPr lang="el-GR" altLang="en-US" sz="1350" dirty="0"/>
              <a:t>conclusion of the propositions</a:t>
            </a:r>
            <a:r>
              <a:rPr lang="en-US" altLang="en-US" sz="1350" dirty="0"/>
              <a:t> </a:t>
            </a:r>
            <a:r>
              <a:rPr lang="el-GR" altLang="en-US" sz="1350" dirty="0"/>
              <a:t>represented by the initial ones</a:t>
            </a:r>
            <a:endParaRPr lang="en-US" altLang="en-US" sz="1350" dirty="0"/>
          </a:p>
          <a:p>
            <a:r>
              <a:rPr lang="en-US" altLang="en-US" sz="1800" dirty="0"/>
              <a:t> </a:t>
            </a:r>
            <a:r>
              <a:rPr lang="en-US" altLang="en-US" sz="1800" u="sng" dirty="0"/>
              <a:t>R</a:t>
            </a:r>
            <a:r>
              <a:rPr lang="el-GR" altLang="en-US" sz="1800" u="sng" dirty="0"/>
              <a:t>easoning is a form of calculation</a:t>
            </a:r>
            <a:r>
              <a:rPr lang="el-GR" altLang="en-US" sz="1800" dirty="0"/>
              <a:t>,</a:t>
            </a:r>
            <a:r>
              <a:rPr lang="en-US" altLang="en-US" sz="1800" dirty="0"/>
              <a:t> </a:t>
            </a:r>
            <a:r>
              <a:rPr lang="el-GR" altLang="en-US" sz="1800" dirty="0"/>
              <a:t>not unlike arithmetic, but over symbols standing for propositions rather</a:t>
            </a:r>
            <a:r>
              <a:rPr lang="en-US" altLang="en-US" sz="1800" dirty="0"/>
              <a:t> </a:t>
            </a:r>
            <a:r>
              <a:rPr lang="el-GR" altLang="en-US" sz="1800" dirty="0"/>
              <a:t>than numbers</a:t>
            </a:r>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D2FBFF1C-3858-42FB-B5C0-F511E90B6CA9}" type="datetime1">
              <a:rPr lang="en-US" smtClean="0"/>
              <a:t>9/19/2020</a:t>
            </a:fld>
            <a:endParaRPr lang="en-IN"/>
          </a:p>
        </p:txBody>
      </p:sp>
      <p:sp>
        <p:nvSpPr>
          <p:cNvPr id="5" name="Slide Number Placeholder 4"/>
          <p:cNvSpPr>
            <a:spLocks noGrp="1"/>
          </p:cNvSpPr>
          <p:nvPr>
            <p:ph type="sldNum" sz="quarter" idx="12"/>
          </p:nvPr>
        </p:nvSpPr>
        <p:spPr/>
        <p:txBody>
          <a:bodyPr/>
          <a:lstStyle/>
          <a:p>
            <a:fld id="{59318202-FF16-45A3-A9F6-B82008C9484A}" type="slidenum">
              <a:rPr lang="en-IN" smtClean="0"/>
              <a:t>11</a:t>
            </a:fld>
            <a:endParaRPr lang="en-IN"/>
          </a:p>
        </p:txBody>
      </p:sp>
    </p:spTree>
    <p:extLst>
      <p:ext uri="{BB962C8B-B14F-4D97-AF65-F5344CB8AC3E}">
        <p14:creationId xmlns:p14="http://schemas.microsoft.com/office/powerpoint/2010/main" val="1095893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LOGIC</a:t>
            </a:r>
            <a:endParaRPr lang="en-IN" dirty="0"/>
          </a:p>
        </p:txBody>
      </p:sp>
      <p:sp>
        <p:nvSpPr>
          <p:cNvPr id="3" name="Content Placeholder 2"/>
          <p:cNvSpPr>
            <a:spLocks noGrp="1"/>
          </p:cNvSpPr>
          <p:nvPr>
            <p:ph idx="1"/>
          </p:nvPr>
        </p:nvSpPr>
        <p:spPr>
          <a:xfrm>
            <a:off x="628650" y="1324948"/>
            <a:ext cx="5427641" cy="3263504"/>
          </a:xfrm>
        </p:spPr>
        <p:txBody>
          <a:bodyPr>
            <a:normAutofit fontScale="85000" lnSpcReduction="20000"/>
          </a:bodyPr>
          <a:lstStyle/>
          <a:p>
            <a:r>
              <a:rPr lang="en-US" dirty="0"/>
              <a:t>A logic is a formal language, with precisely defined syntax and semantics, which supports sound inference. </a:t>
            </a:r>
            <a:endParaRPr lang="en-US" dirty="0" smtClean="0"/>
          </a:p>
          <a:p>
            <a:r>
              <a:rPr lang="en-US" dirty="0" smtClean="0"/>
              <a:t>Different </a:t>
            </a:r>
            <a:r>
              <a:rPr lang="en-US" dirty="0"/>
              <a:t>logics exist, which allow you to represent different kinds of things, and which allow more or less efficient inference. </a:t>
            </a:r>
            <a:endParaRPr lang="en-US" dirty="0" smtClean="0"/>
          </a:p>
          <a:p>
            <a:r>
              <a:rPr lang="en-US" dirty="0" smtClean="0"/>
              <a:t>The </a:t>
            </a:r>
            <a:r>
              <a:rPr lang="en-US" dirty="0"/>
              <a:t>logic may be different types like propositional logic, predicate logic, temporal logic, description logic etc. </a:t>
            </a:r>
            <a:endParaRPr lang="en-US" dirty="0" smtClean="0"/>
          </a:p>
        </p:txBody>
      </p:sp>
      <p:pic>
        <p:nvPicPr>
          <p:cNvPr id="4" name="Picture 3"/>
          <p:cNvPicPr>
            <a:picLocks noChangeAspect="1"/>
          </p:cNvPicPr>
          <p:nvPr/>
        </p:nvPicPr>
        <p:blipFill>
          <a:blip r:embed="rId2"/>
          <a:stretch>
            <a:fillRect/>
          </a:stretch>
        </p:blipFill>
        <p:spPr>
          <a:xfrm>
            <a:off x="6053931" y="1428751"/>
            <a:ext cx="2014538" cy="1457325"/>
          </a:xfrm>
          <a:prstGeom prst="rect">
            <a:avLst/>
          </a:prstGeom>
        </p:spPr>
      </p:pic>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0F710DE3-E42E-4AD1-9210-02803655F879}" type="datetime1">
              <a:rPr lang="en-US" smtClean="0"/>
              <a:t>9/19/2020</a:t>
            </a:fld>
            <a:endParaRPr lang="en-IN"/>
          </a:p>
        </p:txBody>
      </p:sp>
      <p:sp>
        <p:nvSpPr>
          <p:cNvPr id="8" name="Slide Number Placeholder 7"/>
          <p:cNvSpPr>
            <a:spLocks noGrp="1"/>
          </p:cNvSpPr>
          <p:nvPr>
            <p:ph type="sldNum" sz="quarter" idx="12"/>
          </p:nvPr>
        </p:nvSpPr>
        <p:spPr/>
        <p:txBody>
          <a:bodyPr/>
          <a:lstStyle/>
          <a:p>
            <a:fld id="{59318202-FF16-45A3-A9F6-B82008C9484A}" type="slidenum">
              <a:rPr lang="en-IN" smtClean="0"/>
              <a:t>12</a:t>
            </a:fld>
            <a:endParaRPr lang="en-IN"/>
          </a:p>
        </p:txBody>
      </p:sp>
    </p:spTree>
    <p:extLst>
      <p:ext uri="{BB962C8B-B14F-4D97-AF65-F5344CB8AC3E}">
        <p14:creationId xmlns:p14="http://schemas.microsoft.com/office/powerpoint/2010/main" val="511280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ltLang="en-US" sz="2400"/>
              <a:t/>
            </a:r>
            <a:br>
              <a:rPr lang="en-GB" altLang="en-US" sz="2400"/>
            </a:br>
            <a:r>
              <a:rPr lang="en-GB" altLang="en-US"/>
              <a:t>What is a Logic?</a:t>
            </a:r>
          </a:p>
        </p:txBody>
      </p:sp>
      <p:sp>
        <p:nvSpPr>
          <p:cNvPr id="7171" name="Rectangle 3"/>
          <p:cNvSpPr>
            <a:spLocks noGrp="1" noChangeArrowheads="1"/>
          </p:cNvSpPr>
          <p:nvPr>
            <p:ph type="body" idx="1"/>
          </p:nvPr>
        </p:nvSpPr>
        <p:spPr>
          <a:xfrm>
            <a:off x="785612" y="1145245"/>
            <a:ext cx="8001000" cy="4343400"/>
          </a:xfrm>
        </p:spPr>
        <p:txBody>
          <a:bodyPr/>
          <a:lstStyle/>
          <a:p>
            <a:r>
              <a:rPr lang="en-GB" altLang="en-US" sz="2400" dirty="0"/>
              <a:t>A language with concrete rules</a:t>
            </a:r>
          </a:p>
          <a:p>
            <a:pPr lvl="1"/>
            <a:r>
              <a:rPr lang="en-GB" altLang="en-US" sz="2000" dirty="0"/>
              <a:t>No ambiguity in representation (may be other errors!)</a:t>
            </a:r>
          </a:p>
          <a:p>
            <a:pPr lvl="1"/>
            <a:r>
              <a:rPr lang="en-GB" altLang="en-US" sz="2000" dirty="0"/>
              <a:t>Allows unambiguous communication and processing</a:t>
            </a:r>
          </a:p>
          <a:p>
            <a:pPr lvl="1"/>
            <a:r>
              <a:rPr lang="en-GB" altLang="en-US" sz="2000" dirty="0"/>
              <a:t>Very unlike natural languages e.g. English</a:t>
            </a:r>
          </a:p>
          <a:p>
            <a:r>
              <a:rPr lang="en-GB" altLang="en-US" sz="2400" dirty="0"/>
              <a:t>Many ways to translate between languages</a:t>
            </a:r>
          </a:p>
          <a:p>
            <a:pPr lvl="1"/>
            <a:r>
              <a:rPr lang="en-GB" altLang="en-US" sz="2000" dirty="0"/>
              <a:t>A statement can be represented in different logics</a:t>
            </a:r>
          </a:p>
          <a:p>
            <a:pPr lvl="1"/>
            <a:r>
              <a:rPr lang="en-GB" altLang="en-US" sz="2000" dirty="0"/>
              <a:t>And perhaps differently in same logic</a:t>
            </a:r>
          </a:p>
          <a:p>
            <a:r>
              <a:rPr lang="en-GB" altLang="en-US" sz="2400" b="1" dirty="0"/>
              <a:t>Expressiveness</a:t>
            </a:r>
            <a:r>
              <a:rPr lang="en-GB" altLang="en-US" sz="2400" dirty="0"/>
              <a:t> of a logic</a:t>
            </a:r>
          </a:p>
          <a:p>
            <a:pPr lvl="1"/>
            <a:r>
              <a:rPr lang="en-GB" altLang="en-US" sz="2000" dirty="0"/>
              <a:t>How much can we say in this language?</a:t>
            </a:r>
          </a:p>
          <a:p>
            <a:r>
              <a:rPr lang="en-GB" altLang="en-US" sz="2400" dirty="0"/>
              <a:t>Not to be confused with logical reasoning</a:t>
            </a:r>
          </a:p>
          <a:p>
            <a:pPr lvl="1"/>
            <a:r>
              <a:rPr lang="en-GB" altLang="en-US" sz="2000" dirty="0"/>
              <a:t>Logics are languages, reasoning is a process (may </a:t>
            </a:r>
            <a:r>
              <a:rPr lang="en-GB" altLang="en-US" sz="2000" b="1" dirty="0"/>
              <a:t>use</a:t>
            </a:r>
            <a:r>
              <a:rPr lang="en-GB" altLang="en-US" sz="2000" dirty="0"/>
              <a:t> logic)</a:t>
            </a:r>
          </a:p>
        </p:txBody>
      </p:sp>
    </p:spTree>
    <p:extLst>
      <p:ext uri="{BB962C8B-B14F-4D97-AF65-F5344CB8AC3E}">
        <p14:creationId xmlns:p14="http://schemas.microsoft.com/office/powerpoint/2010/main" val="200923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  Representation	</a:t>
            </a:r>
            <a:endParaRPr lang="en-IN" dirty="0"/>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Logic is a great knowledge representation language for many AI problems</a:t>
            </a:r>
          </a:p>
          <a:p>
            <a:r>
              <a:rPr lang="en-US" altLang="en-US" b="1" dirty="0">
                <a:ea typeface="ＭＳ Ｐゴシック" panose="020B0600070205080204" pitchFamily="34" charset="-128"/>
              </a:rPr>
              <a:t>Propositional logic </a:t>
            </a:r>
            <a:r>
              <a:rPr lang="en-US" altLang="en-US" dirty="0">
                <a:ea typeface="ＭＳ Ｐゴシック" panose="020B0600070205080204" pitchFamily="34" charset="-128"/>
              </a:rPr>
              <a:t>is the simple foundation and fine for some AI problems</a:t>
            </a:r>
          </a:p>
          <a:p>
            <a:r>
              <a:rPr lang="en-US" altLang="en-US" b="1" dirty="0">
                <a:ea typeface="ＭＳ Ｐゴシック" panose="020B0600070205080204" pitchFamily="34" charset="-128"/>
              </a:rPr>
              <a:t>First order logic </a:t>
            </a:r>
            <a:r>
              <a:rPr lang="en-US" altLang="en-US" dirty="0">
                <a:ea typeface="ＭＳ Ｐゴシック" panose="020B0600070205080204" pitchFamily="34" charset="-128"/>
              </a:rPr>
              <a:t>(FOL) is much more expressive as a KR language and more commonly used in AI</a:t>
            </a:r>
          </a:p>
          <a:p>
            <a:r>
              <a:rPr lang="en-US" altLang="en-US" dirty="0">
                <a:ea typeface="ＭＳ Ｐゴシック" panose="020B0600070205080204" pitchFamily="34" charset="-128"/>
              </a:rPr>
              <a:t>There are many variations: horn logic, higher order logic, three-valued logic, probabilistic logics, etc.</a:t>
            </a:r>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A35495FC-7117-46E5-94C3-4312BF598453}" type="datetime1">
              <a:rPr lang="en-US" smtClean="0"/>
              <a:t>9/19/2020</a:t>
            </a:fld>
            <a:endParaRPr lang="en-IN"/>
          </a:p>
        </p:txBody>
      </p:sp>
      <p:sp>
        <p:nvSpPr>
          <p:cNvPr id="7" name="Slide Number Placeholder 6"/>
          <p:cNvSpPr>
            <a:spLocks noGrp="1"/>
          </p:cNvSpPr>
          <p:nvPr>
            <p:ph type="sldNum" sz="quarter" idx="12"/>
          </p:nvPr>
        </p:nvSpPr>
        <p:spPr/>
        <p:txBody>
          <a:bodyPr/>
          <a:lstStyle/>
          <a:p>
            <a:fld id="{59318202-FF16-45A3-A9F6-B82008C9484A}" type="slidenum">
              <a:rPr lang="en-IN" smtClean="0"/>
              <a:t>14</a:t>
            </a:fld>
            <a:endParaRPr lang="en-IN"/>
          </a:p>
        </p:txBody>
      </p:sp>
    </p:spTree>
    <p:extLst>
      <p:ext uri="{BB962C8B-B14F-4D97-AF65-F5344CB8AC3E}">
        <p14:creationId xmlns:p14="http://schemas.microsoft.com/office/powerpoint/2010/main" val="1549877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a:t/>
            </a:r>
            <a:br>
              <a:rPr lang="en-GB" altLang="en-US"/>
            </a:br>
            <a:r>
              <a:rPr lang="en-GB" altLang="en-US"/>
              <a:t>Syntax and Semantics</a:t>
            </a:r>
          </a:p>
        </p:txBody>
      </p:sp>
      <p:sp>
        <p:nvSpPr>
          <p:cNvPr id="12291" name="Rectangle 3"/>
          <p:cNvSpPr>
            <a:spLocks noGrp="1" noChangeArrowheads="1"/>
          </p:cNvSpPr>
          <p:nvPr>
            <p:ph type="body" idx="1"/>
          </p:nvPr>
        </p:nvSpPr>
        <p:spPr>
          <a:xfrm>
            <a:off x="628650" y="1357648"/>
            <a:ext cx="8229600" cy="4343400"/>
          </a:xfrm>
        </p:spPr>
        <p:txBody>
          <a:bodyPr/>
          <a:lstStyle/>
          <a:p>
            <a:r>
              <a:rPr lang="en-GB" altLang="en-US" sz="2400" dirty="0"/>
              <a:t>Syntax</a:t>
            </a:r>
          </a:p>
          <a:p>
            <a:pPr lvl="1"/>
            <a:r>
              <a:rPr lang="en-GB" altLang="en-US" sz="2000" dirty="0"/>
              <a:t>Rules for constructing legal sentences in the logic</a:t>
            </a:r>
          </a:p>
          <a:p>
            <a:pPr lvl="1"/>
            <a:r>
              <a:rPr lang="en-GB" altLang="en-US" sz="2000" dirty="0"/>
              <a:t>Which symbols we can use (English: letters, punctuation)</a:t>
            </a:r>
          </a:p>
          <a:p>
            <a:pPr lvl="1"/>
            <a:r>
              <a:rPr lang="en-GB" altLang="en-US" sz="2000" dirty="0"/>
              <a:t>How we are allowed to combine symbols</a:t>
            </a:r>
          </a:p>
          <a:p>
            <a:r>
              <a:rPr lang="en-GB" altLang="en-US" sz="2400" dirty="0"/>
              <a:t>Semantics</a:t>
            </a:r>
          </a:p>
          <a:p>
            <a:pPr lvl="1"/>
            <a:r>
              <a:rPr lang="en-GB" altLang="en-US" sz="2000" dirty="0"/>
              <a:t>How we interpret (read) sentences in the logic</a:t>
            </a:r>
          </a:p>
          <a:p>
            <a:pPr lvl="1"/>
            <a:r>
              <a:rPr lang="en-GB" altLang="en-US" sz="2000" dirty="0"/>
              <a:t>Assigns a meaning to each sentence</a:t>
            </a:r>
          </a:p>
          <a:p>
            <a:r>
              <a:rPr lang="en-GB" altLang="en-US" sz="2400" dirty="0"/>
              <a:t>Example: “All lecturers are seven foot tall”</a:t>
            </a:r>
          </a:p>
          <a:p>
            <a:pPr lvl="1"/>
            <a:r>
              <a:rPr lang="en-GB" altLang="en-US" sz="2000" dirty="0"/>
              <a:t>A valid sentence (syntax)</a:t>
            </a:r>
          </a:p>
          <a:p>
            <a:pPr lvl="1"/>
            <a:r>
              <a:rPr lang="en-GB" altLang="en-US" sz="2000" dirty="0"/>
              <a:t>And we can understand the meaning (semantics)</a:t>
            </a:r>
          </a:p>
          <a:p>
            <a:pPr lvl="1"/>
            <a:r>
              <a:rPr lang="en-GB" altLang="en-US" sz="2000" dirty="0"/>
              <a:t>This sentence happens to be false (there is a counterexample)</a:t>
            </a:r>
          </a:p>
        </p:txBody>
      </p:sp>
    </p:spTree>
    <p:extLst>
      <p:ext uri="{BB962C8B-B14F-4D97-AF65-F5344CB8AC3E}">
        <p14:creationId xmlns:p14="http://schemas.microsoft.com/office/powerpoint/2010/main" val="176651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a:t/>
            </a:r>
            <a:br>
              <a:rPr lang="en-GB" altLang="en-US"/>
            </a:br>
            <a:r>
              <a:rPr lang="en-GB" altLang="en-US"/>
              <a:t>Propositional Logic</a:t>
            </a:r>
          </a:p>
        </p:txBody>
      </p:sp>
      <p:sp>
        <p:nvSpPr>
          <p:cNvPr id="8195" name="Rectangle 3"/>
          <p:cNvSpPr>
            <a:spLocks noGrp="1" noChangeArrowheads="1"/>
          </p:cNvSpPr>
          <p:nvPr>
            <p:ph type="body" idx="1"/>
          </p:nvPr>
        </p:nvSpPr>
        <p:spPr>
          <a:xfrm>
            <a:off x="628650" y="1409164"/>
            <a:ext cx="8001000" cy="4343400"/>
          </a:xfrm>
        </p:spPr>
        <p:txBody>
          <a:bodyPr/>
          <a:lstStyle/>
          <a:p>
            <a:r>
              <a:rPr lang="en-GB" altLang="en-US" dirty="0"/>
              <a:t>Syntax</a:t>
            </a:r>
          </a:p>
          <a:p>
            <a:pPr lvl="1"/>
            <a:r>
              <a:rPr lang="en-GB" altLang="en-US" dirty="0"/>
              <a:t>Propositions, e.g. “it is wet”</a:t>
            </a:r>
          </a:p>
          <a:p>
            <a:pPr lvl="1"/>
            <a:r>
              <a:rPr lang="en-GB" altLang="en-US" dirty="0"/>
              <a:t>Connectives: and, or, not, implies, </a:t>
            </a:r>
            <a:r>
              <a:rPr lang="en-GB" altLang="en-US" dirty="0" err="1"/>
              <a:t>iff</a:t>
            </a:r>
            <a:r>
              <a:rPr lang="en-GB" altLang="en-US" dirty="0"/>
              <a:t> (equivalent)</a:t>
            </a:r>
          </a:p>
          <a:p>
            <a:pPr lvl="1"/>
            <a:endParaRPr lang="en-GB" altLang="en-US" dirty="0"/>
          </a:p>
          <a:p>
            <a:pPr lvl="1"/>
            <a:r>
              <a:rPr lang="en-GB" altLang="en-US" dirty="0"/>
              <a:t>Brackets, T (true) and F (false)</a:t>
            </a:r>
          </a:p>
          <a:p>
            <a:r>
              <a:rPr lang="en-GB" altLang="en-US" dirty="0"/>
              <a:t>Semantics (Classical AKA Boolean)</a:t>
            </a:r>
          </a:p>
          <a:p>
            <a:pPr lvl="1"/>
            <a:r>
              <a:rPr lang="en-GB" altLang="en-US" dirty="0"/>
              <a:t>Define how connectives affect truth</a:t>
            </a:r>
          </a:p>
          <a:p>
            <a:pPr lvl="2"/>
            <a:r>
              <a:rPr lang="en-GB" altLang="en-US" dirty="0"/>
              <a:t>“P and Q” is true if and only if P is true and Q is true</a:t>
            </a:r>
          </a:p>
          <a:p>
            <a:pPr lvl="1"/>
            <a:r>
              <a:rPr lang="en-GB" altLang="en-US" dirty="0"/>
              <a:t>Use </a:t>
            </a:r>
            <a:r>
              <a:rPr lang="en-GB" altLang="en-US" b="1" dirty="0"/>
              <a:t>truth tables</a:t>
            </a:r>
            <a:r>
              <a:rPr lang="en-GB" altLang="en-US" dirty="0"/>
              <a:t> to work out the truth of statements</a:t>
            </a:r>
          </a:p>
        </p:txBody>
      </p:sp>
      <p:pic>
        <p:nvPicPr>
          <p:cNvPr id="8213"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772" y="2600460"/>
            <a:ext cx="358140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64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
            </a:r>
            <a:br>
              <a:rPr lang="en-GB" altLang="en-US"/>
            </a:br>
            <a:r>
              <a:rPr lang="en-GB" altLang="en-US"/>
              <a:t>Predicate Logic</a:t>
            </a:r>
          </a:p>
        </p:txBody>
      </p:sp>
      <p:sp>
        <p:nvSpPr>
          <p:cNvPr id="9219" name="Rectangle 3"/>
          <p:cNvSpPr>
            <a:spLocks noGrp="1" noChangeArrowheads="1"/>
          </p:cNvSpPr>
          <p:nvPr>
            <p:ph type="body" idx="1"/>
          </p:nvPr>
        </p:nvSpPr>
        <p:spPr>
          <a:xfrm>
            <a:off x="811369" y="1344769"/>
            <a:ext cx="8001000" cy="4343400"/>
          </a:xfrm>
        </p:spPr>
        <p:txBody>
          <a:bodyPr/>
          <a:lstStyle/>
          <a:p>
            <a:r>
              <a:rPr lang="en-GB" altLang="en-US" dirty="0"/>
              <a:t>Propositional logic combines atoms</a:t>
            </a:r>
          </a:p>
          <a:p>
            <a:pPr lvl="1"/>
            <a:r>
              <a:rPr lang="en-GB" altLang="en-US" dirty="0"/>
              <a:t>An atom contains no propositional connectives</a:t>
            </a:r>
          </a:p>
          <a:p>
            <a:pPr lvl="1"/>
            <a:r>
              <a:rPr lang="en-GB" altLang="en-US" dirty="0"/>
              <a:t>Have no structure (</a:t>
            </a:r>
            <a:r>
              <a:rPr lang="en-GB" altLang="en-US" dirty="0" err="1"/>
              <a:t>today_is_wet</a:t>
            </a:r>
            <a:r>
              <a:rPr lang="en-GB" altLang="en-US" dirty="0"/>
              <a:t>, </a:t>
            </a:r>
            <a:r>
              <a:rPr lang="en-GB" altLang="en-US" dirty="0" err="1"/>
              <a:t>john_likes_apples</a:t>
            </a:r>
            <a:r>
              <a:rPr lang="en-GB" altLang="en-US" dirty="0"/>
              <a:t>)</a:t>
            </a:r>
          </a:p>
          <a:p>
            <a:r>
              <a:rPr lang="en-GB" altLang="en-US" b="1" dirty="0"/>
              <a:t>Predicates</a:t>
            </a:r>
            <a:r>
              <a:rPr lang="en-GB" altLang="en-US" dirty="0"/>
              <a:t> allow us to talk about objects</a:t>
            </a:r>
          </a:p>
          <a:p>
            <a:pPr lvl="1"/>
            <a:r>
              <a:rPr lang="en-GB" altLang="en-US" dirty="0"/>
              <a:t>Properties:   </a:t>
            </a:r>
            <a:r>
              <a:rPr lang="en-GB" altLang="en-US" dirty="0" err="1"/>
              <a:t>is_wet</a:t>
            </a:r>
            <a:r>
              <a:rPr lang="en-GB" altLang="en-US" dirty="0"/>
              <a:t>(today)</a:t>
            </a:r>
          </a:p>
          <a:p>
            <a:pPr lvl="1"/>
            <a:r>
              <a:rPr lang="en-GB" altLang="en-US" dirty="0"/>
              <a:t>Relations:    likes(john, apples)</a:t>
            </a:r>
          </a:p>
          <a:p>
            <a:pPr lvl="1"/>
            <a:r>
              <a:rPr lang="en-GB" altLang="en-US" dirty="0"/>
              <a:t>True or false</a:t>
            </a:r>
          </a:p>
          <a:p>
            <a:r>
              <a:rPr lang="en-GB" altLang="en-US" dirty="0"/>
              <a:t>In predicate logic each atom is a predicate</a:t>
            </a:r>
          </a:p>
          <a:p>
            <a:pPr lvl="1"/>
            <a:r>
              <a:rPr lang="en-GB" altLang="en-US" dirty="0"/>
              <a:t>e.g. first order logic, higher-order logic</a:t>
            </a:r>
          </a:p>
        </p:txBody>
      </p:sp>
    </p:spTree>
    <p:extLst>
      <p:ext uri="{BB962C8B-B14F-4D97-AF65-F5344CB8AC3E}">
        <p14:creationId xmlns:p14="http://schemas.microsoft.com/office/powerpoint/2010/main" val="42880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a:t>First Order Logic</a:t>
            </a:r>
          </a:p>
        </p:txBody>
      </p:sp>
      <p:sp>
        <p:nvSpPr>
          <p:cNvPr id="32771" name="Rectangle 3"/>
          <p:cNvSpPr>
            <a:spLocks noGrp="1" noChangeArrowheads="1"/>
          </p:cNvSpPr>
          <p:nvPr>
            <p:ph type="body" idx="1"/>
          </p:nvPr>
        </p:nvSpPr>
        <p:spPr>
          <a:xfrm>
            <a:off x="758781" y="983087"/>
            <a:ext cx="8001000" cy="4191000"/>
          </a:xfrm>
        </p:spPr>
        <p:txBody>
          <a:bodyPr/>
          <a:lstStyle/>
          <a:p>
            <a:pPr>
              <a:lnSpc>
                <a:spcPct val="90000"/>
              </a:lnSpc>
            </a:pPr>
            <a:r>
              <a:rPr lang="en-GB" altLang="en-US" sz="2400" dirty="0"/>
              <a:t>More expressive logic than propositional</a:t>
            </a:r>
          </a:p>
          <a:p>
            <a:pPr lvl="1">
              <a:lnSpc>
                <a:spcPct val="90000"/>
              </a:lnSpc>
            </a:pPr>
            <a:r>
              <a:rPr lang="en-GB" altLang="en-US" sz="2000" dirty="0"/>
              <a:t>Used in this course (Lecture 6 on representation in FOL)</a:t>
            </a:r>
          </a:p>
          <a:p>
            <a:pPr>
              <a:lnSpc>
                <a:spcPct val="90000"/>
              </a:lnSpc>
            </a:pPr>
            <a:r>
              <a:rPr lang="en-GB" altLang="en-US" sz="2400" b="1" dirty="0"/>
              <a:t>Constants</a:t>
            </a:r>
            <a:r>
              <a:rPr lang="en-GB" altLang="en-US" sz="2400" dirty="0"/>
              <a:t> are objects: john, apples</a:t>
            </a:r>
          </a:p>
          <a:p>
            <a:pPr>
              <a:lnSpc>
                <a:spcPct val="90000"/>
              </a:lnSpc>
            </a:pPr>
            <a:r>
              <a:rPr lang="en-GB" altLang="en-US" sz="2400" b="1" dirty="0"/>
              <a:t>Predicates</a:t>
            </a:r>
            <a:r>
              <a:rPr lang="en-GB" altLang="en-US" sz="2400" dirty="0"/>
              <a:t> are properties and relations:</a:t>
            </a:r>
          </a:p>
          <a:p>
            <a:pPr lvl="1">
              <a:lnSpc>
                <a:spcPct val="90000"/>
              </a:lnSpc>
            </a:pPr>
            <a:r>
              <a:rPr lang="en-GB" altLang="en-US" sz="2000" dirty="0"/>
              <a:t>likes(john, apples)</a:t>
            </a:r>
          </a:p>
          <a:p>
            <a:pPr>
              <a:lnSpc>
                <a:spcPct val="90000"/>
              </a:lnSpc>
            </a:pPr>
            <a:r>
              <a:rPr lang="en-GB" altLang="en-US" sz="2400" b="1" dirty="0"/>
              <a:t>Functions</a:t>
            </a:r>
            <a:r>
              <a:rPr lang="en-GB" altLang="en-US" sz="2400" dirty="0"/>
              <a:t> transform objects:</a:t>
            </a:r>
          </a:p>
          <a:p>
            <a:pPr lvl="1">
              <a:lnSpc>
                <a:spcPct val="90000"/>
              </a:lnSpc>
            </a:pPr>
            <a:r>
              <a:rPr lang="en-GB" altLang="en-US" sz="2000" dirty="0"/>
              <a:t>likes(john, </a:t>
            </a:r>
            <a:r>
              <a:rPr lang="en-GB" altLang="en-US" sz="2000" dirty="0" err="1"/>
              <a:t>fruit_of</a:t>
            </a:r>
            <a:r>
              <a:rPr lang="en-GB" altLang="en-US" sz="2000" dirty="0"/>
              <a:t>(</a:t>
            </a:r>
            <a:r>
              <a:rPr lang="en-GB" altLang="en-US" sz="2000" dirty="0" err="1"/>
              <a:t>apple_tree</a:t>
            </a:r>
            <a:r>
              <a:rPr lang="en-GB" altLang="en-US" sz="2000" dirty="0"/>
              <a:t>))</a:t>
            </a:r>
          </a:p>
          <a:p>
            <a:pPr>
              <a:lnSpc>
                <a:spcPct val="90000"/>
              </a:lnSpc>
            </a:pPr>
            <a:r>
              <a:rPr lang="en-GB" altLang="en-US" sz="2400" b="1" dirty="0"/>
              <a:t>Variables</a:t>
            </a:r>
            <a:r>
              <a:rPr lang="en-GB" altLang="en-US" sz="2400" dirty="0"/>
              <a:t> represent any object:  likes(X, apples)</a:t>
            </a:r>
          </a:p>
          <a:p>
            <a:pPr>
              <a:lnSpc>
                <a:spcPct val="90000"/>
              </a:lnSpc>
            </a:pPr>
            <a:r>
              <a:rPr lang="en-GB" altLang="en-US" sz="2400" b="1" dirty="0"/>
              <a:t>Quantifiers</a:t>
            </a:r>
            <a:r>
              <a:rPr lang="en-GB" altLang="en-US" sz="2400" dirty="0"/>
              <a:t> qualify values of variables</a:t>
            </a:r>
          </a:p>
          <a:p>
            <a:pPr lvl="1">
              <a:lnSpc>
                <a:spcPct val="90000"/>
              </a:lnSpc>
            </a:pPr>
            <a:r>
              <a:rPr lang="en-GB" altLang="en-US" sz="2000" dirty="0"/>
              <a:t>True for all objects (Universal):              </a:t>
            </a:r>
            <a:r>
              <a:rPr lang="en-GB" altLang="en-US" sz="2000" dirty="0">
                <a:sym typeface="Symbol" panose="05050102010706020507" pitchFamily="18" charset="2"/>
              </a:rPr>
              <a:t></a:t>
            </a:r>
            <a:r>
              <a:rPr lang="en-GB" altLang="en-US" sz="2000" dirty="0"/>
              <a:t>X. likes(X, apples)</a:t>
            </a:r>
          </a:p>
          <a:p>
            <a:pPr lvl="1">
              <a:lnSpc>
                <a:spcPct val="90000"/>
              </a:lnSpc>
            </a:pPr>
            <a:r>
              <a:rPr lang="en-GB" altLang="en-US" sz="2000" dirty="0"/>
              <a:t>Exists at least one object (Existential):   </a:t>
            </a:r>
            <a:r>
              <a:rPr lang="en-GB" altLang="en-US" sz="2000" dirty="0">
                <a:sym typeface="Symbol" panose="05050102010706020507" pitchFamily="18" charset="2"/>
              </a:rPr>
              <a:t></a:t>
            </a:r>
            <a:r>
              <a:rPr lang="en-GB" altLang="en-US" sz="2000" dirty="0"/>
              <a:t>X. likes(X, apples)</a:t>
            </a:r>
          </a:p>
        </p:txBody>
      </p:sp>
    </p:spTree>
    <p:extLst>
      <p:ext uri="{BB962C8B-B14F-4D97-AF65-F5344CB8AC3E}">
        <p14:creationId xmlns:p14="http://schemas.microsoft.com/office/powerpoint/2010/main" val="2652034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en-US"/>
              <a:t/>
            </a:r>
            <a:br>
              <a:rPr lang="en-GB" altLang="en-US"/>
            </a:br>
            <a:r>
              <a:rPr lang="en-GB" altLang="en-US"/>
              <a:t>Example: FOL Sentence</a:t>
            </a:r>
          </a:p>
        </p:txBody>
      </p:sp>
      <p:sp>
        <p:nvSpPr>
          <p:cNvPr id="14339" name="Rectangle 3"/>
          <p:cNvSpPr>
            <a:spLocks noGrp="1" noChangeArrowheads="1"/>
          </p:cNvSpPr>
          <p:nvPr>
            <p:ph type="body" idx="1"/>
          </p:nvPr>
        </p:nvSpPr>
        <p:spPr>
          <a:xfrm>
            <a:off x="914400" y="1687133"/>
            <a:ext cx="8001000" cy="3886200"/>
          </a:xfrm>
        </p:spPr>
        <p:txBody>
          <a:bodyPr/>
          <a:lstStyle/>
          <a:p>
            <a:r>
              <a:rPr lang="en-GB" altLang="en-US" dirty="0"/>
              <a:t>“Every rose has a thorn”</a:t>
            </a:r>
          </a:p>
          <a:p>
            <a:endParaRPr lang="en-GB" altLang="en-US" dirty="0"/>
          </a:p>
          <a:p>
            <a:endParaRPr lang="en-GB" altLang="en-US" dirty="0"/>
          </a:p>
          <a:p>
            <a:r>
              <a:rPr lang="en-GB" altLang="en-US" dirty="0"/>
              <a:t>For all X</a:t>
            </a:r>
          </a:p>
          <a:p>
            <a:pPr lvl="1"/>
            <a:r>
              <a:rPr lang="en-GB" altLang="en-US" dirty="0"/>
              <a:t>if (X is a rose)</a:t>
            </a:r>
          </a:p>
          <a:p>
            <a:pPr lvl="1"/>
            <a:r>
              <a:rPr lang="en-GB" altLang="en-US" dirty="0"/>
              <a:t>then there exists Y</a:t>
            </a:r>
          </a:p>
          <a:p>
            <a:pPr lvl="2"/>
            <a:r>
              <a:rPr lang="en-GB" altLang="en-US" dirty="0"/>
              <a:t>(X has Y) and (Y is a thorn)</a:t>
            </a:r>
          </a:p>
        </p:txBody>
      </p:sp>
      <p:pic>
        <p:nvPicPr>
          <p:cNvPr id="1436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918" y="2244145"/>
            <a:ext cx="7573963" cy="6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7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a:t>Propositional </a:t>
            </a:r>
            <a:r>
              <a:rPr lang="en-US" dirty="0" smtClean="0"/>
              <a:t>Logic</a:t>
            </a:r>
          </a:p>
          <a:p>
            <a:r>
              <a:rPr lang="en-US" dirty="0" smtClean="0"/>
              <a:t>Predicate Logic</a:t>
            </a:r>
          </a:p>
          <a:p>
            <a:r>
              <a:rPr lang="en-US" dirty="0" smtClean="0"/>
              <a:t>First </a:t>
            </a:r>
            <a:r>
              <a:rPr lang="en-US" dirty="0"/>
              <a:t>order Logic, Properties of well-formed formulas (</a:t>
            </a:r>
            <a:r>
              <a:rPr lang="en-US" dirty="0" err="1"/>
              <a:t>Wffs</a:t>
            </a:r>
            <a:r>
              <a:rPr lang="en-US" dirty="0" smtClean="0"/>
              <a:t>)</a:t>
            </a:r>
          </a:p>
          <a:p>
            <a:r>
              <a:rPr lang="en-US" dirty="0" smtClean="0"/>
              <a:t> </a:t>
            </a:r>
            <a:r>
              <a:rPr lang="en-US" dirty="0"/>
              <a:t>Conversion to Clausal </a:t>
            </a:r>
            <a:r>
              <a:rPr lang="en-US" dirty="0" smtClean="0"/>
              <a:t>Form</a:t>
            </a:r>
          </a:p>
          <a:p>
            <a:r>
              <a:rPr lang="en-US" dirty="0" smtClean="0"/>
              <a:t>The </a:t>
            </a:r>
            <a:r>
              <a:rPr lang="en-US" dirty="0"/>
              <a:t>Resolution Principle, Inference in First Order Logic (FOL)</a:t>
            </a:r>
          </a:p>
          <a:p>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a:t>
            </a:fld>
            <a:endParaRPr lang="en-US"/>
          </a:p>
        </p:txBody>
      </p:sp>
    </p:spTree>
    <p:extLst>
      <p:ext uri="{BB962C8B-B14F-4D97-AF65-F5344CB8AC3E}">
        <p14:creationId xmlns:p14="http://schemas.microsoft.com/office/powerpoint/2010/main" val="1125052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Propositional </a:t>
            </a:r>
            <a:r>
              <a:rPr lang="en-US" dirty="0"/>
              <a:t>Logic</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20</a:t>
            </a:fld>
            <a:endParaRPr lang="en-US"/>
          </a:p>
        </p:txBody>
      </p:sp>
    </p:spTree>
    <p:extLst>
      <p:ext uri="{BB962C8B-B14F-4D97-AF65-F5344CB8AC3E}">
        <p14:creationId xmlns:p14="http://schemas.microsoft.com/office/powerpoint/2010/main" val="1513990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a:t>PROPOSITIONAL LOGIC</a:t>
            </a:r>
            <a:endParaRPr lang="en-US" altLang="en-US" sz="2800" b="1" dirty="0"/>
          </a:p>
        </p:txBody>
      </p:sp>
      <p:sp>
        <p:nvSpPr>
          <p:cNvPr id="7171" name="Rectangle 3"/>
          <p:cNvSpPr>
            <a:spLocks noGrp="1" noChangeArrowheads="1"/>
          </p:cNvSpPr>
          <p:nvPr>
            <p:ph type="body" idx="1"/>
          </p:nvPr>
        </p:nvSpPr>
        <p:spPr/>
        <p:txBody>
          <a:bodyPr/>
          <a:lstStyle/>
          <a:p>
            <a:pPr eaLnBrk="1" hangingPunct="1">
              <a:lnSpc>
                <a:spcPct val="90000"/>
              </a:lnSpc>
            </a:pPr>
            <a:r>
              <a:rPr lang="en-US" altLang="en-US" dirty="0" smtClean="0"/>
              <a:t>A </a:t>
            </a:r>
            <a:r>
              <a:rPr lang="en-US" altLang="en-US" b="1" dirty="0" smtClean="0">
                <a:solidFill>
                  <a:schemeClr val="hlink"/>
                </a:solidFill>
              </a:rPr>
              <a:t>proposition</a:t>
            </a:r>
            <a:r>
              <a:rPr lang="en-US" altLang="en-US" dirty="0" smtClean="0"/>
              <a:t> is a </a:t>
            </a:r>
            <a:r>
              <a:rPr lang="en-US" altLang="en-US" dirty="0" smtClean="0">
                <a:solidFill>
                  <a:srgbClr val="FF3300"/>
                </a:solidFill>
              </a:rPr>
              <a:t>declarative</a:t>
            </a:r>
            <a:r>
              <a:rPr lang="en-US" altLang="en-US" dirty="0" smtClean="0"/>
              <a:t> sentence (a sentence that declares a fact) that is either </a:t>
            </a:r>
            <a:r>
              <a:rPr lang="en-US" altLang="en-US" dirty="0" smtClean="0">
                <a:solidFill>
                  <a:srgbClr val="FF3300"/>
                </a:solidFill>
              </a:rPr>
              <a:t>true or false</a:t>
            </a:r>
            <a:r>
              <a:rPr lang="en-US" altLang="en-US" dirty="0" smtClean="0"/>
              <a:t>, but not both.</a:t>
            </a:r>
          </a:p>
          <a:p>
            <a:pPr eaLnBrk="1" hangingPunct="1">
              <a:lnSpc>
                <a:spcPct val="90000"/>
              </a:lnSpc>
            </a:pPr>
            <a:r>
              <a:rPr lang="en-US" altLang="en-US" dirty="0" smtClean="0"/>
              <a:t>Are the following sentences propositions?</a:t>
            </a:r>
          </a:p>
          <a:p>
            <a:pPr lvl="1" eaLnBrk="1" hangingPunct="1">
              <a:lnSpc>
                <a:spcPct val="90000"/>
              </a:lnSpc>
            </a:pPr>
            <a:r>
              <a:rPr lang="en-US" altLang="en-US" dirty="0" smtClean="0"/>
              <a:t>Toronto is the capital of Canada. </a:t>
            </a:r>
          </a:p>
          <a:p>
            <a:pPr lvl="1" eaLnBrk="1" hangingPunct="1">
              <a:lnSpc>
                <a:spcPct val="90000"/>
              </a:lnSpc>
            </a:pPr>
            <a:r>
              <a:rPr lang="en-US" altLang="en-US" dirty="0" smtClean="0"/>
              <a:t>Read this carefully. </a:t>
            </a:r>
          </a:p>
          <a:p>
            <a:pPr lvl="1" eaLnBrk="1" hangingPunct="1">
              <a:lnSpc>
                <a:spcPct val="90000"/>
              </a:lnSpc>
            </a:pPr>
            <a:r>
              <a:rPr lang="en-US" altLang="en-US" dirty="0" smtClean="0"/>
              <a:t>1+2=3</a:t>
            </a:r>
          </a:p>
          <a:p>
            <a:pPr lvl="1" eaLnBrk="1" hangingPunct="1">
              <a:lnSpc>
                <a:spcPct val="90000"/>
              </a:lnSpc>
            </a:pPr>
            <a:r>
              <a:rPr lang="en-US" altLang="en-US" dirty="0" smtClean="0"/>
              <a:t>x+1=2</a:t>
            </a:r>
          </a:p>
          <a:p>
            <a:pPr lvl="1" eaLnBrk="1" hangingPunct="1">
              <a:lnSpc>
                <a:spcPct val="90000"/>
              </a:lnSpc>
            </a:pPr>
            <a:r>
              <a:rPr lang="en-US" altLang="en-US" dirty="0" smtClean="0"/>
              <a:t>What time is it? </a:t>
            </a:r>
          </a:p>
          <a:p>
            <a:pPr eaLnBrk="1" hangingPunct="1">
              <a:lnSpc>
                <a:spcPct val="90000"/>
              </a:lnSpc>
            </a:pPr>
            <a:endParaRPr lang="en-US" altLang="en-US" dirty="0" smtClean="0"/>
          </a:p>
        </p:txBody>
      </p:sp>
      <p:sp>
        <p:nvSpPr>
          <p:cNvPr id="7172"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45" name="Text Box 5"/>
          <p:cNvSpPr txBox="1">
            <a:spLocks noChangeArrowheads="1"/>
          </p:cNvSpPr>
          <p:nvPr/>
        </p:nvSpPr>
        <p:spPr bwMode="auto">
          <a:xfrm>
            <a:off x="3860800" y="3367087"/>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(No)</a:t>
            </a:r>
          </a:p>
        </p:txBody>
      </p:sp>
      <p:sp>
        <p:nvSpPr>
          <p:cNvPr id="10246" name="Text Box 6"/>
          <p:cNvSpPr txBox="1">
            <a:spLocks noChangeArrowheads="1"/>
          </p:cNvSpPr>
          <p:nvPr/>
        </p:nvSpPr>
        <p:spPr bwMode="auto">
          <a:xfrm>
            <a:off x="2311400" y="422413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(No)</a:t>
            </a:r>
          </a:p>
        </p:txBody>
      </p:sp>
      <p:sp>
        <p:nvSpPr>
          <p:cNvPr id="10247" name="Text Box 7"/>
          <p:cNvSpPr txBox="1">
            <a:spLocks noChangeArrowheads="1"/>
          </p:cNvSpPr>
          <p:nvPr/>
        </p:nvSpPr>
        <p:spPr bwMode="auto">
          <a:xfrm>
            <a:off x="3403600" y="445273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(No)</a:t>
            </a:r>
          </a:p>
        </p:txBody>
      </p:sp>
      <p:sp>
        <p:nvSpPr>
          <p:cNvPr id="10248" name="Text Box 8"/>
          <p:cNvSpPr txBox="1">
            <a:spLocks noChangeArrowheads="1"/>
          </p:cNvSpPr>
          <p:nvPr/>
        </p:nvSpPr>
        <p:spPr bwMode="auto">
          <a:xfrm>
            <a:off x="5594350" y="303711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(Yes)</a:t>
            </a:r>
          </a:p>
        </p:txBody>
      </p:sp>
      <p:sp>
        <p:nvSpPr>
          <p:cNvPr id="10249" name="Text Box 9"/>
          <p:cNvSpPr txBox="1">
            <a:spLocks noChangeArrowheads="1"/>
          </p:cNvSpPr>
          <p:nvPr/>
        </p:nvSpPr>
        <p:spPr bwMode="auto">
          <a:xfrm>
            <a:off x="2311400" y="37195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dirty="0">
                <a:solidFill>
                  <a:srgbClr val="FF3300"/>
                </a:solidFill>
              </a:rPr>
              <a:t>(Yes)</a:t>
            </a:r>
          </a:p>
        </p:txBody>
      </p:sp>
      <p:sp>
        <p:nvSpPr>
          <p:cNvPr id="7179"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B03912-5238-45D8-B96D-8B5811B5BE43}" type="slidenum">
              <a:rPr lang="en-US" altLang="en-US"/>
              <a:pPr/>
              <a:t>21</a:t>
            </a:fld>
            <a:endParaRPr lang="en-US" altLang="en-US"/>
          </a:p>
        </p:txBody>
      </p:sp>
    </p:spTree>
    <p:extLst>
      <p:ext uri="{BB962C8B-B14F-4D97-AF65-F5344CB8AC3E}">
        <p14:creationId xmlns:p14="http://schemas.microsoft.com/office/powerpoint/2010/main" val="3986428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 calcmode="lin" valueType="num">
                                      <p:cBhvr additive="base">
                                        <p:cTn id="7" dur="500" fill="hold"/>
                                        <p:tgtEl>
                                          <p:spTgt spid="10248"/>
                                        </p:tgtEl>
                                        <p:attrNameLst>
                                          <p:attrName>ppt_x</p:attrName>
                                        </p:attrNameLst>
                                      </p:cBhvr>
                                      <p:tavLst>
                                        <p:tav tm="0">
                                          <p:val>
                                            <p:strVal val="#ppt_x"/>
                                          </p:val>
                                        </p:tav>
                                        <p:tav tm="100000">
                                          <p:val>
                                            <p:strVal val="#ppt_x"/>
                                          </p:val>
                                        </p:tav>
                                      </p:tavLst>
                                    </p:anim>
                                    <p:anim calcmode="lin" valueType="num">
                                      <p:cBhvr additive="base">
                                        <p:cTn id="8"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5"/>
                                        </p:tgtEl>
                                        <p:attrNameLst>
                                          <p:attrName>style.visibility</p:attrName>
                                        </p:attrNameLst>
                                      </p:cBhvr>
                                      <p:to>
                                        <p:strVal val="visible"/>
                                      </p:to>
                                    </p:set>
                                    <p:anim calcmode="lin" valueType="num">
                                      <p:cBhvr additive="base">
                                        <p:cTn id="13" dur="500" fill="hold"/>
                                        <p:tgtEl>
                                          <p:spTgt spid="10245"/>
                                        </p:tgtEl>
                                        <p:attrNameLst>
                                          <p:attrName>ppt_x</p:attrName>
                                        </p:attrNameLst>
                                      </p:cBhvr>
                                      <p:tavLst>
                                        <p:tav tm="0">
                                          <p:val>
                                            <p:strVal val="#ppt_x"/>
                                          </p:val>
                                        </p:tav>
                                        <p:tav tm="100000">
                                          <p:val>
                                            <p:strVal val="#ppt_x"/>
                                          </p:val>
                                        </p:tav>
                                      </p:tavLst>
                                    </p:anim>
                                    <p:anim calcmode="lin" valueType="num">
                                      <p:cBhvr additive="base">
                                        <p:cTn id="14"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9"/>
                                        </p:tgtEl>
                                        <p:attrNameLst>
                                          <p:attrName>style.visibility</p:attrName>
                                        </p:attrNameLst>
                                      </p:cBhvr>
                                      <p:to>
                                        <p:strVal val="visible"/>
                                      </p:to>
                                    </p:set>
                                    <p:anim calcmode="lin" valueType="num">
                                      <p:cBhvr additive="base">
                                        <p:cTn id="19" dur="500" fill="hold"/>
                                        <p:tgtEl>
                                          <p:spTgt spid="10249"/>
                                        </p:tgtEl>
                                        <p:attrNameLst>
                                          <p:attrName>ppt_x</p:attrName>
                                        </p:attrNameLst>
                                      </p:cBhvr>
                                      <p:tavLst>
                                        <p:tav tm="0">
                                          <p:val>
                                            <p:strVal val="#ppt_x"/>
                                          </p:val>
                                        </p:tav>
                                        <p:tav tm="100000">
                                          <p:val>
                                            <p:strVal val="#ppt_x"/>
                                          </p:val>
                                        </p:tav>
                                      </p:tavLst>
                                    </p:anim>
                                    <p:anim calcmode="lin" valueType="num">
                                      <p:cBhvr additive="base">
                                        <p:cTn id="20"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6"/>
                                        </p:tgtEl>
                                        <p:attrNameLst>
                                          <p:attrName>style.visibility</p:attrName>
                                        </p:attrNameLst>
                                      </p:cBhvr>
                                      <p:to>
                                        <p:strVal val="visible"/>
                                      </p:to>
                                    </p:set>
                                    <p:anim calcmode="lin" valueType="num">
                                      <p:cBhvr additive="base">
                                        <p:cTn id="25" dur="500" fill="hold"/>
                                        <p:tgtEl>
                                          <p:spTgt spid="10246"/>
                                        </p:tgtEl>
                                        <p:attrNameLst>
                                          <p:attrName>ppt_x</p:attrName>
                                        </p:attrNameLst>
                                      </p:cBhvr>
                                      <p:tavLst>
                                        <p:tav tm="0">
                                          <p:val>
                                            <p:strVal val="#ppt_x"/>
                                          </p:val>
                                        </p:tav>
                                        <p:tav tm="100000">
                                          <p:val>
                                            <p:strVal val="#ppt_x"/>
                                          </p:val>
                                        </p:tav>
                                      </p:tavLst>
                                    </p:anim>
                                    <p:anim calcmode="lin" valueType="num">
                                      <p:cBhvr additive="base">
                                        <p:cTn id="26"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7"/>
                                        </p:tgtEl>
                                        <p:attrNameLst>
                                          <p:attrName>style.visibility</p:attrName>
                                        </p:attrNameLst>
                                      </p:cBhvr>
                                      <p:to>
                                        <p:strVal val="visible"/>
                                      </p:to>
                                    </p:set>
                                    <p:anim calcmode="lin" valueType="num">
                                      <p:cBhvr additive="base">
                                        <p:cTn id="31" dur="500" fill="hold"/>
                                        <p:tgtEl>
                                          <p:spTgt spid="10247"/>
                                        </p:tgtEl>
                                        <p:attrNameLst>
                                          <p:attrName>ppt_x</p:attrName>
                                        </p:attrNameLst>
                                      </p:cBhvr>
                                      <p:tavLst>
                                        <p:tav tm="0">
                                          <p:val>
                                            <p:strVal val="#ppt_x"/>
                                          </p:val>
                                        </p:tav>
                                        <p:tav tm="100000">
                                          <p:val>
                                            <p:strVal val="#ppt_x"/>
                                          </p:val>
                                        </p:tav>
                                      </p:tavLst>
                                    </p:anim>
                                    <p:anim calcmode="lin" valueType="num">
                                      <p:cBhvr additive="base">
                                        <p:cTn id="32"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46" grpId="0"/>
      <p:bldP spid="10247" grpId="0"/>
      <p:bldP spid="10248" grpId="0"/>
      <p:bldP spid="1024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498764"/>
            <a:ext cx="7886700" cy="285007"/>
          </a:xfrm>
        </p:spPr>
        <p:txBody>
          <a:bodyPr/>
          <a:lstStyle/>
          <a:p>
            <a:r>
              <a:rPr lang="en-US" sz="2800" b="1" dirty="0" smtClean="0"/>
              <a:t>Continued..</a:t>
            </a:r>
            <a:endParaRPr lang="en-US" sz="2800" b="1" dirty="0"/>
          </a:p>
        </p:txBody>
      </p:sp>
      <p:sp>
        <p:nvSpPr>
          <p:cNvPr id="3" name="Content Placeholder 2"/>
          <p:cNvSpPr>
            <a:spLocks noGrp="1"/>
          </p:cNvSpPr>
          <p:nvPr>
            <p:ph idx="1"/>
          </p:nvPr>
        </p:nvSpPr>
        <p:spPr>
          <a:xfrm>
            <a:off x="628650" y="997527"/>
            <a:ext cx="8028462" cy="4188427"/>
          </a:xfrm>
        </p:spPr>
        <p:txBody>
          <a:bodyPr/>
          <a:lstStyle/>
          <a:p>
            <a:r>
              <a:rPr lang="en-US" sz="2200" dirty="0"/>
              <a:t>Propositional logic (PL) is the simplest form of logic where all the statements </a:t>
            </a:r>
            <a:r>
              <a:rPr lang="en-US" sz="2200" dirty="0" smtClean="0"/>
              <a:t>are made </a:t>
            </a:r>
            <a:r>
              <a:rPr lang="en-US" sz="2200" dirty="0"/>
              <a:t>by propositions. </a:t>
            </a:r>
            <a:endParaRPr lang="en-US" sz="2200" dirty="0" smtClean="0"/>
          </a:p>
          <a:p>
            <a:r>
              <a:rPr lang="en-US" sz="2200" dirty="0" smtClean="0"/>
              <a:t>A </a:t>
            </a:r>
            <a:r>
              <a:rPr lang="en-US" sz="2200" dirty="0"/>
              <a:t>proposition is a declarative statement which is </a:t>
            </a:r>
            <a:r>
              <a:rPr lang="en-US" sz="2200" dirty="0" smtClean="0"/>
              <a:t>either true </a:t>
            </a:r>
            <a:r>
              <a:rPr lang="en-US" sz="2200" dirty="0"/>
              <a:t>or false. </a:t>
            </a:r>
            <a:endParaRPr lang="en-US" sz="2200" dirty="0" smtClean="0"/>
          </a:p>
          <a:p>
            <a:r>
              <a:rPr lang="en-US" sz="2200" b="1" dirty="0" smtClean="0"/>
              <a:t>It </a:t>
            </a:r>
            <a:r>
              <a:rPr lang="en-US" sz="2200" b="1" dirty="0"/>
              <a:t>is a technique of knowledge representation in logical </a:t>
            </a:r>
            <a:r>
              <a:rPr lang="en-US" sz="2200" b="1" dirty="0" smtClean="0"/>
              <a:t>and mathematical </a:t>
            </a:r>
            <a:r>
              <a:rPr lang="en-US" sz="2200" b="1" dirty="0"/>
              <a:t>form.</a:t>
            </a:r>
          </a:p>
          <a:p>
            <a:pPr marL="0" indent="0">
              <a:spcBef>
                <a:spcPts val="0"/>
              </a:spcBef>
              <a:buNone/>
            </a:pPr>
            <a:r>
              <a:rPr lang="en-US" sz="2200" dirty="0" smtClean="0"/>
              <a:t>Examples:</a:t>
            </a:r>
            <a:endParaRPr lang="en-US" sz="2200" dirty="0"/>
          </a:p>
          <a:p>
            <a:pPr>
              <a:spcBef>
                <a:spcPts val="0"/>
              </a:spcBef>
            </a:pPr>
            <a:r>
              <a:rPr lang="en-US" sz="2200" dirty="0" smtClean="0"/>
              <a:t>Today </a:t>
            </a:r>
            <a:r>
              <a:rPr lang="en-US" sz="2200" dirty="0"/>
              <a:t>is Sunday.</a:t>
            </a:r>
          </a:p>
          <a:p>
            <a:pPr>
              <a:spcBef>
                <a:spcPts val="0"/>
              </a:spcBef>
            </a:pPr>
            <a:r>
              <a:rPr lang="en-US" sz="2200" dirty="0" smtClean="0"/>
              <a:t>The </a:t>
            </a:r>
            <a:r>
              <a:rPr lang="en-US" sz="2200" dirty="0"/>
              <a:t>Sun rises </a:t>
            </a:r>
            <a:r>
              <a:rPr lang="en-US" sz="2200" dirty="0" smtClean="0"/>
              <a:t>from West </a:t>
            </a:r>
            <a:r>
              <a:rPr lang="en-US" sz="2200" dirty="0"/>
              <a:t>(False proposition)</a:t>
            </a:r>
          </a:p>
          <a:p>
            <a:pPr>
              <a:spcBef>
                <a:spcPts val="0"/>
              </a:spcBef>
            </a:pPr>
            <a:r>
              <a:rPr lang="en-US" sz="2200" dirty="0" smtClean="0"/>
              <a:t>3+3</a:t>
            </a:r>
            <a:r>
              <a:rPr lang="en-US" sz="2200" dirty="0"/>
              <a:t>= </a:t>
            </a:r>
            <a:r>
              <a:rPr lang="en-US" sz="2200" dirty="0" smtClean="0"/>
              <a:t>7 (</a:t>
            </a:r>
            <a:r>
              <a:rPr lang="en-US" sz="2200" dirty="0"/>
              <a:t>False proposition)</a:t>
            </a:r>
          </a:p>
          <a:p>
            <a:pPr>
              <a:spcBef>
                <a:spcPts val="0"/>
              </a:spcBef>
            </a:pPr>
            <a:r>
              <a:rPr lang="en-US" sz="2200" dirty="0" smtClean="0"/>
              <a:t>5 </a:t>
            </a:r>
            <a:r>
              <a:rPr lang="en-US" sz="2200" dirty="0"/>
              <a:t>is a prime </a:t>
            </a:r>
            <a:r>
              <a:rPr lang="en-US" sz="2200" dirty="0" smtClean="0"/>
              <a:t>number</a:t>
            </a:r>
          </a:p>
          <a:p>
            <a:pPr>
              <a:spcBef>
                <a:spcPts val="0"/>
              </a:spcBef>
            </a:pPr>
            <a:r>
              <a:rPr lang="en-US" sz="2200" dirty="0" smtClean="0"/>
              <a:t>Tomorrow is Holiday.</a:t>
            </a:r>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22</a:t>
            </a:fld>
            <a:endParaRPr lang="en-US"/>
          </a:p>
        </p:txBody>
      </p:sp>
    </p:spTree>
    <p:extLst>
      <p:ext uri="{BB962C8B-B14F-4D97-AF65-F5344CB8AC3E}">
        <p14:creationId xmlns:p14="http://schemas.microsoft.com/office/powerpoint/2010/main" val="2200089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a:t>Continued..</a:t>
            </a:r>
            <a:endParaRPr lang="en-US" altLang="en-US" sz="2800" b="1" dirty="0"/>
          </a:p>
        </p:txBody>
      </p:sp>
      <p:sp>
        <p:nvSpPr>
          <p:cNvPr id="8195" name="Rectangle 3"/>
          <p:cNvSpPr>
            <a:spLocks noGrp="1" noChangeArrowheads="1"/>
          </p:cNvSpPr>
          <p:nvPr>
            <p:ph type="body" idx="1"/>
          </p:nvPr>
        </p:nvSpPr>
        <p:spPr/>
        <p:txBody>
          <a:bodyPr/>
          <a:lstStyle/>
          <a:p>
            <a:pPr eaLnBrk="1" hangingPunct="1"/>
            <a:r>
              <a:rPr lang="en-US" altLang="en-US" dirty="0" smtClean="0">
                <a:solidFill>
                  <a:schemeClr val="hlink"/>
                </a:solidFill>
              </a:rPr>
              <a:t>Propositional Logic </a:t>
            </a:r>
            <a:r>
              <a:rPr lang="en-US" altLang="en-US" dirty="0" smtClean="0"/>
              <a:t>–</a:t>
            </a:r>
            <a:r>
              <a:rPr lang="en-US" altLang="en-US" b="1" dirty="0" smtClean="0">
                <a:solidFill>
                  <a:schemeClr val="hlink"/>
                </a:solidFill>
              </a:rPr>
              <a:t> </a:t>
            </a:r>
            <a:r>
              <a:rPr lang="en-US" altLang="en-US" dirty="0" smtClean="0"/>
              <a:t>the area of logic that deals with propositions</a:t>
            </a:r>
          </a:p>
          <a:p>
            <a:pPr eaLnBrk="1" hangingPunct="1"/>
            <a:r>
              <a:rPr lang="en-US" altLang="en-US" dirty="0" smtClean="0">
                <a:solidFill>
                  <a:schemeClr val="hlink"/>
                </a:solidFill>
              </a:rPr>
              <a:t>Propositional Variables</a:t>
            </a:r>
            <a:r>
              <a:rPr lang="en-US" altLang="en-US" dirty="0" smtClean="0"/>
              <a:t> – variables that represent propositions: </a:t>
            </a:r>
            <a:r>
              <a:rPr lang="en-US" altLang="en-US" i="1" dirty="0" smtClean="0"/>
              <a:t>p</a:t>
            </a:r>
            <a:r>
              <a:rPr lang="en-US" altLang="en-US" dirty="0" smtClean="0"/>
              <a:t>, </a:t>
            </a:r>
            <a:r>
              <a:rPr lang="en-US" altLang="en-US" i="1" dirty="0" smtClean="0"/>
              <a:t>q</a:t>
            </a:r>
            <a:r>
              <a:rPr lang="en-US" altLang="en-US" dirty="0" smtClean="0"/>
              <a:t>, </a:t>
            </a:r>
            <a:r>
              <a:rPr lang="en-US" altLang="en-US" i="1" dirty="0" smtClean="0"/>
              <a:t>r</a:t>
            </a:r>
            <a:r>
              <a:rPr lang="en-US" altLang="en-US" dirty="0" smtClean="0"/>
              <a:t>, </a:t>
            </a:r>
            <a:r>
              <a:rPr lang="en-US" altLang="en-US" i="1" dirty="0" smtClean="0"/>
              <a:t>s</a:t>
            </a:r>
          </a:p>
          <a:p>
            <a:pPr lvl="1" eaLnBrk="1" hangingPunct="1"/>
            <a:r>
              <a:rPr lang="en-US" altLang="en-US" dirty="0" smtClean="0"/>
              <a:t>E.g. Proposition </a:t>
            </a:r>
            <a:r>
              <a:rPr lang="en-US" altLang="en-US" i="1" dirty="0" smtClean="0"/>
              <a:t>p</a:t>
            </a:r>
            <a:r>
              <a:rPr lang="en-US" altLang="en-US" dirty="0" smtClean="0"/>
              <a:t> – “Today is Friday.”</a:t>
            </a:r>
          </a:p>
          <a:p>
            <a:pPr eaLnBrk="1" hangingPunct="1"/>
            <a:r>
              <a:rPr lang="en-US" altLang="en-US" dirty="0" smtClean="0">
                <a:solidFill>
                  <a:schemeClr val="hlink"/>
                </a:solidFill>
              </a:rPr>
              <a:t>Truth values</a:t>
            </a:r>
            <a:r>
              <a:rPr lang="en-US" altLang="en-US" dirty="0" smtClean="0"/>
              <a:t> – T, F</a:t>
            </a:r>
          </a:p>
          <a:p>
            <a:pPr eaLnBrk="1" hangingPunct="1">
              <a:buFont typeface="Wingdings" panose="05000000000000000000" pitchFamily="2" charset="2"/>
              <a:buNone/>
            </a:pPr>
            <a:endParaRPr lang="en-US" altLang="en-US" dirty="0" smtClean="0"/>
          </a:p>
        </p:txBody>
      </p:sp>
      <p:sp>
        <p:nvSpPr>
          <p:cNvPr id="8196"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5F7B0A-DCF0-4C17-ADB7-030BE6132862}" type="slidenum">
              <a:rPr lang="en-US" altLang="en-US"/>
              <a:pPr/>
              <a:t>23</a:t>
            </a:fld>
            <a:endParaRPr lang="en-US" altLang="en-US"/>
          </a:p>
        </p:txBody>
      </p:sp>
    </p:spTree>
    <p:extLst>
      <p:ext uri="{BB962C8B-B14F-4D97-AF65-F5344CB8AC3E}">
        <p14:creationId xmlns:p14="http://schemas.microsoft.com/office/powerpoint/2010/main" val="1035066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47146"/>
          </a:xfrm>
        </p:spPr>
        <p:txBody>
          <a:bodyPr/>
          <a:lstStyle/>
          <a:p>
            <a:pPr marL="0" indent="0">
              <a:buNone/>
            </a:pPr>
            <a:r>
              <a:rPr lang="en-US" sz="2800" b="1" dirty="0"/>
              <a:t>Syntax</a:t>
            </a:r>
          </a:p>
        </p:txBody>
      </p:sp>
      <p:sp>
        <p:nvSpPr>
          <p:cNvPr id="3" name="Content Placeholder 2"/>
          <p:cNvSpPr>
            <a:spLocks noGrp="1"/>
          </p:cNvSpPr>
          <p:nvPr>
            <p:ph idx="1"/>
          </p:nvPr>
        </p:nvSpPr>
        <p:spPr>
          <a:xfrm>
            <a:off x="628650" y="760021"/>
            <a:ext cx="8087838" cy="4425933"/>
          </a:xfrm>
        </p:spPr>
        <p:txBody>
          <a:bodyPr/>
          <a:lstStyle/>
          <a:p>
            <a:r>
              <a:rPr lang="en-US" sz="2200" dirty="0" smtClean="0"/>
              <a:t>The</a:t>
            </a:r>
            <a:r>
              <a:rPr lang="en-US" sz="2200" b="1" dirty="0" smtClean="0"/>
              <a:t> </a:t>
            </a:r>
            <a:r>
              <a:rPr lang="en-US" sz="2200" dirty="0"/>
              <a:t>syntax of </a:t>
            </a:r>
            <a:r>
              <a:rPr lang="en-US" sz="2200" dirty="0" smtClean="0"/>
              <a:t>propositional </a:t>
            </a:r>
            <a:r>
              <a:rPr lang="en-US" sz="2200" dirty="0"/>
              <a:t>logic defines the allowable sentences. </a:t>
            </a:r>
            <a:endParaRPr lang="en-US" sz="2200" dirty="0" smtClean="0"/>
          </a:p>
          <a:p>
            <a:r>
              <a:rPr lang="en-US" sz="2200" dirty="0" smtClean="0"/>
              <a:t>The </a:t>
            </a:r>
            <a:r>
              <a:rPr lang="en-US" sz="2200" b="1" dirty="0"/>
              <a:t>atomic </a:t>
            </a:r>
            <a:r>
              <a:rPr lang="en-US" sz="2200" b="1" dirty="0" smtClean="0"/>
              <a:t>sentences </a:t>
            </a:r>
            <a:r>
              <a:rPr lang="en-US" sz="2200" dirty="0" smtClean="0"/>
              <a:t>consist </a:t>
            </a:r>
            <a:r>
              <a:rPr lang="en-US" sz="2200" dirty="0"/>
              <a:t>of a </a:t>
            </a:r>
            <a:r>
              <a:rPr lang="en-US" sz="2200" b="1" dirty="0"/>
              <a:t>single</a:t>
            </a:r>
            <a:r>
              <a:rPr lang="en-US" sz="2200" dirty="0"/>
              <a:t> </a:t>
            </a:r>
            <a:r>
              <a:rPr lang="en-US" sz="2200" b="1" dirty="0"/>
              <a:t>proposition symbol</a:t>
            </a:r>
            <a:r>
              <a:rPr lang="en-US" sz="2200" dirty="0" smtClean="0"/>
              <a:t>.</a:t>
            </a:r>
          </a:p>
          <a:p>
            <a:r>
              <a:rPr lang="en-US" sz="2200" dirty="0" smtClean="0"/>
              <a:t>We </a:t>
            </a:r>
            <a:r>
              <a:rPr lang="en-US" sz="2200" dirty="0"/>
              <a:t>use symbols that start with an uppercase letter and may contain </a:t>
            </a:r>
            <a:r>
              <a:rPr lang="en-US" sz="2200" dirty="0" smtClean="0"/>
              <a:t>other letters </a:t>
            </a:r>
            <a:r>
              <a:rPr lang="en-US" sz="2200" dirty="0"/>
              <a:t>or </a:t>
            </a:r>
            <a:r>
              <a:rPr lang="en-US" sz="2200" dirty="0" smtClean="0"/>
              <a:t>subscripts</a:t>
            </a:r>
          </a:p>
          <a:p>
            <a:r>
              <a:rPr lang="en-US" sz="2200" dirty="0"/>
              <a:t>There are two proposition symbols with </a:t>
            </a:r>
            <a:r>
              <a:rPr lang="en-US" sz="2200" dirty="0" smtClean="0"/>
              <a:t>fixed meanings</a:t>
            </a:r>
            <a:r>
              <a:rPr lang="en-US" sz="2200" dirty="0"/>
              <a:t>: </a:t>
            </a:r>
            <a:r>
              <a:rPr lang="en-US" sz="2200" b="1" dirty="0"/>
              <a:t>True</a:t>
            </a:r>
            <a:r>
              <a:rPr lang="en-US" sz="2200" dirty="0"/>
              <a:t> is the always-true proposition and </a:t>
            </a:r>
            <a:r>
              <a:rPr lang="en-US" sz="2200" b="1" dirty="0"/>
              <a:t>False</a:t>
            </a:r>
            <a:r>
              <a:rPr lang="en-US" sz="2200" dirty="0"/>
              <a:t> is the always-false proposition.</a:t>
            </a:r>
          </a:p>
          <a:p>
            <a:r>
              <a:rPr lang="en-US" sz="2200" b="1" dirty="0" smtClean="0"/>
              <a:t>Complex </a:t>
            </a:r>
            <a:r>
              <a:rPr lang="en-US" sz="2200" b="1" dirty="0"/>
              <a:t>sentences </a:t>
            </a:r>
            <a:r>
              <a:rPr lang="en-US" sz="2200" dirty="0"/>
              <a:t>are constructed from simpler sentences, using </a:t>
            </a:r>
            <a:r>
              <a:rPr lang="en-US" sz="2200" b="1" dirty="0"/>
              <a:t>parentheses and </a:t>
            </a:r>
            <a:r>
              <a:rPr lang="en-US" sz="2200" b="1" dirty="0" smtClean="0"/>
              <a:t>logical</a:t>
            </a:r>
            <a:r>
              <a:rPr lang="en-US" sz="2200" dirty="0" smtClean="0"/>
              <a:t> </a:t>
            </a:r>
            <a:r>
              <a:rPr lang="en-US" sz="2200" b="1" dirty="0"/>
              <a:t>connectives</a:t>
            </a:r>
            <a:r>
              <a:rPr lang="en-US" sz="2200" dirty="0"/>
              <a:t>.</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24</a:t>
            </a:fld>
            <a:endParaRPr lang="en-US"/>
          </a:p>
        </p:txBody>
      </p:sp>
    </p:spTree>
    <p:extLst>
      <p:ext uri="{BB962C8B-B14F-4D97-AF65-F5344CB8AC3E}">
        <p14:creationId xmlns:p14="http://schemas.microsoft.com/office/powerpoint/2010/main" val="968374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78695"/>
          </a:xfrm>
        </p:spPr>
        <p:txBody>
          <a:bodyPr/>
          <a:lstStyle/>
          <a:p>
            <a:r>
              <a:rPr lang="en-US" sz="2800" dirty="0"/>
              <a:t>Example:</a:t>
            </a:r>
          </a:p>
        </p:txBody>
      </p:sp>
      <p:sp>
        <p:nvSpPr>
          <p:cNvPr id="3" name="Content Placeholder 2"/>
          <p:cNvSpPr>
            <a:spLocks noGrp="1"/>
          </p:cNvSpPr>
          <p:nvPr>
            <p:ph idx="1"/>
          </p:nvPr>
        </p:nvSpPr>
        <p:spPr>
          <a:xfrm>
            <a:off x="628650" y="791571"/>
            <a:ext cx="7886700" cy="4394384"/>
          </a:xfrm>
        </p:spPr>
        <p:txBody>
          <a:bodyPr/>
          <a:lstStyle/>
          <a:p>
            <a:r>
              <a:rPr lang="en-US" sz="2200" dirty="0" smtClean="0"/>
              <a:t>2+2 </a:t>
            </a:r>
            <a:r>
              <a:rPr lang="en-US" sz="2200" dirty="0"/>
              <a:t>is 4, it is an atomic proposition as it is a true fact.</a:t>
            </a:r>
          </a:p>
          <a:p>
            <a:r>
              <a:rPr lang="en-US" sz="2200" dirty="0" smtClean="0"/>
              <a:t>"</a:t>
            </a:r>
            <a:r>
              <a:rPr lang="en-US" sz="2200" dirty="0"/>
              <a:t>The Sun is cold" is also a proposition as it is a false fact.</a:t>
            </a:r>
          </a:p>
          <a:p>
            <a:r>
              <a:rPr lang="en-US" sz="2200" dirty="0" smtClean="0"/>
              <a:t>Compound </a:t>
            </a:r>
            <a:r>
              <a:rPr lang="en-US" sz="2200" dirty="0"/>
              <a:t>proposition </a:t>
            </a:r>
            <a:r>
              <a:rPr lang="en-US" sz="2200" dirty="0" smtClean="0"/>
              <a:t>- Compound </a:t>
            </a:r>
            <a:r>
              <a:rPr lang="en-US" sz="2200" dirty="0"/>
              <a:t>propositions are constructed by combining simpler or atomic </a:t>
            </a:r>
            <a:r>
              <a:rPr lang="en-US" sz="2200" dirty="0" smtClean="0"/>
              <a:t>propositions, using </a:t>
            </a:r>
            <a:r>
              <a:rPr lang="en-US" sz="2200" dirty="0"/>
              <a:t>parenthesis and logical connectives.</a:t>
            </a:r>
          </a:p>
          <a:p>
            <a:pPr marL="0" indent="0">
              <a:buNone/>
            </a:pPr>
            <a:r>
              <a:rPr lang="en-US" sz="2200" dirty="0"/>
              <a:t>Example:</a:t>
            </a:r>
          </a:p>
          <a:p>
            <a:r>
              <a:rPr lang="en-US" sz="2200" dirty="0" smtClean="0"/>
              <a:t>"</a:t>
            </a:r>
            <a:r>
              <a:rPr lang="en-US" sz="2200" dirty="0"/>
              <a:t>It is raining today, and street is wet."</a:t>
            </a:r>
          </a:p>
          <a:p>
            <a:r>
              <a:rPr lang="en-US" sz="2200" dirty="0" smtClean="0"/>
              <a:t>"</a:t>
            </a:r>
            <a:r>
              <a:rPr lang="en-US" sz="2200" dirty="0" err="1" smtClean="0"/>
              <a:t>Ankit</a:t>
            </a:r>
            <a:r>
              <a:rPr lang="en-US" sz="2200" dirty="0" smtClean="0"/>
              <a:t> </a:t>
            </a:r>
            <a:r>
              <a:rPr lang="en-US" sz="2200" dirty="0"/>
              <a:t>is a doctor, and his clinic is in Mumbai."</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25</a:t>
            </a:fld>
            <a:endParaRPr lang="en-US"/>
          </a:p>
        </p:txBody>
      </p:sp>
    </p:spTree>
    <p:extLst>
      <p:ext uri="{BB962C8B-B14F-4D97-AF65-F5344CB8AC3E}">
        <p14:creationId xmlns:p14="http://schemas.microsoft.com/office/powerpoint/2010/main" val="2513922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28570"/>
          </a:xfrm>
        </p:spPr>
        <p:txBody>
          <a:bodyPr/>
          <a:lstStyle/>
          <a:p>
            <a:r>
              <a:rPr lang="en-US" sz="2800" b="1" dirty="0" smtClean="0"/>
              <a:t>Semantics</a:t>
            </a:r>
            <a:endParaRPr lang="en-US" sz="3200" dirty="0"/>
          </a:p>
        </p:txBody>
      </p:sp>
      <p:sp>
        <p:nvSpPr>
          <p:cNvPr id="3" name="Content Placeholder 2"/>
          <p:cNvSpPr>
            <a:spLocks noGrp="1"/>
          </p:cNvSpPr>
          <p:nvPr>
            <p:ph idx="1"/>
          </p:nvPr>
        </p:nvSpPr>
        <p:spPr>
          <a:xfrm>
            <a:off x="628649" y="641445"/>
            <a:ext cx="8010383" cy="4544509"/>
          </a:xfrm>
        </p:spPr>
        <p:txBody>
          <a:bodyPr/>
          <a:lstStyle/>
          <a:p>
            <a:pPr marL="0" indent="0">
              <a:buNone/>
            </a:pPr>
            <a:r>
              <a:rPr lang="en-US" sz="2200" dirty="0" smtClean="0"/>
              <a:t>The </a:t>
            </a:r>
            <a:r>
              <a:rPr lang="en-US" sz="2200" dirty="0"/>
              <a:t>semantics defines the </a:t>
            </a:r>
            <a:r>
              <a:rPr lang="en-US" sz="2200" u="sng" dirty="0"/>
              <a:t>rules for determining the truth of a sentence</a:t>
            </a:r>
            <a:r>
              <a:rPr lang="en-US" sz="2200" dirty="0"/>
              <a:t> with respect to a particular model. </a:t>
            </a:r>
          </a:p>
          <a:p>
            <a:pPr marL="0" indent="0">
              <a:buNone/>
            </a:pPr>
            <a:r>
              <a:rPr lang="en-US" sz="2200" dirty="0"/>
              <a:t>In propositional logic, a model simply fixes the truth value—true or false—for every proposition </a:t>
            </a:r>
            <a:r>
              <a:rPr lang="en-US" sz="2200" dirty="0" smtClean="0"/>
              <a:t>symbol.</a:t>
            </a:r>
          </a:p>
          <a:p>
            <a:r>
              <a:rPr lang="en-US" sz="2200" dirty="0"/>
              <a:t>For example, if the sentences in the knowledge base make use of </a:t>
            </a:r>
            <a:r>
              <a:rPr lang="en-US" sz="2200" dirty="0" smtClean="0"/>
              <a:t>the proposition </a:t>
            </a:r>
            <a:r>
              <a:rPr lang="en-US" sz="2200" dirty="0"/>
              <a:t>symbols P1,2, P2,2, and P3,1, then one possible model is</a:t>
            </a:r>
          </a:p>
          <a:p>
            <a:pPr marL="0" indent="0">
              <a:buNone/>
            </a:pPr>
            <a:r>
              <a:rPr lang="da-DK" sz="2200" dirty="0" smtClean="0"/>
              <a:t>	m1 </a:t>
            </a:r>
            <a:r>
              <a:rPr lang="da-DK" sz="2200" dirty="0"/>
              <a:t>= {P1,2 =false, P2,2 =false, P3,1 =true} .</a:t>
            </a:r>
          </a:p>
          <a:p>
            <a:r>
              <a:rPr lang="en-US" sz="2200" dirty="0"/>
              <a:t>With three proposition symbols, there are 23 =8 possible models</a:t>
            </a: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26</a:t>
            </a:fld>
            <a:endParaRPr lang="en-US"/>
          </a:p>
        </p:txBody>
      </p:sp>
    </p:spTree>
    <p:extLst>
      <p:ext uri="{BB962C8B-B14F-4D97-AF65-F5344CB8AC3E}">
        <p14:creationId xmlns:p14="http://schemas.microsoft.com/office/powerpoint/2010/main" val="525582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90013" y="39168"/>
            <a:ext cx="7886700" cy="832370"/>
          </a:xfrm>
        </p:spPr>
        <p:txBody>
          <a:bodyPr/>
          <a:lstStyle/>
          <a:p>
            <a:pPr eaLnBrk="1" hangingPunct="1"/>
            <a:r>
              <a:rPr lang="en-US" altLang="en-US" dirty="0" smtClean="0"/>
              <a:t>1.1 Propositional Logic</a:t>
            </a:r>
          </a:p>
        </p:txBody>
      </p:sp>
      <p:sp>
        <p:nvSpPr>
          <p:cNvPr id="9219" name="Rectangle 3"/>
          <p:cNvSpPr>
            <a:spLocks noGrp="1" noChangeArrowheads="1"/>
          </p:cNvSpPr>
          <p:nvPr>
            <p:ph type="body" idx="1"/>
          </p:nvPr>
        </p:nvSpPr>
        <p:spPr>
          <a:xfrm>
            <a:off x="647700" y="2559050"/>
            <a:ext cx="8229600" cy="2778125"/>
          </a:xfrm>
        </p:spPr>
        <p:txBody>
          <a:bodyPr/>
          <a:lstStyle/>
          <a:p>
            <a:pPr eaLnBrk="1" hangingPunct="1"/>
            <a:r>
              <a:rPr lang="en-US" altLang="en-US" sz="1600" dirty="0" smtClean="0"/>
              <a:t>Examples</a:t>
            </a:r>
          </a:p>
          <a:p>
            <a:pPr lvl="1" eaLnBrk="1" hangingPunct="1"/>
            <a:r>
              <a:rPr lang="en-US" altLang="en-US" sz="1600" dirty="0" smtClean="0"/>
              <a:t>Find the negation of the proposition “Today is Friday.” and express this in simple English.</a:t>
            </a:r>
          </a:p>
          <a:p>
            <a:pPr lvl="1" eaLnBrk="1" hangingPunct="1"/>
            <a:endParaRPr lang="en-US" altLang="en-US" sz="1600" dirty="0" smtClean="0"/>
          </a:p>
          <a:p>
            <a:pPr lvl="1" eaLnBrk="1" hangingPunct="1"/>
            <a:endParaRPr lang="en-US" altLang="en-US" sz="1600" dirty="0" smtClean="0"/>
          </a:p>
          <a:p>
            <a:pPr lvl="1" eaLnBrk="1" hangingPunct="1"/>
            <a:r>
              <a:rPr lang="en-US" altLang="en-US" sz="1600" dirty="0" smtClean="0"/>
              <a:t>Find the negation of the proposition “At least 10 inches of rain fell today in Miami.” and express this in simple English.</a:t>
            </a:r>
          </a:p>
          <a:p>
            <a:pPr lvl="1" eaLnBrk="1" hangingPunct="1"/>
            <a:endParaRPr lang="en-US" altLang="en-US" sz="1600" dirty="0" smtClean="0"/>
          </a:p>
          <a:p>
            <a:pPr lvl="1" eaLnBrk="1" hangingPunct="1"/>
            <a:endParaRPr lang="en-US" altLang="en-US" sz="1600" dirty="0" smtClean="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1600" dirty="0" smtClean="0"/>
          </a:p>
          <a:p>
            <a:pPr eaLnBrk="1" hangingPunct="1">
              <a:buFont typeface="Wingdings" panose="05000000000000000000" pitchFamily="2" charset="2"/>
              <a:buNone/>
            </a:pPr>
            <a:endParaRPr lang="en-US" altLang="en-US" sz="1600" dirty="0" smtClean="0"/>
          </a:p>
        </p:txBody>
      </p:sp>
      <p:sp>
        <p:nvSpPr>
          <p:cNvPr id="9220"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221" name="Text Box 5"/>
          <p:cNvSpPr txBox="1">
            <a:spLocks noChangeArrowheads="1"/>
          </p:cNvSpPr>
          <p:nvPr/>
        </p:nvSpPr>
        <p:spPr bwMode="auto">
          <a:xfrm>
            <a:off x="685800" y="706438"/>
            <a:ext cx="8153400" cy="1719262"/>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DEFINITION 1</a:t>
            </a:r>
          </a:p>
          <a:p>
            <a:endParaRPr lang="en-US" altLang="en-US" sz="800" dirty="0"/>
          </a:p>
          <a:p>
            <a:pPr lvl="1"/>
            <a:r>
              <a:rPr lang="en-US" altLang="en-US" dirty="0"/>
              <a:t>Let </a:t>
            </a:r>
            <a:r>
              <a:rPr lang="en-US" altLang="en-US" i="1" dirty="0"/>
              <a:t>p</a:t>
            </a:r>
            <a:r>
              <a:rPr lang="en-US" altLang="en-US" dirty="0"/>
              <a:t> be a proposition. The negation of </a:t>
            </a:r>
            <a:r>
              <a:rPr lang="en-US" altLang="en-US" i="1" dirty="0"/>
              <a:t>p</a:t>
            </a:r>
            <a:r>
              <a:rPr lang="en-US" altLang="en-US" dirty="0"/>
              <a:t>, denoted by ¬</a:t>
            </a:r>
            <a:r>
              <a:rPr lang="en-US" altLang="en-US" i="1" dirty="0"/>
              <a:t>p</a:t>
            </a:r>
            <a:r>
              <a:rPr lang="en-US" altLang="en-US" dirty="0"/>
              <a:t>, is the statement 		“It is not the case that </a:t>
            </a:r>
            <a:r>
              <a:rPr lang="en-US" altLang="en-US" i="1" dirty="0"/>
              <a:t>p</a:t>
            </a:r>
            <a:r>
              <a:rPr lang="en-US" altLang="en-US" dirty="0"/>
              <a:t>.”</a:t>
            </a:r>
          </a:p>
          <a:p>
            <a:pPr lvl="1"/>
            <a:endParaRPr lang="en-US" altLang="en-US" sz="800" dirty="0"/>
          </a:p>
          <a:p>
            <a:pPr lvl="1"/>
            <a:r>
              <a:rPr lang="en-US" altLang="en-US" dirty="0"/>
              <a:t>The proposition ¬</a:t>
            </a:r>
            <a:r>
              <a:rPr lang="en-US" altLang="en-US" i="1" dirty="0"/>
              <a:t>p</a:t>
            </a:r>
            <a:r>
              <a:rPr lang="en-US" altLang="en-US" dirty="0"/>
              <a:t> is read “not </a:t>
            </a:r>
            <a:r>
              <a:rPr lang="en-US" altLang="en-US" i="1" dirty="0"/>
              <a:t>p</a:t>
            </a:r>
            <a:r>
              <a:rPr lang="en-US" altLang="en-US" dirty="0"/>
              <a:t>.” The truth value of the negation of </a:t>
            </a:r>
            <a:r>
              <a:rPr lang="en-US" altLang="en-US" i="1" dirty="0"/>
              <a:t>p</a:t>
            </a:r>
            <a:r>
              <a:rPr lang="en-US" altLang="en-US" dirty="0"/>
              <a:t>, ¬</a:t>
            </a:r>
            <a:r>
              <a:rPr lang="en-US" altLang="en-US" i="1" dirty="0"/>
              <a:t>p</a:t>
            </a:r>
            <a:r>
              <a:rPr lang="en-US" altLang="en-US" dirty="0"/>
              <a:t> is the opposite of the truth value of </a:t>
            </a:r>
            <a:r>
              <a:rPr lang="en-US" altLang="en-US" i="1" dirty="0"/>
              <a:t>p</a:t>
            </a:r>
            <a:r>
              <a:rPr lang="en-US" altLang="en-US" dirty="0"/>
              <a:t>.</a:t>
            </a:r>
          </a:p>
        </p:txBody>
      </p:sp>
      <p:sp>
        <p:nvSpPr>
          <p:cNvPr id="12294" name="Text Box 6"/>
          <p:cNvSpPr txBox="1">
            <a:spLocks noChangeArrowheads="1"/>
          </p:cNvSpPr>
          <p:nvPr/>
        </p:nvSpPr>
        <p:spPr bwMode="auto">
          <a:xfrm>
            <a:off x="1371599" y="3268146"/>
            <a:ext cx="75057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solidFill>
                  <a:srgbClr val="FF3300"/>
                </a:solidFill>
                <a:latin typeface="Cambria" panose="02040503050406030204" pitchFamily="18" charset="0"/>
                <a:ea typeface="Cambria" panose="02040503050406030204" pitchFamily="18" charset="0"/>
              </a:rPr>
              <a:t>Solution</a:t>
            </a:r>
            <a:r>
              <a:rPr lang="en-US" altLang="en-US" dirty="0">
                <a:latin typeface="Cambria" panose="02040503050406030204" pitchFamily="18" charset="0"/>
                <a:ea typeface="Cambria" panose="02040503050406030204" pitchFamily="18" charset="0"/>
              </a:rPr>
              <a:t>: </a:t>
            </a:r>
            <a:r>
              <a:rPr lang="en-US" altLang="en-US" sz="1600" dirty="0">
                <a:latin typeface="Cambria" panose="02040503050406030204" pitchFamily="18" charset="0"/>
                <a:ea typeface="Cambria" panose="02040503050406030204" pitchFamily="18" charset="0"/>
              </a:rPr>
              <a:t>The negation is “It is not the case that </a:t>
            </a:r>
            <a:r>
              <a:rPr lang="en-US" altLang="en-US" sz="1600" i="1" dirty="0">
                <a:latin typeface="Cambria" panose="02040503050406030204" pitchFamily="18" charset="0"/>
                <a:ea typeface="Cambria" panose="02040503050406030204" pitchFamily="18" charset="0"/>
              </a:rPr>
              <a:t>today is Friday</a:t>
            </a:r>
            <a:r>
              <a:rPr lang="en-US" altLang="en-US" sz="1600" dirty="0">
                <a:latin typeface="Cambria" panose="02040503050406030204" pitchFamily="18" charset="0"/>
                <a:ea typeface="Cambria" panose="02040503050406030204" pitchFamily="18" charset="0"/>
              </a:rPr>
              <a:t>.”</a:t>
            </a:r>
            <a:br>
              <a:rPr lang="en-US" altLang="en-US" sz="1600" dirty="0">
                <a:latin typeface="Cambria" panose="02040503050406030204" pitchFamily="18" charset="0"/>
                <a:ea typeface="Cambria" panose="02040503050406030204" pitchFamily="18" charset="0"/>
              </a:rPr>
            </a:br>
            <a:r>
              <a:rPr lang="en-US" altLang="en-US" sz="1600" dirty="0">
                <a:latin typeface="Cambria" panose="02040503050406030204" pitchFamily="18" charset="0"/>
                <a:ea typeface="Cambria" panose="02040503050406030204" pitchFamily="18" charset="0"/>
              </a:rPr>
              <a:t>   	 In simple English, “Today is not Friday.” or “It is not 	   	 Friday today.” </a:t>
            </a:r>
          </a:p>
        </p:txBody>
      </p:sp>
      <p:sp>
        <p:nvSpPr>
          <p:cNvPr id="12295" name="Text Box 7"/>
          <p:cNvSpPr txBox="1">
            <a:spLocks noChangeArrowheads="1"/>
          </p:cNvSpPr>
          <p:nvPr/>
        </p:nvSpPr>
        <p:spPr bwMode="auto">
          <a:xfrm>
            <a:off x="1618712" y="4445000"/>
            <a:ext cx="725858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solidFill>
                  <a:srgbClr val="FF3300"/>
                </a:solidFill>
              </a:rPr>
              <a:t>Solution</a:t>
            </a:r>
            <a:r>
              <a:rPr lang="en-US" altLang="en-US" dirty="0"/>
              <a:t>: </a:t>
            </a:r>
            <a:r>
              <a:rPr lang="en-US" altLang="en-US" sz="1600" dirty="0"/>
              <a:t>The negation is “It is not the case that </a:t>
            </a:r>
            <a:r>
              <a:rPr lang="en-US" altLang="en-US" sz="1600" i="1" dirty="0"/>
              <a:t>at least 10 inches 	 of rain fell today in Miami</a:t>
            </a:r>
            <a:r>
              <a:rPr lang="en-US" altLang="en-US" sz="1600" dirty="0"/>
              <a:t>.”</a:t>
            </a:r>
            <a:br>
              <a:rPr lang="en-US" altLang="en-US" sz="1600" dirty="0"/>
            </a:br>
            <a:r>
              <a:rPr lang="en-US" altLang="en-US" sz="1600" dirty="0"/>
              <a:t>   	 In simple English, “Less than 10 inches of rain fell today 	 in Miami.”</a:t>
            </a:r>
          </a:p>
        </p:txBody>
      </p:sp>
      <p:sp>
        <p:nvSpPr>
          <p:cNvPr id="9224"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2EB528-FCFE-44E0-BF2C-37B4169F9073}" type="slidenum">
              <a:rPr lang="en-US" altLang="en-US"/>
              <a:pPr/>
              <a:t>27</a:t>
            </a:fld>
            <a:endParaRPr lang="en-US" altLang="en-US"/>
          </a:p>
        </p:txBody>
      </p:sp>
    </p:spTree>
    <p:extLst>
      <p:ext uri="{BB962C8B-B14F-4D97-AF65-F5344CB8AC3E}">
        <p14:creationId xmlns:p14="http://schemas.microsoft.com/office/powerpoint/2010/main" val="538807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additive="base">
                                        <p:cTn id="13" dur="500" fill="hold"/>
                                        <p:tgtEl>
                                          <p:spTgt spid="12295"/>
                                        </p:tgtEl>
                                        <p:attrNameLst>
                                          <p:attrName>ppt_x</p:attrName>
                                        </p:attrNameLst>
                                      </p:cBhvr>
                                      <p:tavLst>
                                        <p:tav tm="0">
                                          <p:val>
                                            <p:strVal val="#ppt_x"/>
                                          </p:val>
                                        </p:tav>
                                        <p:tav tm="100000">
                                          <p:val>
                                            <p:strVal val="#ppt_x"/>
                                          </p:val>
                                        </p:tav>
                                      </p:tavLst>
                                    </p:anim>
                                    <p:anim calcmode="lin" valueType="num">
                                      <p:cBhvr additive="base">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1.1 Propositional Logic</a:t>
            </a:r>
          </a:p>
        </p:txBody>
      </p:sp>
      <p:sp>
        <p:nvSpPr>
          <p:cNvPr id="10243" name="Rectangle 3"/>
          <p:cNvSpPr>
            <a:spLocks noGrp="1" noChangeArrowheads="1"/>
          </p:cNvSpPr>
          <p:nvPr>
            <p:ph type="body" sz="half" idx="1"/>
          </p:nvPr>
        </p:nvSpPr>
        <p:spPr>
          <a:xfrm>
            <a:off x="457200" y="1600200"/>
            <a:ext cx="8382000" cy="4530725"/>
          </a:xfrm>
        </p:spPr>
        <p:txBody>
          <a:bodyPr/>
          <a:lstStyle/>
          <a:p>
            <a:pPr eaLnBrk="1" hangingPunct="1"/>
            <a:r>
              <a:rPr lang="en-US" altLang="en-US" sz="2000" dirty="0" smtClean="0"/>
              <a:t>Note: Always assume fixed times, fixed places, and particular people unless otherwise noted.</a:t>
            </a:r>
          </a:p>
          <a:p>
            <a:pPr eaLnBrk="1" hangingPunct="1"/>
            <a:r>
              <a:rPr lang="en-US" altLang="en-US" sz="2000" dirty="0" smtClean="0"/>
              <a:t>Truth table:</a:t>
            </a:r>
          </a:p>
          <a:p>
            <a:pPr eaLnBrk="1" hangingPunct="1"/>
            <a:endParaRPr lang="en-US" altLang="en-US" sz="2000" dirty="0" smtClean="0"/>
          </a:p>
          <a:p>
            <a:pPr eaLnBrk="1" hangingPunct="1"/>
            <a:endParaRPr lang="en-US" altLang="en-US" sz="2000" dirty="0" smtClean="0"/>
          </a:p>
          <a:p>
            <a:pPr eaLnBrk="1" hangingPunct="1"/>
            <a:endParaRPr lang="en-US" altLang="en-US" sz="2000" dirty="0" smtClean="0"/>
          </a:p>
          <a:p>
            <a:pPr eaLnBrk="1" hangingPunct="1"/>
            <a:endParaRPr lang="en-US" altLang="en-US" sz="2000" dirty="0" smtClean="0"/>
          </a:p>
          <a:p>
            <a:pPr eaLnBrk="1" hangingPunct="1"/>
            <a:endParaRPr lang="en-US" altLang="en-US" sz="2000" dirty="0" smtClean="0"/>
          </a:p>
          <a:p>
            <a:pPr eaLnBrk="1" hangingPunct="1"/>
            <a:r>
              <a:rPr lang="en-US" altLang="en-US" sz="2000" dirty="0" smtClean="0">
                <a:solidFill>
                  <a:schemeClr val="hlink"/>
                </a:solidFill>
              </a:rPr>
              <a:t>Logical operators</a:t>
            </a:r>
            <a:r>
              <a:rPr lang="en-US" altLang="en-US" sz="2000" dirty="0" smtClean="0"/>
              <a:t> are used to form new propositions from two or more existing propositions. The logical operators are also called </a:t>
            </a:r>
            <a:r>
              <a:rPr lang="en-US" altLang="en-US" sz="2000" dirty="0" smtClean="0">
                <a:solidFill>
                  <a:schemeClr val="hlink"/>
                </a:solidFill>
              </a:rPr>
              <a:t>connectives.</a:t>
            </a:r>
          </a:p>
          <a:p>
            <a:pPr lvl="1" eaLnBrk="1" hangingPunct="1"/>
            <a:endParaRPr lang="en-US" altLang="en-US" sz="1800" dirty="0" smtClean="0">
              <a:solidFill>
                <a:schemeClr val="hlink"/>
              </a:solidFill>
            </a:endParaRPr>
          </a:p>
          <a:p>
            <a:pPr lvl="1" eaLnBrk="1" hangingPunct="1"/>
            <a:endParaRPr lang="en-US" altLang="en-US" sz="1800" dirty="0" smtClean="0">
              <a:solidFill>
                <a:schemeClr val="hlink"/>
              </a:solidFill>
            </a:endParaRPr>
          </a:p>
          <a:p>
            <a:pPr lvl="1" eaLnBrk="1" hangingPunct="1"/>
            <a:endParaRPr lang="en-US" altLang="en-US" sz="2300" dirty="0" smtClean="0"/>
          </a:p>
          <a:p>
            <a:pPr lvl="1" eaLnBrk="1" hangingPunct="1"/>
            <a:endParaRPr lang="en-US" altLang="en-US" sz="2300" dirty="0" smtClean="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dirty="0" smtClean="0"/>
          </a:p>
          <a:p>
            <a:pPr eaLnBrk="1" hangingPunct="1">
              <a:buFont typeface="Wingdings" panose="05000000000000000000" pitchFamily="2" charset="2"/>
              <a:buNone/>
            </a:pPr>
            <a:endParaRPr lang="en-US" altLang="en-US" sz="2800" dirty="0" smtClean="0"/>
          </a:p>
        </p:txBody>
      </p:sp>
      <p:sp>
        <p:nvSpPr>
          <p:cNvPr id="10244"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aphicFrame>
        <p:nvGraphicFramePr>
          <p:cNvPr id="13358" name="Group 46"/>
          <p:cNvGraphicFramePr>
            <a:graphicFrameLocks noGrp="1"/>
          </p:cNvGraphicFramePr>
          <p:nvPr>
            <p:ph sz="half" idx="2"/>
          </p:nvPr>
        </p:nvGraphicFramePr>
        <p:xfrm>
          <a:off x="2514600" y="2362200"/>
          <a:ext cx="3352800" cy="1900555"/>
        </p:xfrm>
        <a:graphic>
          <a:graphicData uri="http://schemas.openxmlformats.org/drawingml/2006/table">
            <a:tbl>
              <a:tblPr/>
              <a:tblGrid>
                <a:gridCol w="1676400"/>
                <a:gridCol w="1676400"/>
              </a:tblGrid>
              <a:tr h="546100">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Truth Table for the Negation of a Proposition.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tr>
              <a:tr h="3667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58" name="Slide Number Placeholder 1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3CBD6C-E479-4A1A-B6B8-7C2CF21C6E0D}" type="slidenum">
              <a:rPr lang="en-US" altLang="en-US"/>
              <a:pPr/>
              <a:t>28</a:t>
            </a:fld>
            <a:endParaRPr lang="en-US" altLang="en-US"/>
          </a:p>
        </p:txBody>
      </p:sp>
    </p:spTree>
    <p:extLst>
      <p:ext uri="{BB962C8B-B14F-4D97-AF65-F5344CB8AC3E}">
        <p14:creationId xmlns:p14="http://schemas.microsoft.com/office/powerpoint/2010/main" val="728318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78695"/>
          </a:xfrm>
        </p:spPr>
        <p:txBody>
          <a:bodyPr/>
          <a:lstStyle/>
          <a:p>
            <a:r>
              <a:rPr lang="en-US" sz="2800" b="1" dirty="0" smtClean="0"/>
              <a:t>Logical connectives</a:t>
            </a:r>
            <a:r>
              <a:rPr lang="en-US" sz="2800" dirty="0"/>
              <a:t>.</a:t>
            </a:r>
          </a:p>
        </p:txBody>
      </p:sp>
      <p:sp>
        <p:nvSpPr>
          <p:cNvPr id="3" name="Content Placeholder 2"/>
          <p:cNvSpPr>
            <a:spLocks noGrp="1"/>
          </p:cNvSpPr>
          <p:nvPr>
            <p:ph idx="1"/>
          </p:nvPr>
        </p:nvSpPr>
        <p:spPr>
          <a:xfrm>
            <a:off x="628650" y="791570"/>
            <a:ext cx="8230342" cy="5751734"/>
          </a:xfrm>
        </p:spPr>
        <p:txBody>
          <a:bodyPr/>
          <a:lstStyle/>
          <a:p>
            <a:pPr marL="0" indent="0">
              <a:buNone/>
            </a:pPr>
            <a:r>
              <a:rPr lang="en-US" sz="2200" b="1" dirty="0">
                <a:solidFill>
                  <a:srgbClr val="000000"/>
                </a:solidFill>
              </a:rPr>
              <a:t>Symbol	Meaning	</a:t>
            </a:r>
            <a:r>
              <a:rPr lang="en-US" sz="2200" b="1" dirty="0" smtClean="0">
                <a:solidFill>
                  <a:srgbClr val="000000"/>
                </a:solidFill>
              </a:rPr>
              <a:t>	priority</a:t>
            </a:r>
            <a:r>
              <a:rPr lang="en-US" sz="2200" b="1" dirty="0">
                <a:solidFill>
                  <a:srgbClr val="000000"/>
                </a:solidFill>
              </a:rPr>
              <a:t>	</a:t>
            </a:r>
          </a:p>
          <a:p>
            <a:pPr marL="0" indent="0">
              <a:buNone/>
            </a:pPr>
            <a:r>
              <a:rPr lang="ja-JP" altLang="en-US" sz="2200" b="1" dirty="0">
                <a:solidFill>
                  <a:srgbClr val="000000"/>
                </a:solidFill>
              </a:rPr>
              <a:t>￢	</a:t>
            </a:r>
            <a:r>
              <a:rPr lang="en-US" altLang="ja-JP" sz="2200" b="1" dirty="0" smtClean="0">
                <a:solidFill>
                  <a:srgbClr val="000000"/>
                </a:solidFill>
              </a:rPr>
              <a:t>	</a:t>
            </a:r>
            <a:r>
              <a:rPr lang="en-US" sz="2200" b="1" dirty="0" smtClean="0">
                <a:solidFill>
                  <a:srgbClr val="000000"/>
                </a:solidFill>
              </a:rPr>
              <a:t>negation</a:t>
            </a:r>
            <a:r>
              <a:rPr lang="en-US" sz="2200" b="1" dirty="0">
                <a:solidFill>
                  <a:srgbClr val="000000"/>
                </a:solidFill>
              </a:rPr>
              <a:t>, </a:t>
            </a:r>
            <a:r>
              <a:rPr lang="en-US" sz="2200" b="1" dirty="0" smtClean="0">
                <a:solidFill>
                  <a:srgbClr val="000000"/>
                </a:solidFill>
              </a:rPr>
              <a:t>no</a:t>
            </a:r>
            <a:r>
              <a:rPr lang="en-US" sz="2200" b="1" dirty="0">
                <a:solidFill>
                  <a:srgbClr val="000000"/>
                </a:solidFill>
              </a:rPr>
              <a:t>	</a:t>
            </a:r>
            <a:r>
              <a:rPr lang="en-US" sz="2200" b="1" dirty="0" smtClean="0">
                <a:solidFill>
                  <a:srgbClr val="000000"/>
                </a:solidFill>
              </a:rPr>
              <a:t>	1</a:t>
            </a:r>
            <a:r>
              <a:rPr lang="en-US" sz="2200" b="1" dirty="0">
                <a:solidFill>
                  <a:srgbClr val="000000"/>
                </a:solidFill>
              </a:rPr>
              <a:t>	</a:t>
            </a:r>
          </a:p>
          <a:p>
            <a:pPr marL="0" indent="0">
              <a:buNone/>
            </a:pPr>
            <a:r>
              <a:rPr lang="ja-JP" altLang="en-US" sz="2200" b="1" dirty="0">
                <a:solidFill>
                  <a:srgbClr val="000000"/>
                </a:solidFill>
              </a:rPr>
              <a:t>∧	</a:t>
            </a:r>
            <a:r>
              <a:rPr lang="en-US" altLang="ja-JP" sz="2200" b="1" dirty="0" smtClean="0">
                <a:solidFill>
                  <a:srgbClr val="000000"/>
                </a:solidFill>
              </a:rPr>
              <a:t>	</a:t>
            </a:r>
            <a:r>
              <a:rPr lang="en-US" sz="2200" b="1" dirty="0" smtClean="0">
                <a:solidFill>
                  <a:srgbClr val="000000"/>
                </a:solidFill>
              </a:rPr>
              <a:t>conjunction</a:t>
            </a:r>
            <a:r>
              <a:rPr lang="en-US" sz="2200" b="1" dirty="0">
                <a:solidFill>
                  <a:srgbClr val="000000"/>
                </a:solidFill>
              </a:rPr>
              <a:t>, </a:t>
            </a:r>
            <a:r>
              <a:rPr lang="en-US" sz="2200" b="1" dirty="0" smtClean="0">
                <a:solidFill>
                  <a:srgbClr val="000000"/>
                </a:solidFill>
              </a:rPr>
              <a:t>and</a:t>
            </a:r>
            <a:r>
              <a:rPr lang="en-US" sz="2200" b="1" dirty="0">
                <a:solidFill>
                  <a:srgbClr val="000000"/>
                </a:solidFill>
              </a:rPr>
              <a:t>	2	</a:t>
            </a:r>
          </a:p>
          <a:p>
            <a:pPr marL="0" indent="0">
              <a:buNone/>
            </a:pPr>
            <a:r>
              <a:rPr lang="ja-JP" altLang="en-US" sz="2200" b="1" dirty="0">
                <a:solidFill>
                  <a:srgbClr val="000000"/>
                </a:solidFill>
              </a:rPr>
              <a:t>∨	</a:t>
            </a:r>
            <a:r>
              <a:rPr lang="en-US" altLang="ja-JP" sz="2200" b="1" dirty="0" smtClean="0">
                <a:solidFill>
                  <a:srgbClr val="000000"/>
                </a:solidFill>
              </a:rPr>
              <a:t>	</a:t>
            </a:r>
            <a:r>
              <a:rPr lang="en-US" sz="2200" b="1" dirty="0" smtClean="0">
                <a:solidFill>
                  <a:srgbClr val="000000"/>
                </a:solidFill>
              </a:rPr>
              <a:t>disjunction</a:t>
            </a:r>
            <a:r>
              <a:rPr lang="en-US" sz="2200" b="1" dirty="0">
                <a:solidFill>
                  <a:srgbClr val="000000"/>
                </a:solidFill>
              </a:rPr>
              <a:t>, </a:t>
            </a:r>
            <a:r>
              <a:rPr lang="en-US" sz="2200" b="1" dirty="0" smtClean="0">
                <a:solidFill>
                  <a:srgbClr val="000000"/>
                </a:solidFill>
              </a:rPr>
              <a:t>or</a:t>
            </a:r>
            <a:r>
              <a:rPr lang="en-US" sz="2200" b="1" dirty="0">
                <a:solidFill>
                  <a:srgbClr val="000000"/>
                </a:solidFill>
              </a:rPr>
              <a:t>	3	</a:t>
            </a:r>
          </a:p>
          <a:p>
            <a:pPr marL="0" indent="0">
              <a:buNone/>
            </a:pPr>
            <a:r>
              <a:rPr lang="ja-JP" altLang="en-US" sz="2200" b="1" dirty="0">
                <a:solidFill>
                  <a:srgbClr val="000000"/>
                </a:solidFill>
              </a:rPr>
              <a:t>⇒	</a:t>
            </a:r>
            <a:r>
              <a:rPr lang="en-US" altLang="ja-JP" sz="2200" b="1" dirty="0" smtClean="0">
                <a:solidFill>
                  <a:srgbClr val="000000"/>
                </a:solidFill>
              </a:rPr>
              <a:t>	</a:t>
            </a:r>
            <a:r>
              <a:rPr lang="en-US" sz="2200" b="1" dirty="0" smtClean="0">
                <a:solidFill>
                  <a:srgbClr val="000000"/>
                </a:solidFill>
              </a:rPr>
              <a:t>implication</a:t>
            </a:r>
            <a:r>
              <a:rPr lang="en-US" sz="2200" b="1" dirty="0">
                <a:solidFill>
                  <a:srgbClr val="000000"/>
                </a:solidFill>
              </a:rPr>
              <a:t>	</a:t>
            </a:r>
            <a:r>
              <a:rPr lang="en-US" sz="2200" b="1" dirty="0" smtClean="0">
                <a:solidFill>
                  <a:srgbClr val="000000"/>
                </a:solidFill>
              </a:rPr>
              <a:t>	4</a:t>
            </a:r>
            <a:r>
              <a:rPr lang="en-US" sz="2200" b="1" dirty="0">
                <a:solidFill>
                  <a:srgbClr val="000000"/>
                </a:solidFill>
              </a:rPr>
              <a:t>	</a:t>
            </a:r>
          </a:p>
          <a:p>
            <a:pPr marL="0" indent="0">
              <a:buNone/>
            </a:pPr>
            <a:r>
              <a:rPr lang="ja-JP" altLang="en-US" sz="2200" b="1" dirty="0">
                <a:solidFill>
                  <a:srgbClr val="000000"/>
                </a:solidFill>
              </a:rPr>
              <a:t>⇔	</a:t>
            </a:r>
            <a:r>
              <a:rPr lang="en-US" altLang="ja-JP" sz="2200" b="1" dirty="0" smtClean="0">
                <a:solidFill>
                  <a:srgbClr val="000000"/>
                </a:solidFill>
              </a:rPr>
              <a:t>	</a:t>
            </a:r>
            <a:r>
              <a:rPr lang="en-US" sz="2200" b="1" dirty="0" smtClean="0">
                <a:solidFill>
                  <a:srgbClr val="000000"/>
                </a:solidFill>
              </a:rPr>
              <a:t>equivalence</a:t>
            </a:r>
            <a:r>
              <a:rPr lang="en-US" sz="2200" b="1" dirty="0">
                <a:solidFill>
                  <a:srgbClr val="000000"/>
                </a:solidFill>
              </a:rPr>
              <a:t>	</a:t>
            </a:r>
            <a:r>
              <a:rPr lang="en-US" sz="2200" b="1" dirty="0" smtClean="0">
                <a:solidFill>
                  <a:srgbClr val="000000"/>
                </a:solidFill>
              </a:rPr>
              <a:t>	5</a:t>
            </a:r>
          </a:p>
          <a:p>
            <a:pPr marL="0" indent="0">
              <a:buNone/>
            </a:pPr>
            <a:r>
              <a:rPr lang="en-US" sz="2200" dirty="0" smtClean="0"/>
              <a:t>￢</a:t>
            </a:r>
            <a:r>
              <a:rPr lang="en-US" sz="2200" dirty="0"/>
              <a:t>(not)		--	￢P is called the </a:t>
            </a:r>
            <a:r>
              <a:rPr lang="en-US" sz="2200" b="1" dirty="0" smtClean="0"/>
              <a:t>negation</a:t>
            </a:r>
            <a:r>
              <a:rPr lang="en-US" sz="2200" dirty="0" smtClean="0"/>
              <a:t>. Either </a:t>
            </a:r>
            <a:r>
              <a:rPr lang="en-US" sz="2200" dirty="0"/>
              <a:t>an atomic sentence (a </a:t>
            </a:r>
            <a:r>
              <a:rPr lang="en-US" sz="2200" b="1" dirty="0"/>
              <a:t>positive literal</a:t>
            </a:r>
            <a:r>
              <a:rPr lang="en-US" sz="2200" dirty="0"/>
              <a:t>) or a negated atomic sentence (a </a:t>
            </a:r>
            <a:r>
              <a:rPr lang="en-US" sz="2200" b="1" dirty="0"/>
              <a:t>negative literal</a:t>
            </a:r>
            <a:r>
              <a:rPr lang="en-US" sz="2200" dirty="0" smtClean="0"/>
              <a:t>).</a:t>
            </a:r>
          </a:p>
          <a:p>
            <a:pPr marL="0" indent="0">
              <a:buNone/>
            </a:pPr>
            <a:r>
              <a:rPr lang="en-US" sz="2000" dirty="0"/>
              <a:t>∧ (and)		--	P ∧ Q, is called a </a:t>
            </a:r>
            <a:r>
              <a:rPr lang="en-US" sz="2000" b="1" dirty="0"/>
              <a:t>conjunction</a:t>
            </a:r>
            <a:r>
              <a:rPr lang="en-US" sz="2000" dirty="0"/>
              <a:t>; its parts are the </a:t>
            </a:r>
            <a:r>
              <a:rPr lang="en-US" sz="2000" b="1" dirty="0"/>
              <a:t>conjuncts</a:t>
            </a:r>
            <a:r>
              <a:rPr lang="en-US" sz="2000" dirty="0"/>
              <a:t>. </a:t>
            </a:r>
          </a:p>
          <a:p>
            <a:pPr marL="0" indent="0">
              <a:buNone/>
            </a:pPr>
            <a:r>
              <a:rPr lang="en-US" sz="2000" b="1" dirty="0"/>
              <a:t>[P= Rohan is intelligent, Q= Rohan is hardworking - P</a:t>
            </a:r>
            <a:r>
              <a:rPr lang="en-US" sz="2000" dirty="0"/>
              <a:t>∧ </a:t>
            </a:r>
            <a:r>
              <a:rPr lang="en-US" sz="2000" b="1" dirty="0"/>
              <a:t>Q]</a:t>
            </a:r>
          </a:p>
          <a:p>
            <a:pPr marL="0" indent="0">
              <a:buNone/>
            </a:pPr>
            <a:r>
              <a:rPr lang="en-US" sz="2000" dirty="0" smtClean="0"/>
              <a:t>∨ </a:t>
            </a:r>
            <a:r>
              <a:rPr lang="en-US" sz="2000" dirty="0"/>
              <a:t>(or)		--	P∨Q, is a </a:t>
            </a:r>
            <a:r>
              <a:rPr lang="en-US" sz="2000" b="1" dirty="0"/>
              <a:t>disjunction </a:t>
            </a:r>
            <a:r>
              <a:rPr lang="en-US" sz="2000" dirty="0"/>
              <a:t>of the </a:t>
            </a:r>
            <a:r>
              <a:rPr lang="en-US" sz="2000" b="1" dirty="0" err="1"/>
              <a:t>disjuncts</a:t>
            </a:r>
            <a:r>
              <a:rPr lang="en-US" sz="2000" b="1" dirty="0"/>
              <a:t> </a:t>
            </a:r>
            <a:r>
              <a:rPr lang="en-US" sz="2000" dirty="0"/>
              <a:t>P and Q </a:t>
            </a:r>
          </a:p>
          <a:p>
            <a:pPr marL="0" indent="0">
              <a:buNone/>
            </a:pPr>
            <a:r>
              <a:rPr lang="en-US" sz="2000" b="1" dirty="0"/>
              <a:t>[P= </a:t>
            </a:r>
            <a:r>
              <a:rPr lang="en-US" sz="2000" b="1" dirty="0" err="1"/>
              <a:t>Ritika</a:t>
            </a:r>
            <a:r>
              <a:rPr lang="en-US" sz="2000" b="1" dirty="0"/>
              <a:t> is Doctor. Q= </a:t>
            </a:r>
            <a:r>
              <a:rPr lang="en-US" sz="2000" b="1" dirty="0" err="1"/>
              <a:t>Ritika</a:t>
            </a:r>
            <a:r>
              <a:rPr lang="en-US" sz="2000" b="1" dirty="0"/>
              <a:t> is Engineer - P </a:t>
            </a:r>
            <a:r>
              <a:rPr lang="en-US" sz="2000" dirty="0"/>
              <a:t>∨ </a:t>
            </a:r>
            <a:r>
              <a:rPr lang="en-US" sz="2000" b="1" dirty="0"/>
              <a:t>Q]</a:t>
            </a:r>
          </a:p>
          <a:p>
            <a:pPr marL="0" indent="0">
              <a:buNone/>
            </a:pPr>
            <a:endParaRPr lang="en-US" sz="2200" dirty="0"/>
          </a:p>
          <a:p>
            <a:pPr marL="0" indent="0">
              <a:buNone/>
            </a:pPr>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29</a:t>
            </a:fld>
            <a:endParaRPr lang="en-US"/>
          </a:p>
        </p:txBody>
      </p:sp>
    </p:spTree>
    <p:extLst>
      <p:ext uri="{BB962C8B-B14F-4D97-AF65-F5344CB8AC3E}">
        <p14:creationId xmlns:p14="http://schemas.microsoft.com/office/powerpoint/2010/main" val="2032965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b="1" dirty="0" smtClean="0">
              <a:latin typeface="Times New Roman" panose="02020603050405020304" pitchFamily="18" charset="0"/>
              <a:cs typeface="Times New Roman" panose="02020603050405020304" pitchFamily="18" charset="0"/>
            </a:endParaRPr>
          </a:p>
          <a:p>
            <a:pPr marL="0" indent="0" algn="ctr">
              <a:buNone/>
            </a:pPr>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a:t>
            </a:fld>
            <a:endParaRPr lang="en-US"/>
          </a:p>
        </p:txBody>
      </p:sp>
    </p:spTree>
    <p:extLst>
      <p:ext uri="{BB962C8B-B14F-4D97-AF65-F5344CB8AC3E}">
        <p14:creationId xmlns:p14="http://schemas.microsoft.com/office/powerpoint/2010/main" val="649823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1317302"/>
            <a:ext cx="7886700" cy="3879669"/>
          </a:xfrm>
        </p:spPr>
        <p:txBody>
          <a:bodyPr/>
          <a:lstStyle/>
          <a:p>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30</a:t>
            </a:fld>
            <a:endParaRPr lang="en-US"/>
          </a:p>
        </p:txBody>
      </p:sp>
      <p:pic>
        <p:nvPicPr>
          <p:cNvPr id="6" name="Picture 5"/>
          <p:cNvPicPr>
            <a:picLocks noChangeAspect="1"/>
          </p:cNvPicPr>
          <p:nvPr/>
        </p:nvPicPr>
        <p:blipFill>
          <a:blip r:embed="rId2"/>
          <a:stretch>
            <a:fillRect/>
          </a:stretch>
        </p:blipFill>
        <p:spPr>
          <a:xfrm>
            <a:off x="628650" y="1417210"/>
            <a:ext cx="7682837" cy="2684042"/>
          </a:xfrm>
          <a:prstGeom prst="rect">
            <a:avLst/>
          </a:prstGeom>
        </p:spPr>
      </p:pic>
    </p:spTree>
    <p:extLst>
      <p:ext uri="{BB962C8B-B14F-4D97-AF65-F5344CB8AC3E}">
        <p14:creationId xmlns:p14="http://schemas.microsoft.com/office/powerpoint/2010/main" val="64455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75894"/>
          </a:xfrm>
        </p:spPr>
        <p:txBody>
          <a:bodyPr/>
          <a:lstStyle/>
          <a:p>
            <a:r>
              <a:rPr lang="en-US" sz="2800" b="1" dirty="0"/>
              <a:t>Logical connectives</a:t>
            </a:r>
            <a:r>
              <a:rPr lang="en-US" sz="2800" dirty="0"/>
              <a:t>.</a:t>
            </a:r>
          </a:p>
        </p:txBody>
      </p:sp>
      <p:sp>
        <p:nvSpPr>
          <p:cNvPr id="3" name="Content Placeholder 2"/>
          <p:cNvSpPr>
            <a:spLocks noGrp="1"/>
          </p:cNvSpPr>
          <p:nvPr>
            <p:ph idx="1"/>
          </p:nvPr>
        </p:nvSpPr>
        <p:spPr>
          <a:xfrm>
            <a:off x="533648" y="688769"/>
            <a:ext cx="8432222" cy="4390307"/>
          </a:xfrm>
        </p:spPr>
        <p:txBody>
          <a:bodyPr/>
          <a:lstStyle/>
          <a:p>
            <a:pPr marL="0" indent="0" algn="just">
              <a:spcBef>
                <a:spcPts val="0"/>
              </a:spcBef>
              <a:buNone/>
            </a:pPr>
            <a:r>
              <a:rPr lang="en-US" sz="2200" dirty="0" smtClean="0"/>
              <a:t>⇒ </a:t>
            </a:r>
            <a:r>
              <a:rPr lang="en-US" sz="2200" dirty="0"/>
              <a:t>(implies</a:t>
            </a:r>
            <a:r>
              <a:rPr lang="en-US" sz="2200" dirty="0" smtClean="0"/>
              <a:t>)		--</a:t>
            </a:r>
            <a:r>
              <a:rPr lang="en-US" sz="2200" dirty="0"/>
              <a:t>	P ⇒ ￢Q,  is an </a:t>
            </a:r>
            <a:r>
              <a:rPr lang="en-US" sz="2200" b="1" dirty="0"/>
              <a:t>implication </a:t>
            </a:r>
            <a:r>
              <a:rPr lang="en-US" sz="2200" dirty="0"/>
              <a:t>(or </a:t>
            </a:r>
            <a:r>
              <a:rPr lang="en-US" sz="2200" dirty="0" smtClean="0"/>
              <a:t>  </a:t>
            </a:r>
          </a:p>
          <a:p>
            <a:pPr marL="0" indent="0" algn="just">
              <a:spcBef>
                <a:spcPts val="0"/>
              </a:spcBef>
              <a:buNone/>
            </a:pPr>
            <a:r>
              <a:rPr lang="en-US" sz="2200" dirty="0"/>
              <a:t> </a:t>
            </a:r>
            <a:r>
              <a:rPr lang="en-US" sz="2200" dirty="0" smtClean="0"/>
              <a:t>      </a:t>
            </a:r>
            <a:r>
              <a:rPr lang="en-US" sz="2200" b="1" dirty="0" smtClean="0"/>
              <a:t>conditional</a:t>
            </a:r>
            <a:r>
              <a:rPr lang="en-US" sz="2200" dirty="0" smtClean="0"/>
              <a:t>).  Its </a:t>
            </a:r>
            <a:r>
              <a:rPr lang="en-US" sz="2200" b="1" dirty="0" smtClean="0"/>
              <a:t>premise </a:t>
            </a:r>
            <a:r>
              <a:rPr lang="en-US" sz="2200" dirty="0" smtClean="0"/>
              <a:t>or </a:t>
            </a:r>
            <a:r>
              <a:rPr lang="en-US" sz="2200" b="1" dirty="0" smtClean="0"/>
              <a:t>antecedent </a:t>
            </a:r>
            <a:r>
              <a:rPr lang="en-US" sz="2200" dirty="0" smtClean="0"/>
              <a:t>is </a:t>
            </a:r>
            <a:r>
              <a:rPr lang="en-US" sz="2200" b="1" dirty="0" smtClean="0"/>
              <a:t>P, </a:t>
            </a:r>
            <a:r>
              <a:rPr lang="en-US" sz="2200" dirty="0" smtClean="0"/>
              <a:t>and its </a:t>
            </a:r>
            <a:r>
              <a:rPr lang="en-US" sz="2200" b="1" dirty="0" smtClean="0"/>
              <a:t>          conclusion </a:t>
            </a:r>
            <a:r>
              <a:rPr lang="en-US" sz="2200" dirty="0" smtClean="0"/>
              <a:t>or </a:t>
            </a:r>
            <a:r>
              <a:rPr lang="en-US" sz="2200" b="1" dirty="0" smtClean="0"/>
              <a:t>consequent</a:t>
            </a:r>
            <a:r>
              <a:rPr lang="en-US" sz="2200" dirty="0" smtClean="0"/>
              <a:t> is </a:t>
            </a:r>
            <a:r>
              <a:rPr lang="en-US" sz="2200" b="1" dirty="0" smtClean="0"/>
              <a:t>￢Q</a:t>
            </a:r>
            <a:r>
              <a:rPr lang="en-US" sz="2200" dirty="0" smtClean="0"/>
              <a:t>. Implications are also known as </a:t>
            </a:r>
            <a:r>
              <a:rPr lang="en-US" sz="2200" b="1" dirty="0" smtClean="0"/>
              <a:t>rules </a:t>
            </a:r>
            <a:r>
              <a:rPr lang="en-US" sz="2200" dirty="0" smtClean="0"/>
              <a:t>or </a:t>
            </a:r>
            <a:r>
              <a:rPr lang="en-US" sz="2200" b="1" dirty="0" smtClean="0"/>
              <a:t>if–then </a:t>
            </a:r>
            <a:r>
              <a:rPr lang="en-US" sz="2200" dirty="0" smtClean="0"/>
              <a:t>statements. The implication symbol is sometimes written </a:t>
            </a:r>
            <a:r>
              <a:rPr lang="en-US" sz="2200" dirty="0"/>
              <a:t>as ⊃ or →</a:t>
            </a:r>
            <a:r>
              <a:rPr lang="en-US" sz="2200" dirty="0" smtClean="0"/>
              <a:t>.</a:t>
            </a:r>
          </a:p>
          <a:p>
            <a:pPr marL="0" indent="0" algn="just">
              <a:buNone/>
            </a:pPr>
            <a:r>
              <a:rPr lang="en-US" sz="2200" b="1" dirty="0"/>
              <a:t>If it is raining, then the street is wet</a:t>
            </a:r>
            <a:r>
              <a:rPr lang="en-US" sz="2200" b="1" dirty="0" smtClean="0"/>
              <a:t>.</a:t>
            </a:r>
            <a:endParaRPr lang="en-US" sz="2200" dirty="0" smtClean="0"/>
          </a:p>
          <a:p>
            <a:pPr marL="0" indent="0" algn="just">
              <a:buNone/>
            </a:pPr>
            <a:r>
              <a:rPr lang="en-US" sz="2200" b="1" dirty="0" smtClean="0"/>
              <a:t>[P</a:t>
            </a:r>
            <a:r>
              <a:rPr lang="en-US" sz="2200" b="1" dirty="0"/>
              <a:t>= It is </a:t>
            </a:r>
            <a:r>
              <a:rPr lang="en-US" sz="2200" b="1" dirty="0" smtClean="0"/>
              <a:t>raining</a:t>
            </a:r>
            <a:r>
              <a:rPr lang="en-US" sz="2200" b="1" dirty="0"/>
              <a:t> </a:t>
            </a:r>
            <a:r>
              <a:rPr lang="en-US" sz="2200" b="1" dirty="0" smtClean="0"/>
              <a:t> </a:t>
            </a:r>
            <a:r>
              <a:rPr lang="en-US" sz="2200" b="1" dirty="0"/>
              <a:t>Q= Street is </a:t>
            </a:r>
            <a:r>
              <a:rPr lang="en-US" sz="2200" b="1" dirty="0" smtClean="0"/>
              <a:t>wet - </a:t>
            </a:r>
            <a:r>
              <a:rPr lang="en-US" sz="2200" b="1" dirty="0"/>
              <a:t>P → </a:t>
            </a:r>
            <a:r>
              <a:rPr lang="en-US" sz="2200" b="1" dirty="0" smtClean="0"/>
              <a:t>Q]</a:t>
            </a:r>
            <a:endParaRPr lang="en-US" sz="2200" b="1" dirty="0"/>
          </a:p>
          <a:p>
            <a:pPr algn="just"/>
            <a:endParaRPr lang="en-US" sz="2200" dirty="0" smtClean="0"/>
          </a:p>
          <a:p>
            <a:pPr marL="0" indent="0" algn="just">
              <a:buNone/>
            </a:pPr>
            <a:r>
              <a:rPr lang="en-US" sz="2200" dirty="0" smtClean="0"/>
              <a:t>⇔ </a:t>
            </a:r>
            <a:r>
              <a:rPr lang="en-US" sz="2200" dirty="0"/>
              <a:t>(</a:t>
            </a:r>
            <a:r>
              <a:rPr lang="en-US" sz="2200" b="1" dirty="0">
                <a:solidFill>
                  <a:srgbClr val="000000"/>
                </a:solidFill>
              </a:rPr>
              <a:t>equivalence)</a:t>
            </a:r>
            <a:r>
              <a:rPr lang="en-US" sz="2200" dirty="0"/>
              <a:t>	--	P ⇔ ￢Q is a </a:t>
            </a:r>
            <a:r>
              <a:rPr lang="en-US" sz="2200" b="1" dirty="0" err="1"/>
              <a:t>biconditional</a:t>
            </a:r>
            <a:r>
              <a:rPr lang="en-US" sz="2200" dirty="0"/>
              <a:t>. </a:t>
            </a:r>
            <a:r>
              <a:rPr lang="en-US" sz="2200" b="1" dirty="0"/>
              <a:t>If and only if </a:t>
            </a:r>
            <a:r>
              <a:rPr lang="en-US" sz="2200" dirty="0"/>
              <a:t>statements.  Some books write this as ≡ </a:t>
            </a:r>
          </a:p>
          <a:p>
            <a:pPr marL="0" indent="0">
              <a:buNone/>
            </a:pPr>
            <a:r>
              <a:rPr lang="en-US" sz="2200" b="1" dirty="0"/>
              <a:t>If I am breathing, then </a:t>
            </a:r>
            <a:r>
              <a:rPr lang="en-US" sz="2200" b="1" dirty="0" smtClean="0"/>
              <a:t>I am </a:t>
            </a:r>
            <a:r>
              <a:rPr lang="en-US" sz="2200" b="1" dirty="0"/>
              <a:t>alive</a:t>
            </a:r>
            <a:endParaRPr lang="en-US" sz="2200" dirty="0"/>
          </a:p>
          <a:p>
            <a:pPr algn="just"/>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31</a:t>
            </a:fld>
            <a:endParaRPr lang="en-US"/>
          </a:p>
        </p:txBody>
      </p:sp>
    </p:spTree>
    <p:extLst>
      <p:ext uri="{BB962C8B-B14F-4D97-AF65-F5344CB8AC3E}">
        <p14:creationId xmlns:p14="http://schemas.microsoft.com/office/powerpoint/2010/main" val="3620089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Truth tables for the five logical connectives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32</a:t>
            </a:fld>
            <a:endParaRPr lang="en-US"/>
          </a:p>
        </p:txBody>
      </p:sp>
      <p:pic>
        <p:nvPicPr>
          <p:cNvPr id="5" name="Picture 4"/>
          <p:cNvPicPr>
            <a:picLocks noChangeAspect="1"/>
          </p:cNvPicPr>
          <p:nvPr/>
        </p:nvPicPr>
        <p:blipFill>
          <a:blip r:embed="rId2"/>
          <a:stretch>
            <a:fillRect/>
          </a:stretch>
        </p:blipFill>
        <p:spPr>
          <a:xfrm>
            <a:off x="628649" y="1145245"/>
            <a:ext cx="8182841" cy="2631108"/>
          </a:xfrm>
          <a:prstGeom prst="rect">
            <a:avLst/>
          </a:prstGeom>
        </p:spPr>
      </p:pic>
    </p:spTree>
    <p:extLst>
      <p:ext uri="{BB962C8B-B14F-4D97-AF65-F5344CB8AC3E}">
        <p14:creationId xmlns:p14="http://schemas.microsoft.com/office/powerpoint/2010/main" val="934783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Propositional Logic</a:t>
            </a:r>
          </a:p>
        </p:txBody>
      </p:sp>
      <p:sp>
        <p:nvSpPr>
          <p:cNvPr id="11267" name="Rectangle 3"/>
          <p:cNvSpPr>
            <a:spLocks noGrp="1" noChangeArrowheads="1"/>
          </p:cNvSpPr>
          <p:nvPr>
            <p:ph type="body" idx="1"/>
          </p:nvPr>
        </p:nvSpPr>
        <p:spPr>
          <a:xfrm>
            <a:off x="685800" y="2936875"/>
            <a:ext cx="8229600" cy="2778125"/>
          </a:xfrm>
        </p:spPr>
        <p:txBody>
          <a:bodyPr/>
          <a:lstStyle/>
          <a:p>
            <a:pPr eaLnBrk="1" hangingPunct="1"/>
            <a:r>
              <a:rPr lang="en-US" altLang="en-US" sz="2400" smtClean="0"/>
              <a:t>Examples</a:t>
            </a:r>
          </a:p>
          <a:p>
            <a:pPr lvl="1" eaLnBrk="1" hangingPunct="1"/>
            <a:r>
              <a:rPr lang="en-US" altLang="en-US" sz="2000" smtClean="0"/>
              <a:t>Find the conjunction of the propositions </a:t>
            </a:r>
            <a:r>
              <a:rPr lang="en-US" altLang="en-US" sz="2000" i="1" smtClean="0"/>
              <a:t>p</a:t>
            </a:r>
            <a:r>
              <a:rPr lang="en-US" altLang="en-US" sz="2000" smtClean="0"/>
              <a:t> and </a:t>
            </a:r>
            <a:r>
              <a:rPr lang="en-US" altLang="en-US" sz="2000" i="1" smtClean="0"/>
              <a:t>q</a:t>
            </a:r>
            <a:r>
              <a:rPr lang="en-US" altLang="en-US" sz="2000" smtClean="0"/>
              <a:t> where </a:t>
            </a:r>
            <a:r>
              <a:rPr lang="en-US" altLang="en-US" sz="2000" i="1" smtClean="0"/>
              <a:t>p</a:t>
            </a:r>
            <a:r>
              <a:rPr lang="en-US" altLang="en-US" sz="2000" smtClean="0"/>
              <a:t> is the proposition “Today is Friday.” and </a:t>
            </a:r>
            <a:r>
              <a:rPr lang="en-US" altLang="en-US" sz="2000" i="1" smtClean="0"/>
              <a:t>q</a:t>
            </a:r>
            <a:r>
              <a:rPr lang="en-US" altLang="en-US" sz="2000" smtClean="0"/>
              <a:t> is the proposition “It is raining today.”, and the truth value of the conjunction.</a:t>
            </a:r>
          </a:p>
          <a:p>
            <a:pPr lvl="1" eaLnBrk="1" hangingPunct="1"/>
            <a:endParaRPr lang="en-US" altLang="en-US" sz="2000" smtClean="0"/>
          </a:p>
          <a:p>
            <a:pPr lvl="1" eaLnBrk="1" hangingPunct="1"/>
            <a:endParaRPr lang="en-US" altLang="en-US" sz="2000" smtClean="0"/>
          </a:p>
          <a:p>
            <a:pPr lvl="1" eaLnBrk="1" hangingPunct="1">
              <a:buFont typeface="Wingdings" panose="05000000000000000000" pitchFamily="2" charset="2"/>
              <a:buNone/>
            </a:pPr>
            <a:endParaRPr lang="en-US" altLang="en-US" smtClean="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p:txBody>
      </p:sp>
      <p:sp>
        <p:nvSpPr>
          <p:cNvPr id="11268"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269" name="Text Box 5"/>
          <p:cNvSpPr txBox="1">
            <a:spLocks noChangeArrowheads="1"/>
          </p:cNvSpPr>
          <p:nvPr/>
        </p:nvSpPr>
        <p:spPr bwMode="auto">
          <a:xfrm>
            <a:off x="685800" y="1481138"/>
            <a:ext cx="7772400" cy="1322387"/>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DEFINITION 2</a:t>
            </a:r>
          </a:p>
          <a:p>
            <a:endParaRPr lang="en-US" altLang="en-US" sz="800"/>
          </a:p>
          <a:p>
            <a:pPr lvl="1"/>
            <a:r>
              <a:rPr lang="en-US" altLang="en-US"/>
              <a:t>Let </a:t>
            </a:r>
            <a:r>
              <a:rPr lang="en-US" altLang="en-US" i="1"/>
              <a:t>p</a:t>
            </a:r>
            <a:r>
              <a:rPr lang="en-US" altLang="en-US"/>
              <a:t> and </a:t>
            </a:r>
            <a:r>
              <a:rPr lang="en-US" altLang="en-US" i="1"/>
              <a:t>q</a:t>
            </a:r>
            <a:r>
              <a:rPr lang="en-US" altLang="en-US"/>
              <a:t> be propositions. The </a:t>
            </a:r>
            <a:r>
              <a:rPr lang="en-US" altLang="en-US" i="1"/>
              <a:t>conjunction</a:t>
            </a:r>
            <a:r>
              <a:rPr lang="en-US" altLang="en-US"/>
              <a:t> of </a:t>
            </a:r>
            <a:r>
              <a:rPr lang="en-US" altLang="en-US" i="1"/>
              <a:t>p </a:t>
            </a:r>
            <a:r>
              <a:rPr lang="en-US" altLang="en-US"/>
              <a:t>and </a:t>
            </a:r>
            <a:r>
              <a:rPr lang="en-US" altLang="en-US" i="1"/>
              <a:t>q</a:t>
            </a:r>
            <a:r>
              <a:rPr lang="en-US" altLang="en-US"/>
              <a:t>, denoted by </a:t>
            </a:r>
            <a:r>
              <a:rPr lang="en-US" altLang="en-US" i="1"/>
              <a:t>p </a:t>
            </a:r>
            <a:r>
              <a:rPr lang="el-GR" altLang="en-US" sz="1400">
                <a:cs typeface="Arial" panose="020B0604020202020204" pitchFamily="34" charset="0"/>
              </a:rPr>
              <a:t>Λ</a:t>
            </a:r>
            <a:r>
              <a:rPr lang="en-US" altLang="en-US" sz="1400">
                <a:cs typeface="Arial" panose="020B0604020202020204" pitchFamily="34" charset="0"/>
              </a:rPr>
              <a:t> </a:t>
            </a:r>
            <a:r>
              <a:rPr lang="en-US" altLang="en-US" i="1"/>
              <a:t>q</a:t>
            </a:r>
            <a:r>
              <a:rPr lang="en-US" altLang="en-US"/>
              <a:t>, is the proposition “</a:t>
            </a:r>
            <a:r>
              <a:rPr lang="en-US" altLang="en-US" i="1"/>
              <a:t>p</a:t>
            </a:r>
            <a:r>
              <a:rPr lang="en-US" altLang="en-US"/>
              <a:t> and </a:t>
            </a:r>
            <a:r>
              <a:rPr lang="en-US" altLang="en-US" i="1"/>
              <a:t>q</a:t>
            </a:r>
            <a:r>
              <a:rPr lang="en-US" altLang="en-US"/>
              <a:t>”. The conjunction </a:t>
            </a:r>
            <a:r>
              <a:rPr lang="en-US" altLang="en-US" i="1"/>
              <a:t>p </a:t>
            </a:r>
            <a:r>
              <a:rPr lang="el-GR" altLang="en-US" sz="1400"/>
              <a:t>Λ</a:t>
            </a:r>
            <a:r>
              <a:rPr lang="en-US" altLang="en-US"/>
              <a:t> </a:t>
            </a:r>
            <a:r>
              <a:rPr lang="en-US" altLang="en-US" i="1"/>
              <a:t>q</a:t>
            </a:r>
            <a:r>
              <a:rPr lang="en-US" altLang="en-US"/>
              <a:t> is true when both </a:t>
            </a:r>
            <a:r>
              <a:rPr lang="en-US" altLang="en-US" i="1"/>
              <a:t>p</a:t>
            </a:r>
            <a:r>
              <a:rPr lang="en-US" altLang="en-US"/>
              <a:t> and </a:t>
            </a:r>
            <a:r>
              <a:rPr lang="en-US" altLang="en-US" i="1"/>
              <a:t>q </a:t>
            </a:r>
            <a:r>
              <a:rPr lang="en-US" altLang="en-US"/>
              <a:t>are true and is false otherwise. 		</a:t>
            </a:r>
          </a:p>
        </p:txBody>
      </p:sp>
      <p:sp>
        <p:nvSpPr>
          <p:cNvPr id="15366" name="Text Box 6"/>
          <p:cNvSpPr txBox="1">
            <a:spLocks noChangeArrowheads="1"/>
          </p:cNvSpPr>
          <p:nvPr/>
        </p:nvSpPr>
        <p:spPr bwMode="auto">
          <a:xfrm>
            <a:off x="1447800" y="438785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rgbClr val="FF3300"/>
                </a:solidFill>
              </a:rPr>
              <a:t>Solution</a:t>
            </a:r>
            <a:r>
              <a:rPr lang="en-US" altLang="en-US"/>
              <a:t>: The conjunction is the proposition “Today is Friday and it is raining today.” The proposition is true on rainy Fridays.   	</a:t>
            </a:r>
          </a:p>
        </p:txBody>
      </p:sp>
      <p:sp>
        <p:nvSpPr>
          <p:cNvPr id="1127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1DED4C-8921-4EA1-B73A-AE613A1248C8}" type="slidenum">
              <a:rPr lang="en-US" altLang="en-US"/>
              <a:pPr/>
              <a:t>33</a:t>
            </a:fld>
            <a:endParaRPr lang="en-US" altLang="en-US"/>
          </a:p>
        </p:txBody>
      </p:sp>
    </p:spTree>
    <p:extLst>
      <p:ext uri="{BB962C8B-B14F-4D97-AF65-F5344CB8AC3E}">
        <p14:creationId xmlns:p14="http://schemas.microsoft.com/office/powerpoint/2010/main" val="3307643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 calcmode="lin" valueType="num">
                                      <p:cBhvr additive="base">
                                        <p:cTn id="7" dur="500" fill="hold"/>
                                        <p:tgtEl>
                                          <p:spTgt spid="15366"/>
                                        </p:tgtEl>
                                        <p:attrNameLst>
                                          <p:attrName>ppt_x</p:attrName>
                                        </p:attrNameLst>
                                      </p:cBhvr>
                                      <p:tavLst>
                                        <p:tav tm="0">
                                          <p:val>
                                            <p:strVal val="#ppt_x"/>
                                          </p:val>
                                        </p:tav>
                                        <p:tav tm="100000">
                                          <p:val>
                                            <p:strVal val="#ppt_x"/>
                                          </p:val>
                                        </p:tav>
                                      </p:tavLst>
                                    </p:anim>
                                    <p:anim calcmode="lin" valueType="num">
                                      <p:cBhvr additive="base">
                                        <p:cTn id="8"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Propositional Logic</a:t>
            </a:r>
          </a:p>
        </p:txBody>
      </p:sp>
      <p:sp>
        <p:nvSpPr>
          <p:cNvPr id="12291" name="Rectangle 3"/>
          <p:cNvSpPr>
            <a:spLocks noGrp="1" noChangeArrowheads="1"/>
          </p:cNvSpPr>
          <p:nvPr>
            <p:ph type="body" idx="1"/>
          </p:nvPr>
        </p:nvSpPr>
        <p:spPr>
          <a:xfrm>
            <a:off x="628650" y="2450963"/>
            <a:ext cx="8305800" cy="3387725"/>
          </a:xfrm>
        </p:spPr>
        <p:txBody>
          <a:bodyPr/>
          <a:lstStyle/>
          <a:p>
            <a:pPr eaLnBrk="1" hangingPunct="1">
              <a:lnSpc>
                <a:spcPct val="90000"/>
              </a:lnSpc>
            </a:pPr>
            <a:r>
              <a:rPr lang="en-US" altLang="en-US" sz="1600" dirty="0" smtClean="0"/>
              <a:t>Note:</a:t>
            </a:r>
          </a:p>
          <a:p>
            <a:pPr eaLnBrk="1" hangingPunct="1">
              <a:lnSpc>
                <a:spcPct val="90000"/>
              </a:lnSpc>
              <a:buFont typeface="Wingdings" panose="05000000000000000000" pitchFamily="2" charset="2"/>
              <a:buNone/>
            </a:pPr>
            <a:r>
              <a:rPr lang="en-US" altLang="en-US" sz="1600" dirty="0" smtClean="0"/>
              <a:t>     </a:t>
            </a:r>
            <a:r>
              <a:rPr lang="en-US" altLang="en-US" sz="1600" i="1" dirty="0" smtClean="0"/>
              <a:t> </a:t>
            </a:r>
            <a:r>
              <a:rPr lang="en-US" altLang="en-US" sz="1600" i="1" dirty="0" smtClean="0">
                <a:solidFill>
                  <a:schemeClr val="hlink"/>
                </a:solidFill>
              </a:rPr>
              <a:t>inclusive or</a:t>
            </a:r>
            <a:r>
              <a:rPr lang="en-US" altLang="en-US" sz="1600" dirty="0" smtClean="0">
                <a:solidFill>
                  <a:schemeClr val="hlink"/>
                </a:solidFill>
              </a:rPr>
              <a:t> : The disjunction is true when at least one of the two    </a:t>
            </a:r>
          </a:p>
          <a:p>
            <a:pPr eaLnBrk="1" hangingPunct="1">
              <a:lnSpc>
                <a:spcPct val="90000"/>
              </a:lnSpc>
              <a:buFont typeface="Wingdings" panose="05000000000000000000" pitchFamily="2" charset="2"/>
              <a:buNone/>
            </a:pPr>
            <a:r>
              <a:rPr lang="en-US" altLang="en-US" sz="1600" dirty="0" smtClean="0">
                <a:solidFill>
                  <a:schemeClr val="hlink"/>
                </a:solidFill>
              </a:rPr>
              <a:t>      propositions is true.</a:t>
            </a:r>
          </a:p>
          <a:p>
            <a:pPr lvl="1" eaLnBrk="1" hangingPunct="1">
              <a:lnSpc>
                <a:spcPct val="90000"/>
              </a:lnSpc>
            </a:pPr>
            <a:r>
              <a:rPr lang="en-US" altLang="en-US" sz="1600" dirty="0" smtClean="0"/>
              <a:t>E.g. “Students who have taken calculus or computer science can take this class.” – those who take one or both classes. </a:t>
            </a:r>
          </a:p>
          <a:p>
            <a:pPr lvl="1" eaLnBrk="1" hangingPunct="1">
              <a:lnSpc>
                <a:spcPct val="90000"/>
              </a:lnSpc>
              <a:buFont typeface="Wingdings" panose="05000000000000000000" pitchFamily="2" charset="2"/>
              <a:buNone/>
            </a:pPr>
            <a:r>
              <a:rPr lang="en-US" altLang="en-US" sz="1600" i="1" dirty="0" smtClean="0">
                <a:solidFill>
                  <a:schemeClr val="hlink"/>
                </a:solidFill>
              </a:rPr>
              <a:t>exclusive or </a:t>
            </a:r>
            <a:r>
              <a:rPr lang="en-US" altLang="en-US" sz="1600" dirty="0" smtClean="0">
                <a:solidFill>
                  <a:schemeClr val="hlink"/>
                </a:solidFill>
              </a:rPr>
              <a:t>: The disjunction is true only when one of the</a:t>
            </a:r>
          </a:p>
          <a:p>
            <a:pPr lvl="1" eaLnBrk="1" hangingPunct="1">
              <a:lnSpc>
                <a:spcPct val="90000"/>
              </a:lnSpc>
              <a:buFont typeface="Wingdings" panose="05000000000000000000" pitchFamily="2" charset="2"/>
              <a:buNone/>
            </a:pPr>
            <a:r>
              <a:rPr lang="en-US" altLang="en-US" sz="1600" dirty="0" smtClean="0">
                <a:solidFill>
                  <a:schemeClr val="hlink"/>
                </a:solidFill>
              </a:rPr>
              <a:t>proposition is true.</a:t>
            </a:r>
          </a:p>
          <a:p>
            <a:pPr lvl="1" eaLnBrk="1" hangingPunct="1">
              <a:lnSpc>
                <a:spcPct val="90000"/>
              </a:lnSpc>
            </a:pPr>
            <a:r>
              <a:rPr lang="en-US" altLang="en-US" sz="1600" dirty="0" smtClean="0"/>
              <a:t>E.g. “Students who have taken calculus or computer science, but not both, can take this class.” – only those who take one of them. </a:t>
            </a:r>
          </a:p>
          <a:p>
            <a:pPr eaLnBrk="1" hangingPunct="1">
              <a:lnSpc>
                <a:spcPct val="90000"/>
              </a:lnSpc>
            </a:pPr>
            <a:r>
              <a:rPr lang="en-US" altLang="en-US" sz="1600" dirty="0" smtClean="0"/>
              <a:t>Definition 3 uses </a:t>
            </a:r>
            <a:r>
              <a:rPr lang="en-US" altLang="en-US" sz="1600" i="1" dirty="0" smtClean="0">
                <a:solidFill>
                  <a:schemeClr val="hlink"/>
                </a:solidFill>
              </a:rPr>
              <a:t>inclusive or</a:t>
            </a:r>
            <a:r>
              <a:rPr lang="en-US" altLang="en-US" sz="1600" dirty="0" smtClean="0"/>
              <a:t>.</a:t>
            </a:r>
          </a:p>
          <a:p>
            <a:pPr lvl="1" eaLnBrk="1" hangingPunct="1">
              <a:lnSpc>
                <a:spcPct val="90000"/>
              </a:lnSpc>
              <a:buFont typeface="Wingdings" panose="05000000000000000000" pitchFamily="2" charset="2"/>
              <a:buNone/>
            </a:pPr>
            <a:endParaRPr lang="en-US" altLang="en-US" sz="2000" dirty="0" smtClean="0">
              <a:solidFill>
                <a:schemeClr val="hlink"/>
              </a:solidFill>
              <a:cs typeface="Arial" panose="020B0604020202020204" pitchFamily="34" charset="0"/>
            </a:endParaRPr>
          </a:p>
          <a:p>
            <a:pPr eaLnBrk="1" hangingPunct="1">
              <a:lnSpc>
                <a:spcPct val="90000"/>
              </a:lnSpc>
              <a:buFont typeface="Wingdings" panose="05000000000000000000" pitchFamily="2" charset="2"/>
              <a:buNone/>
            </a:pPr>
            <a:endParaRPr lang="en-US" altLang="en-US" sz="2800" dirty="0" smtClean="0"/>
          </a:p>
          <a:p>
            <a:pPr eaLnBrk="1" hangingPunct="1">
              <a:lnSpc>
                <a:spcPct val="90000"/>
              </a:lnSpc>
              <a:buFont typeface="Wingdings" panose="05000000000000000000" pitchFamily="2" charset="2"/>
              <a:buNone/>
            </a:pPr>
            <a:endParaRPr lang="en-US" altLang="en-US" sz="2800" dirty="0" smtClean="0"/>
          </a:p>
        </p:txBody>
      </p:sp>
      <p:sp>
        <p:nvSpPr>
          <p:cNvPr id="12292"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3" name="Text Box 5"/>
          <p:cNvSpPr txBox="1">
            <a:spLocks noChangeArrowheads="1"/>
          </p:cNvSpPr>
          <p:nvPr/>
        </p:nvSpPr>
        <p:spPr bwMode="auto">
          <a:xfrm>
            <a:off x="628650" y="1128576"/>
            <a:ext cx="7772400" cy="1322387"/>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DEFINITION 3</a:t>
            </a:r>
          </a:p>
          <a:p>
            <a:endParaRPr lang="en-US" altLang="en-US" sz="800" dirty="0"/>
          </a:p>
          <a:p>
            <a:pPr lvl="1"/>
            <a:r>
              <a:rPr lang="en-US" altLang="en-US" dirty="0"/>
              <a:t>Let </a:t>
            </a:r>
            <a:r>
              <a:rPr lang="en-US" altLang="en-US" i="1" dirty="0"/>
              <a:t>p</a:t>
            </a:r>
            <a:r>
              <a:rPr lang="en-US" altLang="en-US" dirty="0"/>
              <a:t> and </a:t>
            </a:r>
            <a:r>
              <a:rPr lang="en-US" altLang="en-US" i="1" dirty="0"/>
              <a:t>q</a:t>
            </a:r>
            <a:r>
              <a:rPr lang="en-US" altLang="en-US" dirty="0"/>
              <a:t> be propositions. The </a:t>
            </a:r>
            <a:r>
              <a:rPr lang="en-US" altLang="en-US" i="1" dirty="0"/>
              <a:t>disjunction</a:t>
            </a:r>
            <a:r>
              <a:rPr lang="en-US" altLang="en-US" dirty="0"/>
              <a:t> of </a:t>
            </a:r>
            <a:r>
              <a:rPr lang="en-US" altLang="en-US" i="1" dirty="0"/>
              <a:t>p </a:t>
            </a:r>
            <a:r>
              <a:rPr lang="en-US" altLang="en-US" dirty="0"/>
              <a:t>and </a:t>
            </a:r>
            <a:r>
              <a:rPr lang="en-US" altLang="en-US" i="1" dirty="0"/>
              <a:t>q</a:t>
            </a:r>
            <a:r>
              <a:rPr lang="en-US" altLang="en-US" dirty="0"/>
              <a:t>, denoted by </a:t>
            </a:r>
            <a:r>
              <a:rPr lang="en-US" altLang="en-US" i="1" dirty="0"/>
              <a:t>p </a:t>
            </a:r>
            <a:r>
              <a:rPr lang="el-GR" altLang="en-US" dirty="0">
                <a:cs typeface="Arial" panose="020B0604020202020204" pitchFamily="34" charset="0"/>
              </a:rPr>
              <a:t>ν</a:t>
            </a:r>
            <a:r>
              <a:rPr lang="en-US" altLang="en-US" sz="1400" dirty="0">
                <a:cs typeface="Arial" panose="020B0604020202020204" pitchFamily="34" charset="0"/>
              </a:rPr>
              <a:t> </a:t>
            </a:r>
            <a:r>
              <a:rPr lang="en-US" altLang="en-US" i="1" dirty="0"/>
              <a:t>q</a:t>
            </a:r>
            <a:r>
              <a:rPr lang="en-US" altLang="en-US" dirty="0"/>
              <a:t>, is the proposition “</a:t>
            </a:r>
            <a:r>
              <a:rPr lang="en-US" altLang="en-US" i="1" dirty="0"/>
              <a:t>p</a:t>
            </a:r>
            <a:r>
              <a:rPr lang="en-US" altLang="en-US" dirty="0"/>
              <a:t> or </a:t>
            </a:r>
            <a:r>
              <a:rPr lang="en-US" altLang="en-US" i="1" dirty="0"/>
              <a:t>q</a:t>
            </a:r>
            <a:r>
              <a:rPr lang="en-US" altLang="en-US" dirty="0"/>
              <a:t>”. The conjunction </a:t>
            </a:r>
            <a:r>
              <a:rPr lang="en-US" altLang="en-US" i="1" dirty="0"/>
              <a:t>p </a:t>
            </a:r>
            <a:r>
              <a:rPr lang="el-GR" altLang="en-US" dirty="0"/>
              <a:t>ν</a:t>
            </a:r>
            <a:r>
              <a:rPr lang="en-US" altLang="en-US" dirty="0"/>
              <a:t> </a:t>
            </a:r>
            <a:r>
              <a:rPr lang="en-US" altLang="en-US" i="1" dirty="0"/>
              <a:t>q</a:t>
            </a:r>
            <a:r>
              <a:rPr lang="en-US" altLang="en-US" dirty="0"/>
              <a:t> is false when both </a:t>
            </a:r>
            <a:r>
              <a:rPr lang="en-US" altLang="en-US" i="1" dirty="0"/>
              <a:t>p</a:t>
            </a:r>
            <a:r>
              <a:rPr lang="en-US" altLang="en-US" dirty="0"/>
              <a:t> and </a:t>
            </a:r>
            <a:r>
              <a:rPr lang="en-US" altLang="en-US" i="1" dirty="0"/>
              <a:t>q </a:t>
            </a:r>
            <a:r>
              <a:rPr lang="en-US" altLang="en-US" dirty="0"/>
              <a:t>are false and is true otherwise. 		</a:t>
            </a:r>
          </a:p>
        </p:txBody>
      </p:sp>
      <p:sp>
        <p:nvSpPr>
          <p:cNvPr id="1229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216ACF-6339-465A-B4D3-17CB8CF91E55}" type="slidenum">
              <a:rPr lang="en-US" altLang="en-US"/>
              <a:pPr/>
              <a:t>34</a:t>
            </a:fld>
            <a:endParaRPr lang="en-US" altLang="en-US"/>
          </a:p>
        </p:txBody>
      </p:sp>
    </p:spTree>
    <p:extLst>
      <p:ext uri="{BB962C8B-B14F-4D97-AF65-F5344CB8AC3E}">
        <p14:creationId xmlns:p14="http://schemas.microsoft.com/office/powerpoint/2010/main" val="3289690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sz="quarter"/>
          </p:nvPr>
        </p:nvSpPr>
        <p:spPr/>
        <p:txBody>
          <a:bodyPr/>
          <a:lstStyle/>
          <a:p>
            <a:pPr eaLnBrk="1" hangingPunct="1"/>
            <a:r>
              <a:rPr lang="en-US" altLang="en-US" dirty="0" smtClean="0"/>
              <a:t>Propositional Logic</a:t>
            </a:r>
          </a:p>
        </p:txBody>
      </p:sp>
      <p:graphicFrame>
        <p:nvGraphicFramePr>
          <p:cNvPr id="1026" name="Object 6"/>
          <p:cNvGraphicFramePr>
            <a:graphicFrameLocks noGrp="1" noChangeAspect="1"/>
          </p:cNvGraphicFramePr>
          <p:nvPr>
            <p:ph sz="quarter" idx="2"/>
          </p:nvPr>
        </p:nvGraphicFramePr>
        <p:xfrm>
          <a:off x="6584950" y="2605088"/>
          <a:ext cx="165100" cy="177800"/>
        </p:xfrm>
        <a:graphic>
          <a:graphicData uri="http://schemas.openxmlformats.org/presentationml/2006/ole">
            <mc:AlternateContent xmlns:mc="http://schemas.openxmlformats.org/markup-compatibility/2006">
              <mc:Choice xmlns:v="urn:schemas-microsoft-com:vml" Requires="v">
                <p:oleObj spid="_x0000_s6188" name="Equation" r:id="rId3" imgW="164880" imgH="177480" progId="Equation.3">
                  <p:embed/>
                </p:oleObj>
              </mc:Choice>
              <mc:Fallback>
                <p:oleObj name="Equation" r:id="rId3" imgW="16488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950" y="2605088"/>
                        <a:ext cx="1651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72" name="Group 64"/>
          <p:cNvGraphicFramePr>
            <a:graphicFrameLocks noGrp="1"/>
          </p:cNvGraphicFramePr>
          <p:nvPr>
            <p:ph sz="quarter" idx="3"/>
            <p:extLst>
              <p:ext uri="{D42A27DB-BD31-4B8C-83A1-F6EECF244321}">
                <p14:modId xmlns:p14="http://schemas.microsoft.com/office/powerpoint/2010/main" val="1210681098"/>
              </p:ext>
            </p:extLst>
          </p:nvPr>
        </p:nvGraphicFramePr>
        <p:xfrm>
          <a:off x="457200" y="2290976"/>
          <a:ext cx="2438400" cy="2895600"/>
        </p:xfrm>
        <a:graphic>
          <a:graphicData uri="http://schemas.openxmlformats.org/drawingml/2006/table">
            <a:tbl>
              <a:tblPr/>
              <a:tblGrid>
                <a:gridCol w="1219200"/>
                <a:gridCol w="1219200"/>
              </a:tblGrid>
              <a:tr h="711200">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Truth Table for the Conjunction of Two Propositions.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tr>
              <a:tr h="3286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    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dirty="0" smtClean="0">
                          <a:ln>
                            <a:noFill/>
                          </a:ln>
                          <a:solidFill>
                            <a:schemeClr val="tx1"/>
                          </a:solidFill>
                          <a:effectLst/>
                          <a:latin typeface="Arial" panose="020B0604020202020204" pitchFamily="34" charset="0"/>
                        </a:rPr>
                        <a:t>p </a:t>
                      </a:r>
                      <a:r>
                        <a:rPr kumimoji="0" lang="el-GR" altLang="en-US" sz="1800" b="0" i="0" u="none" strike="noStrike" cap="none" normalizeH="0" baseline="0" dirty="0" smtClean="0">
                          <a:ln>
                            <a:noFill/>
                          </a:ln>
                          <a:solidFill>
                            <a:schemeClr val="tx1"/>
                          </a:solidFill>
                          <a:effectLst/>
                          <a:latin typeface="Arial" panose="020B0604020202020204" pitchFamily="34" charset="0"/>
                        </a:rPr>
                        <a:t>Λ</a:t>
                      </a:r>
                      <a:r>
                        <a:rPr kumimoji="0" lang="en-US" altLang="en-US" sz="2000" b="0" i="1" u="none" strike="noStrike" cap="none" normalizeH="0" baseline="0" dirty="0" smtClean="0">
                          <a:ln>
                            <a:noFill/>
                          </a:ln>
                          <a:solidFill>
                            <a:schemeClr val="tx1"/>
                          </a:solidFill>
                          <a:effectLst/>
                          <a:latin typeface="Arial" panose="020B0604020202020204" pitchFamily="34" charset="0"/>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  T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  T      F</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  F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  F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514" name="Group 106"/>
          <p:cNvGraphicFramePr>
            <a:graphicFrameLocks noGrp="1"/>
          </p:cNvGraphicFramePr>
          <p:nvPr>
            <p:ph sz="quarter" idx="4"/>
            <p:extLst>
              <p:ext uri="{D42A27DB-BD31-4B8C-83A1-F6EECF244321}">
                <p14:modId xmlns:p14="http://schemas.microsoft.com/office/powerpoint/2010/main" val="1750052491"/>
              </p:ext>
            </p:extLst>
          </p:nvPr>
        </p:nvGraphicFramePr>
        <p:xfrm>
          <a:off x="3200400" y="2316956"/>
          <a:ext cx="2514600" cy="2895600"/>
        </p:xfrm>
        <a:graphic>
          <a:graphicData uri="http://schemas.openxmlformats.org/drawingml/2006/table">
            <a:tbl>
              <a:tblPr/>
              <a:tblGrid>
                <a:gridCol w="1333500"/>
                <a:gridCol w="1181100"/>
              </a:tblGrid>
              <a:tr h="990600">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Truth Table for the Disjunction of Two Propositions.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tr>
              <a:tr h="3667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    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 </a:t>
                      </a:r>
                      <a:r>
                        <a:rPr kumimoji="0" lang="el-GR" altLang="en-US" sz="2000" b="0" i="0" u="none" strike="noStrike" cap="none" normalizeH="0" baseline="0" smtClean="0">
                          <a:ln>
                            <a:noFill/>
                          </a:ln>
                          <a:solidFill>
                            <a:schemeClr val="tx1"/>
                          </a:solidFill>
                          <a:effectLst/>
                          <a:latin typeface="Arial" panose="020B0604020202020204" pitchFamily="34" charset="0"/>
                        </a:rPr>
                        <a:t>ν</a:t>
                      </a:r>
                      <a:r>
                        <a:rPr kumimoji="0" lang="en-US" altLang="en-US" sz="2000" b="0" i="1" u="none" strike="noStrike" cap="none" normalizeH="0" baseline="0" smtClean="0">
                          <a:ln>
                            <a:noFill/>
                          </a:ln>
                          <a:solidFill>
                            <a:schemeClr val="tx1"/>
                          </a:solidFill>
                          <a:effectLst/>
                          <a:latin typeface="Arial" panose="020B0604020202020204" pitchFamily="34" charset="0"/>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922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   T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   T      F</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   F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   F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6"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57" name="Text Box 5"/>
          <p:cNvSpPr txBox="1">
            <a:spLocks noChangeArrowheads="1"/>
          </p:cNvSpPr>
          <p:nvPr/>
        </p:nvSpPr>
        <p:spPr bwMode="auto">
          <a:xfrm>
            <a:off x="621406" y="1138267"/>
            <a:ext cx="8229600" cy="1015663"/>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DEFINITION 4</a:t>
            </a:r>
          </a:p>
          <a:p>
            <a:endParaRPr lang="en-US" altLang="en-US" sz="1200" dirty="0"/>
          </a:p>
          <a:p>
            <a:pPr lvl="1"/>
            <a:r>
              <a:rPr lang="en-US" altLang="en-US" sz="1200" dirty="0"/>
              <a:t>Let </a:t>
            </a:r>
            <a:r>
              <a:rPr lang="en-US" altLang="en-US" sz="1200" i="1" dirty="0"/>
              <a:t>p</a:t>
            </a:r>
            <a:r>
              <a:rPr lang="en-US" altLang="en-US" sz="1200" dirty="0"/>
              <a:t> and </a:t>
            </a:r>
            <a:r>
              <a:rPr lang="en-US" altLang="en-US" sz="1200" i="1" dirty="0"/>
              <a:t>q</a:t>
            </a:r>
            <a:r>
              <a:rPr lang="en-US" altLang="en-US" sz="1200" dirty="0"/>
              <a:t> be propositions. The </a:t>
            </a:r>
            <a:r>
              <a:rPr lang="en-US" altLang="en-US" sz="1200" i="1" dirty="0"/>
              <a:t>exclusive or</a:t>
            </a:r>
            <a:r>
              <a:rPr lang="en-US" altLang="en-US" sz="1200" dirty="0"/>
              <a:t> of </a:t>
            </a:r>
            <a:r>
              <a:rPr lang="en-US" altLang="en-US" sz="1200" i="1" dirty="0"/>
              <a:t>p </a:t>
            </a:r>
            <a:r>
              <a:rPr lang="en-US" altLang="en-US" sz="1200" dirty="0"/>
              <a:t>and </a:t>
            </a:r>
            <a:r>
              <a:rPr lang="en-US" altLang="en-US" sz="1200" i="1" dirty="0"/>
              <a:t>q</a:t>
            </a:r>
            <a:r>
              <a:rPr lang="en-US" altLang="en-US" sz="1200" dirty="0"/>
              <a:t>, denoted by </a:t>
            </a:r>
            <a:r>
              <a:rPr lang="en-US" altLang="en-US" sz="1200" i="1" dirty="0"/>
              <a:t>p </a:t>
            </a:r>
            <a:r>
              <a:rPr lang="en-US" altLang="en-US" sz="1200" dirty="0"/>
              <a:t>   </a:t>
            </a:r>
            <a:r>
              <a:rPr lang="en-US" altLang="en-US" sz="1200" i="1" dirty="0"/>
              <a:t>q</a:t>
            </a:r>
            <a:r>
              <a:rPr lang="en-US" altLang="en-US" sz="1200" dirty="0"/>
              <a:t>, is the proposition that is true when exactly one of </a:t>
            </a:r>
            <a:r>
              <a:rPr lang="en-US" altLang="en-US" sz="1200" i="1" dirty="0"/>
              <a:t>p</a:t>
            </a:r>
            <a:r>
              <a:rPr lang="en-US" altLang="en-US" sz="1200" dirty="0"/>
              <a:t> and </a:t>
            </a:r>
            <a:r>
              <a:rPr lang="en-US" altLang="en-US" sz="1200" i="1" dirty="0"/>
              <a:t>q</a:t>
            </a:r>
            <a:r>
              <a:rPr lang="en-US" altLang="en-US" sz="1200" dirty="0"/>
              <a:t> is true and is false otherwise. </a:t>
            </a:r>
            <a:r>
              <a:rPr lang="en-US" altLang="en-US" dirty="0"/>
              <a:t>		</a:t>
            </a:r>
          </a:p>
        </p:txBody>
      </p:sp>
      <p:graphicFrame>
        <p:nvGraphicFramePr>
          <p:cNvPr id="17524" name="Group 116"/>
          <p:cNvGraphicFramePr>
            <a:graphicFrameLocks noGrp="1"/>
          </p:cNvGraphicFramePr>
          <p:nvPr>
            <p:ph sz="quarter" idx="1"/>
            <p:extLst>
              <p:ext uri="{D42A27DB-BD31-4B8C-83A1-F6EECF244321}">
                <p14:modId xmlns:p14="http://schemas.microsoft.com/office/powerpoint/2010/main" val="843518794"/>
              </p:ext>
            </p:extLst>
          </p:nvPr>
        </p:nvGraphicFramePr>
        <p:xfrm>
          <a:off x="5879206" y="2316956"/>
          <a:ext cx="2971800" cy="2904173"/>
        </p:xfrm>
        <a:graphic>
          <a:graphicData uri="http://schemas.openxmlformats.org/drawingml/2006/table">
            <a:tbl>
              <a:tblPr/>
              <a:tblGrid>
                <a:gridCol w="1485900"/>
                <a:gridCol w="1485900"/>
              </a:tblGrid>
              <a:tr h="825500">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The Truth Table for the Exclusive </a:t>
                      </a:r>
                      <a:r>
                        <a:rPr kumimoji="0" lang="en-US" altLang="en-US" sz="2000" b="0" i="1" u="none" strike="noStrike" cap="none" normalizeH="0" baseline="0" smtClean="0">
                          <a:ln>
                            <a:noFill/>
                          </a:ln>
                          <a:solidFill>
                            <a:schemeClr val="tx1"/>
                          </a:solidFill>
                          <a:effectLst/>
                          <a:latin typeface="Arial" panose="020B0604020202020204" pitchFamily="34" charset="0"/>
                        </a:rPr>
                        <a:t>Or</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XOR</a:t>
                      </a:r>
                      <a:r>
                        <a:rPr kumimoji="0" lang="en-US" altLang="en-US" sz="2000" b="0" i="0" u="none" strike="noStrike" cap="none" normalizeH="0" baseline="0" smtClean="0">
                          <a:ln>
                            <a:noFill/>
                          </a:ln>
                          <a:solidFill>
                            <a:schemeClr val="tx1"/>
                          </a:solidFill>
                          <a:effectLst/>
                          <a:latin typeface="Arial" panose="020B0604020202020204" pitchFamily="34" charset="0"/>
                        </a:rPr>
                        <a:t>) of Two Propositions.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tr>
              <a:tr h="404813">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      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 </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859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T      </a:t>
                      </a:r>
                      <a:r>
                        <a:rPr kumimoji="0" lang="en-US" altLang="en-US" sz="2000" b="0" i="0" u="none" strike="noStrike" cap="none" normalizeH="0" baseline="0" dirty="0" err="1" smtClean="0">
                          <a:ln>
                            <a:noFill/>
                          </a:ln>
                          <a:solidFill>
                            <a:schemeClr val="tx1"/>
                          </a:solidFill>
                          <a:effectLst/>
                          <a:latin typeface="Arial" panose="020B0604020202020204" pitchFamily="34" charset="0"/>
                        </a:rPr>
                        <a:t>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T      F</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F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F      </a:t>
                      </a:r>
                      <a:r>
                        <a:rPr kumimoji="0" lang="en-US" altLang="en-US" sz="2000" b="0" i="0" u="none" strike="noStrike" cap="none" normalizeH="0" baseline="0" dirty="0" err="1" smtClean="0">
                          <a:ln>
                            <a:noFill/>
                          </a:ln>
                          <a:solidFill>
                            <a:schemeClr val="tx1"/>
                          </a:solidFill>
                          <a:effectLst/>
                          <a:latin typeface="Arial" panose="020B0604020202020204" pitchFamily="34" charset="0"/>
                        </a:rPr>
                        <a:t>F</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27" name="Object 110"/>
          <p:cNvGraphicFramePr>
            <a:graphicFrameLocks noChangeAspect="1"/>
          </p:cNvGraphicFramePr>
          <p:nvPr/>
        </p:nvGraphicFramePr>
        <p:xfrm>
          <a:off x="8305800" y="1981200"/>
          <a:ext cx="212725" cy="228600"/>
        </p:xfrm>
        <a:graphic>
          <a:graphicData uri="http://schemas.openxmlformats.org/presentationml/2006/ole">
            <mc:AlternateContent xmlns:mc="http://schemas.openxmlformats.org/markup-compatibility/2006">
              <mc:Choice xmlns:v="urn:schemas-microsoft-com:vml" Requires="v">
                <p:oleObj spid="_x0000_s6189" name="Equation" r:id="rId5" imgW="164880" imgH="177480" progId="Equation.3">
                  <p:embed/>
                </p:oleObj>
              </mc:Choice>
              <mc:Fallback>
                <p:oleObj name="Equation" r:id="rId5" imgW="16488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1981200"/>
                        <a:ext cx="212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111"/>
          <p:cNvGraphicFramePr>
            <a:graphicFrameLocks noChangeAspect="1"/>
          </p:cNvGraphicFramePr>
          <p:nvPr/>
        </p:nvGraphicFramePr>
        <p:xfrm>
          <a:off x="8169275" y="4572000"/>
          <a:ext cx="212725" cy="228600"/>
        </p:xfrm>
        <a:graphic>
          <a:graphicData uri="http://schemas.openxmlformats.org/presentationml/2006/ole">
            <mc:AlternateContent xmlns:mc="http://schemas.openxmlformats.org/markup-compatibility/2006">
              <mc:Choice xmlns:v="urn:schemas-microsoft-com:vml" Requires="v">
                <p:oleObj spid="_x0000_s6190" name="Equation" r:id="rId7" imgW="164880" imgH="177480" progId="Equation.3">
                  <p:embed/>
                </p:oleObj>
              </mc:Choice>
              <mc:Fallback>
                <p:oleObj name="Equation" r:id="rId7" imgW="1648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9275" y="4572000"/>
                        <a:ext cx="21272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1" name="Slide Number Placeholder 4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EA8598-DFB1-4ECA-ABC9-A628EF3C630C}" type="slidenum">
              <a:rPr lang="en-US" altLang="en-US"/>
              <a:pPr/>
              <a:t>35</a:t>
            </a:fld>
            <a:endParaRPr lang="en-US" altLang="en-US"/>
          </a:p>
        </p:txBody>
      </p:sp>
    </p:spTree>
    <p:extLst>
      <p:ext uri="{BB962C8B-B14F-4D97-AF65-F5344CB8AC3E}">
        <p14:creationId xmlns:p14="http://schemas.microsoft.com/office/powerpoint/2010/main" val="13874958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sz="quarter"/>
          </p:nvPr>
        </p:nvSpPr>
        <p:spPr>
          <a:xfrm>
            <a:off x="457200" y="76200"/>
            <a:ext cx="8229600" cy="1143000"/>
          </a:xfrm>
        </p:spPr>
        <p:txBody>
          <a:bodyPr/>
          <a:lstStyle/>
          <a:p>
            <a:pPr eaLnBrk="1" hangingPunct="1"/>
            <a:r>
              <a:rPr lang="en-US" altLang="en-US" dirty="0"/>
              <a:t>Propositional Logic</a:t>
            </a:r>
            <a:endParaRPr lang="en-US" altLang="en-US" sz="2800" dirty="0" smtClean="0"/>
          </a:p>
        </p:txBody>
      </p:sp>
      <p:graphicFrame>
        <p:nvGraphicFramePr>
          <p:cNvPr id="2050" name="Object 3"/>
          <p:cNvGraphicFramePr>
            <a:graphicFrameLocks noGrp="1" noChangeAspect="1"/>
          </p:cNvGraphicFramePr>
          <p:nvPr>
            <p:ph sz="quarter" idx="2"/>
          </p:nvPr>
        </p:nvGraphicFramePr>
        <p:xfrm>
          <a:off x="6584950" y="2605088"/>
          <a:ext cx="165100" cy="177800"/>
        </p:xfrm>
        <a:graphic>
          <a:graphicData uri="http://schemas.openxmlformats.org/presentationml/2006/ole">
            <mc:AlternateContent xmlns:mc="http://schemas.openxmlformats.org/markup-compatibility/2006">
              <mc:Choice xmlns:v="urn:schemas-microsoft-com:vml" Requires="v">
                <p:oleObj spid="_x0000_s7184" name="Equation" r:id="rId3" imgW="164880" imgH="177480" progId="Equation.3">
                  <p:embed/>
                </p:oleObj>
              </mc:Choice>
              <mc:Fallback>
                <p:oleObj name="Equation" r:id="rId3" imgW="16488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950" y="2605088"/>
                        <a:ext cx="1651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 name="Text Box 30"/>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053" name="Text Box 31"/>
          <p:cNvSpPr txBox="1">
            <a:spLocks noChangeArrowheads="1"/>
          </p:cNvSpPr>
          <p:nvPr/>
        </p:nvSpPr>
        <p:spPr bwMode="auto">
          <a:xfrm>
            <a:off x="685800" y="1481138"/>
            <a:ext cx="7772400" cy="1292662"/>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DEFINITION 5</a:t>
            </a:r>
          </a:p>
          <a:p>
            <a:endParaRPr lang="en-US" altLang="en-US" sz="1200" dirty="0"/>
          </a:p>
          <a:p>
            <a:pPr lvl="1"/>
            <a:r>
              <a:rPr lang="en-US" altLang="en-US" sz="1200" dirty="0"/>
              <a:t>Let </a:t>
            </a:r>
            <a:r>
              <a:rPr lang="en-US" altLang="en-US" sz="1200" i="1" dirty="0"/>
              <a:t>p</a:t>
            </a:r>
            <a:r>
              <a:rPr lang="en-US" altLang="en-US" sz="1200" dirty="0"/>
              <a:t> and </a:t>
            </a:r>
            <a:r>
              <a:rPr lang="en-US" altLang="en-US" sz="1200" i="1" dirty="0"/>
              <a:t>q</a:t>
            </a:r>
            <a:r>
              <a:rPr lang="en-US" altLang="en-US" sz="1200" dirty="0"/>
              <a:t> be propositions. The </a:t>
            </a:r>
            <a:r>
              <a:rPr lang="en-US" altLang="en-US" sz="1200" i="1" dirty="0"/>
              <a:t>conditional statement</a:t>
            </a:r>
            <a:r>
              <a:rPr lang="en-US" altLang="en-US" sz="1200" dirty="0"/>
              <a:t> </a:t>
            </a:r>
            <a:r>
              <a:rPr lang="en-US" altLang="en-US" sz="1200" i="1" dirty="0"/>
              <a:t>p </a:t>
            </a:r>
            <a:r>
              <a:rPr lang="en-US" altLang="en-US" sz="1200" dirty="0"/>
              <a:t>→ </a:t>
            </a:r>
            <a:r>
              <a:rPr lang="en-US" altLang="en-US" sz="1200" i="1" dirty="0"/>
              <a:t>q</a:t>
            </a:r>
            <a:r>
              <a:rPr lang="en-US" altLang="en-US" sz="1200" dirty="0"/>
              <a:t>, is the proposition “if </a:t>
            </a:r>
            <a:r>
              <a:rPr lang="en-US" altLang="en-US" sz="1200" i="1" dirty="0"/>
              <a:t>p</a:t>
            </a:r>
            <a:r>
              <a:rPr lang="en-US" altLang="en-US" sz="1200" dirty="0"/>
              <a:t>, then </a:t>
            </a:r>
            <a:r>
              <a:rPr lang="en-US" altLang="en-US" sz="1200" i="1" dirty="0"/>
              <a:t>q</a:t>
            </a:r>
            <a:r>
              <a:rPr lang="en-US" altLang="en-US" sz="1200" dirty="0"/>
              <a:t>.” The conditional statement is false when </a:t>
            </a:r>
            <a:r>
              <a:rPr lang="en-US" altLang="en-US" sz="1200" i="1" dirty="0"/>
              <a:t>p</a:t>
            </a:r>
            <a:r>
              <a:rPr lang="en-US" altLang="en-US" sz="1200" dirty="0"/>
              <a:t> is true and </a:t>
            </a:r>
            <a:r>
              <a:rPr lang="en-US" altLang="en-US" sz="1200" i="1" dirty="0"/>
              <a:t>q</a:t>
            </a:r>
            <a:r>
              <a:rPr lang="en-US" altLang="en-US" sz="1200" dirty="0"/>
              <a:t> is false, and true otherwise. In the conditional statement </a:t>
            </a:r>
            <a:r>
              <a:rPr lang="en-US" altLang="en-US" sz="1200" i="1" dirty="0"/>
              <a:t>p</a:t>
            </a:r>
            <a:r>
              <a:rPr lang="en-US" altLang="en-US" sz="1200" dirty="0"/>
              <a:t> → </a:t>
            </a:r>
            <a:r>
              <a:rPr lang="en-US" altLang="en-US" sz="1200" i="1" dirty="0"/>
              <a:t>q</a:t>
            </a:r>
            <a:r>
              <a:rPr lang="en-US" altLang="en-US" sz="1200" dirty="0"/>
              <a:t>, </a:t>
            </a:r>
            <a:r>
              <a:rPr lang="en-US" altLang="en-US" sz="1200" i="1" dirty="0"/>
              <a:t>p</a:t>
            </a:r>
            <a:r>
              <a:rPr lang="en-US" altLang="en-US" sz="1200" dirty="0"/>
              <a:t> is called the </a:t>
            </a:r>
            <a:r>
              <a:rPr lang="en-US" altLang="en-US" sz="1200" i="1" dirty="0"/>
              <a:t>hypothesis</a:t>
            </a:r>
            <a:r>
              <a:rPr lang="en-US" altLang="en-US" sz="1200" dirty="0"/>
              <a:t> (or </a:t>
            </a:r>
            <a:r>
              <a:rPr lang="en-US" altLang="en-US" sz="1200" i="1" dirty="0"/>
              <a:t>antecedent</a:t>
            </a:r>
            <a:r>
              <a:rPr lang="en-US" altLang="en-US" sz="1200" dirty="0"/>
              <a:t> or</a:t>
            </a:r>
            <a:r>
              <a:rPr lang="en-US" altLang="en-US" sz="1200" i="1" dirty="0"/>
              <a:t> premise</a:t>
            </a:r>
            <a:r>
              <a:rPr lang="en-US" altLang="en-US" sz="1200" dirty="0"/>
              <a:t>) and </a:t>
            </a:r>
            <a:r>
              <a:rPr lang="en-US" altLang="en-US" sz="1200" i="1" dirty="0"/>
              <a:t>q</a:t>
            </a:r>
            <a:r>
              <a:rPr lang="en-US" altLang="en-US" sz="1200" dirty="0"/>
              <a:t> is called the </a:t>
            </a:r>
            <a:r>
              <a:rPr lang="en-US" altLang="en-US" sz="1200" i="1" dirty="0"/>
              <a:t>conclusion</a:t>
            </a:r>
            <a:r>
              <a:rPr lang="en-US" altLang="en-US" sz="1200" dirty="0"/>
              <a:t> (or </a:t>
            </a:r>
            <a:r>
              <a:rPr lang="en-US" altLang="en-US" sz="1200" i="1" dirty="0"/>
              <a:t>consequence</a:t>
            </a:r>
            <a:r>
              <a:rPr lang="en-US" altLang="en-US" sz="1200" dirty="0"/>
              <a:t>). 		</a:t>
            </a:r>
          </a:p>
        </p:txBody>
      </p:sp>
      <p:sp>
        <p:nvSpPr>
          <p:cNvPr id="2054" name="Text Box 47"/>
          <p:cNvSpPr txBox="1">
            <a:spLocks noChangeArrowheads="1"/>
          </p:cNvSpPr>
          <p:nvPr/>
        </p:nvSpPr>
        <p:spPr bwMode="auto">
          <a:xfrm>
            <a:off x="2057400" y="9144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800" u="sng">
                <a:solidFill>
                  <a:srgbClr val="339933"/>
                </a:solidFill>
              </a:rPr>
              <a:t>Conditional Statements</a:t>
            </a:r>
          </a:p>
        </p:txBody>
      </p:sp>
      <p:sp>
        <p:nvSpPr>
          <p:cNvPr id="2055" name="Rectangle 51"/>
          <p:cNvSpPr>
            <a:spLocks noChangeArrowheads="1"/>
          </p:cNvSpPr>
          <p:nvPr/>
        </p:nvSpPr>
        <p:spPr bwMode="auto">
          <a:xfrm>
            <a:off x="685800" y="2875756"/>
            <a:ext cx="8305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Font typeface="Wingdings" panose="05000000000000000000" pitchFamily="2" charset="2"/>
              <a:buChar char="l"/>
            </a:pPr>
            <a:r>
              <a:rPr lang="en-US" altLang="en-US" sz="2000" dirty="0"/>
              <a:t>A conditional statement is also called an implication.</a:t>
            </a:r>
          </a:p>
          <a:p>
            <a:pPr eaLnBrk="1" hangingPunct="1">
              <a:lnSpc>
                <a:spcPct val="90000"/>
              </a:lnSpc>
              <a:spcBef>
                <a:spcPct val="20000"/>
              </a:spcBef>
              <a:buClr>
                <a:schemeClr val="accent1"/>
              </a:buClr>
              <a:buFont typeface="Wingdings" panose="05000000000000000000" pitchFamily="2" charset="2"/>
              <a:buChar char="l"/>
            </a:pPr>
            <a:r>
              <a:rPr lang="en-US" altLang="en-US" sz="2000" dirty="0"/>
              <a:t>Example: “If I am elected, then I will lower taxes.”        </a:t>
            </a:r>
            <a:r>
              <a:rPr lang="en-US" altLang="en-US" sz="2000" i="1" dirty="0"/>
              <a:t>p</a:t>
            </a:r>
            <a:r>
              <a:rPr lang="en-US" altLang="en-US" sz="2000" dirty="0"/>
              <a:t> → </a:t>
            </a:r>
            <a:r>
              <a:rPr lang="en-US" altLang="en-US" sz="2000" i="1" dirty="0"/>
              <a:t>q</a:t>
            </a:r>
            <a:endParaRPr lang="en-US" altLang="en-US" sz="2000" dirty="0"/>
          </a:p>
          <a:p>
            <a:pPr eaLnBrk="1" hangingPunct="1">
              <a:lnSpc>
                <a:spcPct val="90000"/>
              </a:lnSpc>
              <a:spcBef>
                <a:spcPct val="20000"/>
              </a:spcBef>
              <a:buClr>
                <a:schemeClr val="accent1"/>
              </a:buClr>
              <a:buFont typeface="Wingdings" panose="05000000000000000000" pitchFamily="2" charset="2"/>
              <a:buNone/>
            </a:pPr>
            <a:r>
              <a:rPr lang="en-US" altLang="en-US" sz="2500" dirty="0">
                <a:solidFill>
                  <a:schemeClr val="hlink"/>
                </a:solidFill>
                <a:cs typeface="Arial" panose="020B0604020202020204" pitchFamily="34" charset="0"/>
              </a:rPr>
              <a:t>	      </a:t>
            </a:r>
            <a:r>
              <a:rPr lang="en-US" altLang="en-US" sz="2000" dirty="0">
                <a:solidFill>
                  <a:schemeClr val="hlink"/>
                </a:solidFill>
                <a:cs typeface="Arial" panose="020B0604020202020204" pitchFamily="34" charset="0"/>
              </a:rPr>
              <a:t>implication:</a:t>
            </a:r>
          </a:p>
          <a:p>
            <a:pPr eaLnBrk="1" hangingPunct="1">
              <a:lnSpc>
                <a:spcPct val="90000"/>
              </a:lnSpc>
              <a:spcBef>
                <a:spcPct val="20000"/>
              </a:spcBef>
              <a:buClr>
                <a:schemeClr val="accent1"/>
              </a:buClr>
              <a:buFont typeface="Wingdings" panose="05000000000000000000" pitchFamily="2" charset="2"/>
              <a:buNone/>
            </a:pPr>
            <a:r>
              <a:rPr lang="en-US" altLang="en-US" sz="2000" dirty="0">
                <a:solidFill>
                  <a:schemeClr val="hlink"/>
                </a:solidFill>
                <a:cs typeface="Arial" panose="020B0604020202020204" pitchFamily="34" charset="0"/>
              </a:rPr>
              <a:t>		</a:t>
            </a:r>
            <a:r>
              <a:rPr lang="en-US" altLang="en-US" sz="2000" dirty="0">
                <a:cs typeface="Arial" panose="020B0604020202020204" pitchFamily="34" charset="0"/>
              </a:rPr>
              <a:t>elected,  lower taxes.                     	  T      </a:t>
            </a:r>
            <a:r>
              <a:rPr lang="en-US" altLang="en-US" sz="2000" dirty="0" err="1" smtClean="0">
                <a:cs typeface="Arial" panose="020B0604020202020204" pitchFamily="34" charset="0"/>
              </a:rPr>
              <a:t>T</a:t>
            </a:r>
            <a:r>
              <a:rPr lang="en-US" altLang="en-US" sz="2000" dirty="0" smtClean="0">
                <a:cs typeface="Arial" panose="020B0604020202020204" pitchFamily="34" charset="0"/>
              </a:rPr>
              <a:t>   </a:t>
            </a:r>
            <a:r>
              <a:rPr lang="en-US" altLang="en-US" sz="2000" dirty="0">
                <a:cs typeface="Arial" panose="020B0604020202020204" pitchFamily="34" charset="0"/>
              </a:rPr>
              <a:t>| T</a:t>
            </a:r>
          </a:p>
          <a:p>
            <a:pPr eaLnBrk="1" hangingPunct="1">
              <a:lnSpc>
                <a:spcPct val="90000"/>
              </a:lnSpc>
              <a:spcBef>
                <a:spcPct val="20000"/>
              </a:spcBef>
              <a:buClr>
                <a:schemeClr val="accent1"/>
              </a:buClr>
              <a:buFont typeface="Wingdings" panose="05000000000000000000" pitchFamily="2" charset="2"/>
              <a:buNone/>
            </a:pPr>
            <a:r>
              <a:rPr lang="en-US" altLang="en-US" sz="2000" dirty="0">
                <a:solidFill>
                  <a:schemeClr val="hlink"/>
                </a:solidFill>
                <a:cs typeface="Arial" panose="020B0604020202020204" pitchFamily="34" charset="0"/>
              </a:rPr>
              <a:t>		</a:t>
            </a:r>
            <a:r>
              <a:rPr lang="en-US" altLang="en-US" sz="2000" dirty="0">
                <a:cs typeface="Arial" panose="020B0604020202020204" pitchFamily="34" charset="0"/>
              </a:rPr>
              <a:t>not elected, lower taxes.     		</a:t>
            </a:r>
            <a:r>
              <a:rPr lang="en-US" altLang="en-US" sz="2000" dirty="0" smtClean="0">
                <a:cs typeface="Arial" panose="020B0604020202020204" pitchFamily="34" charset="0"/>
              </a:rPr>
              <a:t>         </a:t>
            </a:r>
            <a:r>
              <a:rPr lang="en-US" altLang="en-US" sz="2000" dirty="0">
                <a:cs typeface="Arial" panose="020B0604020202020204" pitchFamily="34" charset="0"/>
              </a:rPr>
              <a:t>F      T	  | T</a:t>
            </a:r>
          </a:p>
          <a:p>
            <a:pPr eaLnBrk="1" hangingPunct="1">
              <a:lnSpc>
                <a:spcPct val="90000"/>
              </a:lnSpc>
              <a:spcBef>
                <a:spcPct val="20000"/>
              </a:spcBef>
              <a:buClr>
                <a:schemeClr val="accent1"/>
              </a:buClr>
              <a:buFont typeface="Wingdings" panose="05000000000000000000" pitchFamily="2" charset="2"/>
              <a:buNone/>
            </a:pPr>
            <a:r>
              <a:rPr lang="en-US" altLang="en-US" sz="2000" dirty="0">
                <a:cs typeface="Arial" panose="020B0604020202020204" pitchFamily="34" charset="0"/>
              </a:rPr>
              <a:t>		not elected, not lower taxes.     		</a:t>
            </a:r>
            <a:r>
              <a:rPr lang="en-US" altLang="en-US" sz="2000" dirty="0" smtClean="0">
                <a:cs typeface="Arial" panose="020B0604020202020204" pitchFamily="34" charset="0"/>
              </a:rPr>
              <a:t>   </a:t>
            </a:r>
            <a:r>
              <a:rPr lang="en-US" altLang="en-US" sz="2000" dirty="0">
                <a:cs typeface="Arial" panose="020B0604020202020204" pitchFamily="34" charset="0"/>
              </a:rPr>
              <a:t>F      </a:t>
            </a:r>
            <a:r>
              <a:rPr lang="en-US" altLang="en-US" sz="2000" dirty="0" err="1" smtClean="0">
                <a:cs typeface="Arial" panose="020B0604020202020204" pitchFamily="34" charset="0"/>
              </a:rPr>
              <a:t>F</a:t>
            </a:r>
            <a:r>
              <a:rPr lang="en-US" altLang="en-US" sz="2000" dirty="0" smtClean="0">
                <a:cs typeface="Arial" panose="020B0604020202020204" pitchFamily="34" charset="0"/>
              </a:rPr>
              <a:t>  </a:t>
            </a:r>
            <a:r>
              <a:rPr lang="en-US" altLang="en-US" sz="2000" dirty="0">
                <a:cs typeface="Arial" panose="020B0604020202020204" pitchFamily="34" charset="0"/>
              </a:rPr>
              <a:t>| T</a:t>
            </a:r>
          </a:p>
          <a:p>
            <a:pPr eaLnBrk="1" hangingPunct="1">
              <a:lnSpc>
                <a:spcPct val="90000"/>
              </a:lnSpc>
              <a:spcBef>
                <a:spcPct val="20000"/>
              </a:spcBef>
              <a:buClr>
                <a:schemeClr val="accent1"/>
              </a:buClr>
              <a:buFont typeface="Wingdings" panose="05000000000000000000" pitchFamily="2" charset="2"/>
              <a:buNone/>
            </a:pPr>
            <a:r>
              <a:rPr lang="en-US" altLang="en-US" sz="2000" dirty="0">
                <a:cs typeface="Arial" panose="020B0604020202020204" pitchFamily="34" charset="0"/>
              </a:rPr>
              <a:t>		elected, not lower taxes.                    </a:t>
            </a:r>
            <a:r>
              <a:rPr lang="en-US" altLang="en-US" sz="2000" dirty="0" smtClean="0">
                <a:cs typeface="Arial" panose="020B0604020202020204" pitchFamily="34" charset="0"/>
              </a:rPr>
              <a:t>  </a:t>
            </a:r>
            <a:r>
              <a:rPr lang="en-US" altLang="en-US" sz="2000" dirty="0">
                <a:cs typeface="Arial" panose="020B0604020202020204" pitchFamily="34" charset="0"/>
              </a:rPr>
              <a:t>T     </a:t>
            </a:r>
            <a:r>
              <a:rPr lang="en-US" altLang="en-US" sz="2000" dirty="0" smtClean="0">
                <a:cs typeface="Arial" panose="020B0604020202020204" pitchFamily="34" charset="0"/>
              </a:rPr>
              <a:t>  F  </a:t>
            </a:r>
            <a:r>
              <a:rPr lang="en-US" altLang="en-US" sz="2000" dirty="0">
                <a:cs typeface="Arial" panose="020B0604020202020204" pitchFamily="34" charset="0"/>
              </a:rPr>
              <a:t>| F</a:t>
            </a:r>
          </a:p>
          <a:p>
            <a:pPr eaLnBrk="1" hangingPunct="1">
              <a:lnSpc>
                <a:spcPct val="90000"/>
              </a:lnSpc>
              <a:spcBef>
                <a:spcPct val="20000"/>
              </a:spcBef>
              <a:buClr>
                <a:schemeClr val="accent1"/>
              </a:buClr>
              <a:buFont typeface="Wingdings" panose="05000000000000000000" pitchFamily="2" charset="2"/>
              <a:buNone/>
            </a:pPr>
            <a:endParaRPr lang="en-US" altLang="en-US" sz="2000" dirty="0"/>
          </a:p>
          <a:p>
            <a:pPr eaLnBrk="1" hangingPunct="1">
              <a:lnSpc>
                <a:spcPct val="90000"/>
              </a:lnSpc>
              <a:spcBef>
                <a:spcPct val="20000"/>
              </a:spcBef>
              <a:buClr>
                <a:schemeClr val="accent1"/>
              </a:buClr>
              <a:buFont typeface="Wingdings" panose="05000000000000000000" pitchFamily="2" charset="2"/>
              <a:buNone/>
            </a:pPr>
            <a:endParaRPr lang="en-US" altLang="en-US" sz="2800" dirty="0"/>
          </a:p>
        </p:txBody>
      </p:sp>
      <p:sp>
        <p:nvSpPr>
          <p:cNvPr id="2056"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9FB2E1-4D1E-4437-8D8A-F4AE2D65936D}" type="slidenum">
              <a:rPr lang="en-US" altLang="en-US"/>
              <a:pPr/>
              <a:t>36</a:t>
            </a:fld>
            <a:endParaRPr lang="en-US" altLang="en-US"/>
          </a:p>
        </p:txBody>
      </p:sp>
    </p:spTree>
    <p:extLst>
      <p:ext uri="{BB962C8B-B14F-4D97-AF65-F5344CB8AC3E}">
        <p14:creationId xmlns:p14="http://schemas.microsoft.com/office/powerpoint/2010/main" val="2448898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Propositional Logic</a:t>
            </a:r>
            <a:endParaRPr lang="en-US" altLang="en-US" dirty="0" smtClean="0"/>
          </a:p>
        </p:txBody>
      </p:sp>
      <p:sp>
        <p:nvSpPr>
          <p:cNvPr id="13315" name="Rectangle 3"/>
          <p:cNvSpPr>
            <a:spLocks noGrp="1" noChangeArrowheads="1"/>
          </p:cNvSpPr>
          <p:nvPr>
            <p:ph type="body" idx="1"/>
          </p:nvPr>
        </p:nvSpPr>
        <p:spPr>
          <a:xfrm>
            <a:off x="628650" y="1089025"/>
            <a:ext cx="8305800" cy="3387725"/>
          </a:xfrm>
        </p:spPr>
        <p:txBody>
          <a:bodyPr/>
          <a:lstStyle/>
          <a:p>
            <a:pPr eaLnBrk="1" hangingPunct="1"/>
            <a:r>
              <a:rPr lang="en-US" altLang="en-US" sz="2400" dirty="0" smtClean="0"/>
              <a:t>Example:</a:t>
            </a:r>
          </a:p>
          <a:p>
            <a:pPr lvl="1" eaLnBrk="1" hangingPunct="1"/>
            <a:r>
              <a:rPr lang="en-US" altLang="en-US" sz="2000" dirty="0" smtClean="0"/>
              <a:t>Let </a:t>
            </a:r>
            <a:r>
              <a:rPr lang="en-US" altLang="en-US" sz="2000" i="1" dirty="0" smtClean="0"/>
              <a:t>p</a:t>
            </a:r>
            <a:r>
              <a:rPr lang="en-US" altLang="en-US" sz="2000" dirty="0" smtClean="0"/>
              <a:t> be the statement “Maria learns discrete mathematics.” and </a:t>
            </a:r>
            <a:r>
              <a:rPr lang="en-US" altLang="en-US" sz="2000" i="1" dirty="0" smtClean="0"/>
              <a:t>q</a:t>
            </a:r>
            <a:r>
              <a:rPr lang="en-US" altLang="en-US" sz="2000" dirty="0" smtClean="0"/>
              <a:t> the statement “Maria will find a good job.” Express the statement </a:t>
            </a:r>
            <a:r>
              <a:rPr lang="en-US" altLang="en-US" sz="2000" i="1" dirty="0" smtClean="0"/>
              <a:t>p</a:t>
            </a:r>
            <a:r>
              <a:rPr lang="en-US" altLang="en-US" sz="2000" dirty="0" smtClean="0"/>
              <a:t> </a:t>
            </a:r>
            <a:r>
              <a:rPr lang="en-US" altLang="en-US" dirty="0" smtClean="0"/>
              <a:t>→</a:t>
            </a:r>
            <a:r>
              <a:rPr lang="en-US" altLang="en-US" sz="2000" dirty="0" smtClean="0"/>
              <a:t> </a:t>
            </a:r>
            <a:r>
              <a:rPr lang="en-US" altLang="en-US" sz="2000" i="1" dirty="0" smtClean="0"/>
              <a:t>q</a:t>
            </a:r>
            <a:r>
              <a:rPr lang="en-US" altLang="en-US" sz="2000" dirty="0" smtClean="0"/>
              <a:t> as a statement in English. </a:t>
            </a:r>
          </a:p>
          <a:p>
            <a:pPr lvl="1" eaLnBrk="1" hangingPunct="1"/>
            <a:endParaRPr lang="en-US" altLang="en-US" sz="2000" dirty="0" smtClean="0"/>
          </a:p>
          <a:p>
            <a:pPr lvl="1" eaLnBrk="1" hangingPunct="1">
              <a:buFont typeface="Wingdings" panose="05000000000000000000" pitchFamily="2" charset="2"/>
              <a:buNone/>
            </a:pPr>
            <a:endParaRPr lang="en-US" altLang="en-US" sz="2300" dirty="0" smtClean="0">
              <a:solidFill>
                <a:schemeClr val="hlink"/>
              </a:solidFill>
              <a:cs typeface="Arial" panose="020B0604020202020204" pitchFamily="34" charset="0"/>
            </a:endParaRPr>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p:txBody>
      </p:sp>
      <p:sp>
        <p:nvSpPr>
          <p:cNvPr id="13316"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4582" name="Text Box 6"/>
          <p:cNvSpPr txBox="1">
            <a:spLocks noChangeArrowheads="1"/>
          </p:cNvSpPr>
          <p:nvPr/>
        </p:nvSpPr>
        <p:spPr bwMode="auto">
          <a:xfrm>
            <a:off x="1352550" y="2389981"/>
            <a:ext cx="6858000"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solidFill>
                  <a:srgbClr val="FF3300"/>
                </a:solidFill>
              </a:rPr>
              <a:t>Solution</a:t>
            </a:r>
            <a:r>
              <a:rPr lang="en-US" altLang="en-US" dirty="0"/>
              <a:t>: Any of the following - </a:t>
            </a:r>
          </a:p>
          <a:p>
            <a:pPr>
              <a:spcBef>
                <a:spcPct val="50000"/>
              </a:spcBef>
            </a:pPr>
            <a:r>
              <a:rPr lang="en-US" altLang="en-US" dirty="0"/>
              <a:t>	“If Maria learns discrete mathematics, then she will find a 	good job.</a:t>
            </a:r>
          </a:p>
          <a:p>
            <a:pPr>
              <a:spcBef>
                <a:spcPct val="50000"/>
              </a:spcBef>
            </a:pPr>
            <a:r>
              <a:rPr lang="en-US" altLang="en-US" dirty="0"/>
              <a:t>	“Maria will find a good job when she learns discrete 	mathematics.”</a:t>
            </a:r>
          </a:p>
          <a:p>
            <a:pPr>
              <a:spcBef>
                <a:spcPct val="50000"/>
              </a:spcBef>
            </a:pPr>
            <a:r>
              <a:rPr lang="en-US" altLang="en-US" dirty="0"/>
              <a:t>	“For Maria to get a good job, it is sufficient for her to 	learn discrete mathematics.”</a:t>
            </a:r>
          </a:p>
          <a:p>
            <a:pPr>
              <a:spcBef>
                <a:spcPct val="50000"/>
              </a:spcBef>
            </a:pPr>
            <a:r>
              <a:rPr lang="en-US" altLang="en-US" dirty="0"/>
              <a:t>	“Maria will find a good job unless she does not learn 	discrete mathematics.”</a:t>
            </a:r>
          </a:p>
        </p:txBody>
      </p:sp>
      <p:sp>
        <p:nvSpPr>
          <p:cNvPr id="1331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F6CD15-83FE-412B-AA1F-98F0C35B6633}" type="slidenum">
              <a:rPr lang="en-US" altLang="en-US"/>
              <a:pPr/>
              <a:t>37</a:t>
            </a:fld>
            <a:endParaRPr lang="en-US" altLang="en-US"/>
          </a:p>
        </p:txBody>
      </p:sp>
    </p:spTree>
    <p:extLst>
      <p:ext uri="{BB962C8B-B14F-4D97-AF65-F5344CB8AC3E}">
        <p14:creationId xmlns:p14="http://schemas.microsoft.com/office/powerpoint/2010/main" val="3076273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ppt_x"/>
                                          </p:val>
                                        </p:tav>
                                        <p:tav tm="100000">
                                          <p:val>
                                            <p:strVal val="#ppt_x"/>
                                          </p:val>
                                        </p:tav>
                                      </p:tavLst>
                                    </p:anim>
                                    <p:anim calcmode="lin" valueType="num">
                                      <p:cBhvr additive="base">
                                        <p:cTn id="8"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Propositional Logic</a:t>
            </a:r>
            <a:endParaRPr lang="en-US" altLang="en-US" dirty="0" smtClean="0"/>
          </a:p>
        </p:txBody>
      </p:sp>
      <p:sp>
        <p:nvSpPr>
          <p:cNvPr id="15363" name="Rectangle 3"/>
          <p:cNvSpPr>
            <a:spLocks noGrp="1" noChangeArrowheads="1"/>
          </p:cNvSpPr>
          <p:nvPr>
            <p:ph type="body" idx="1"/>
          </p:nvPr>
        </p:nvSpPr>
        <p:spPr>
          <a:xfrm>
            <a:off x="628650" y="2093447"/>
            <a:ext cx="8305800" cy="3387725"/>
          </a:xfrm>
        </p:spPr>
        <p:txBody>
          <a:bodyPr/>
          <a:lstStyle/>
          <a:p>
            <a:pPr eaLnBrk="1" hangingPunct="1">
              <a:lnSpc>
                <a:spcPct val="90000"/>
              </a:lnSpc>
            </a:pPr>
            <a:r>
              <a:rPr lang="en-US" altLang="en-US" sz="2000" i="1" dirty="0" smtClean="0"/>
              <a:t>p </a:t>
            </a:r>
            <a:r>
              <a:rPr lang="en-US" altLang="en-US" sz="2000" dirty="0" smtClean="0"/>
              <a:t>↔ </a:t>
            </a:r>
            <a:r>
              <a:rPr lang="en-US" altLang="en-US" sz="2000" i="1" dirty="0" smtClean="0"/>
              <a:t>q </a:t>
            </a:r>
            <a:r>
              <a:rPr lang="en-US" altLang="en-US" sz="2000" dirty="0" smtClean="0"/>
              <a:t>has the same truth value as</a:t>
            </a:r>
            <a:r>
              <a:rPr lang="en-US" altLang="en-US" sz="2000" i="1" dirty="0" smtClean="0"/>
              <a:t> (p </a:t>
            </a:r>
            <a:r>
              <a:rPr lang="en-US" altLang="en-US" sz="2000" dirty="0" smtClean="0"/>
              <a:t>→</a:t>
            </a:r>
            <a:r>
              <a:rPr lang="en-US" altLang="en-US" sz="2000" i="1" dirty="0" smtClean="0"/>
              <a:t> q) </a:t>
            </a:r>
            <a:r>
              <a:rPr lang="el-GR" altLang="en-US" sz="2000" dirty="0" smtClean="0"/>
              <a:t>Λ</a:t>
            </a:r>
            <a:r>
              <a:rPr lang="en-US" altLang="en-US" sz="2000" dirty="0" smtClean="0"/>
              <a:t> </a:t>
            </a:r>
            <a:r>
              <a:rPr lang="en-US" altLang="en-US" sz="2000" i="1" dirty="0" smtClean="0"/>
              <a:t>(q </a:t>
            </a:r>
            <a:r>
              <a:rPr lang="en-US" altLang="en-US" sz="2000" dirty="0" smtClean="0"/>
              <a:t>→</a:t>
            </a:r>
            <a:r>
              <a:rPr lang="en-US" altLang="en-US" sz="2000" i="1" dirty="0" smtClean="0"/>
              <a:t> p)</a:t>
            </a:r>
            <a:r>
              <a:rPr lang="en-US" altLang="en-US" i="1" dirty="0" smtClean="0"/>
              <a:t> </a:t>
            </a:r>
            <a:endParaRPr lang="en-US" altLang="en-US" sz="2400" dirty="0" smtClean="0"/>
          </a:p>
          <a:p>
            <a:pPr eaLnBrk="1" hangingPunct="1">
              <a:lnSpc>
                <a:spcPct val="90000"/>
              </a:lnSpc>
            </a:pPr>
            <a:r>
              <a:rPr lang="en-US" altLang="en-US" sz="2400" dirty="0" smtClean="0"/>
              <a:t>“</a:t>
            </a:r>
            <a:r>
              <a:rPr lang="en-US" altLang="en-US" sz="2400" i="1" dirty="0" smtClean="0"/>
              <a:t>if and only if</a:t>
            </a:r>
            <a:r>
              <a:rPr lang="en-US" altLang="en-US" sz="2400" dirty="0" smtClean="0"/>
              <a:t>” can be expressed by “</a:t>
            </a:r>
            <a:r>
              <a:rPr lang="en-US" altLang="en-US" sz="2400" i="1" dirty="0" err="1" smtClean="0"/>
              <a:t>iff</a:t>
            </a:r>
            <a:r>
              <a:rPr lang="en-US" altLang="en-US" sz="2400" dirty="0" smtClean="0"/>
              <a:t>”</a:t>
            </a:r>
          </a:p>
          <a:p>
            <a:pPr eaLnBrk="1" hangingPunct="1">
              <a:lnSpc>
                <a:spcPct val="90000"/>
              </a:lnSpc>
            </a:pPr>
            <a:r>
              <a:rPr lang="en-US" altLang="en-US" sz="2000" dirty="0" smtClean="0"/>
              <a:t>Example:</a:t>
            </a:r>
          </a:p>
          <a:p>
            <a:pPr lvl="1" eaLnBrk="1" hangingPunct="1">
              <a:lnSpc>
                <a:spcPct val="90000"/>
              </a:lnSpc>
            </a:pPr>
            <a:r>
              <a:rPr lang="en-US" altLang="en-US" sz="2000" dirty="0" smtClean="0"/>
              <a:t>Let </a:t>
            </a:r>
            <a:r>
              <a:rPr lang="en-US" altLang="en-US" sz="2000" i="1" dirty="0" smtClean="0"/>
              <a:t>p</a:t>
            </a:r>
            <a:r>
              <a:rPr lang="en-US" altLang="en-US" sz="2000" dirty="0" smtClean="0"/>
              <a:t> be the statement “You can take the flight” and let </a:t>
            </a:r>
            <a:r>
              <a:rPr lang="en-US" altLang="en-US" sz="2000" i="1" dirty="0" smtClean="0"/>
              <a:t>q</a:t>
            </a:r>
            <a:r>
              <a:rPr lang="en-US" altLang="en-US" sz="2000" dirty="0" smtClean="0">
                <a:solidFill>
                  <a:schemeClr val="hlink"/>
                </a:solidFill>
              </a:rPr>
              <a:t> </a:t>
            </a:r>
            <a:r>
              <a:rPr lang="en-US" altLang="en-US" sz="2000" dirty="0" smtClean="0"/>
              <a:t>be the</a:t>
            </a:r>
            <a:r>
              <a:rPr lang="en-US" altLang="en-US" sz="2000" dirty="0" smtClean="0">
                <a:solidFill>
                  <a:schemeClr val="hlink"/>
                </a:solidFill>
              </a:rPr>
              <a:t> </a:t>
            </a:r>
            <a:r>
              <a:rPr lang="en-US" altLang="en-US" sz="2000" dirty="0" smtClean="0"/>
              <a:t>statement “You buy a ticket.” Then </a:t>
            </a:r>
            <a:r>
              <a:rPr lang="en-US" altLang="en-US" sz="1800" i="1" dirty="0" smtClean="0"/>
              <a:t>p </a:t>
            </a:r>
            <a:r>
              <a:rPr lang="en-US" altLang="en-US" sz="1800" dirty="0" smtClean="0"/>
              <a:t>↔ </a:t>
            </a:r>
            <a:r>
              <a:rPr lang="en-US" altLang="en-US" sz="1800" i="1" dirty="0" smtClean="0"/>
              <a:t>q </a:t>
            </a:r>
            <a:r>
              <a:rPr lang="en-US" altLang="en-US" sz="2000" dirty="0" smtClean="0"/>
              <a:t>is the statement </a:t>
            </a:r>
          </a:p>
          <a:p>
            <a:pPr lvl="1" eaLnBrk="1" hangingPunct="1">
              <a:lnSpc>
                <a:spcPct val="90000"/>
              </a:lnSpc>
              <a:buFont typeface="Wingdings" panose="05000000000000000000" pitchFamily="2" charset="2"/>
              <a:buNone/>
            </a:pPr>
            <a:r>
              <a:rPr lang="en-US" altLang="en-US" sz="2000" dirty="0" smtClean="0"/>
              <a:t>	“You can take the flight if and only if you buy a ticket.”</a:t>
            </a:r>
          </a:p>
          <a:p>
            <a:pPr lvl="1" eaLnBrk="1" hangingPunct="1">
              <a:lnSpc>
                <a:spcPct val="90000"/>
              </a:lnSpc>
              <a:buFont typeface="Wingdings" panose="05000000000000000000" pitchFamily="2" charset="2"/>
              <a:buNone/>
            </a:pPr>
            <a:r>
              <a:rPr lang="en-US" altLang="en-US" sz="2000" dirty="0" smtClean="0"/>
              <a:t>	</a:t>
            </a:r>
            <a:r>
              <a:rPr lang="en-US" altLang="en-US" sz="2000" dirty="0" smtClean="0">
                <a:solidFill>
                  <a:schemeClr val="hlink"/>
                </a:solidFill>
              </a:rPr>
              <a:t>Implication:</a:t>
            </a:r>
          </a:p>
          <a:p>
            <a:pPr lvl="1" eaLnBrk="1" hangingPunct="1">
              <a:lnSpc>
                <a:spcPct val="90000"/>
              </a:lnSpc>
              <a:buFont typeface="Wingdings" panose="05000000000000000000" pitchFamily="2" charset="2"/>
              <a:buNone/>
            </a:pPr>
            <a:r>
              <a:rPr lang="en-US" altLang="en-US" sz="2000" dirty="0" smtClean="0"/>
              <a:t>	If you buy a ticket you can take the flight.</a:t>
            </a:r>
          </a:p>
          <a:p>
            <a:pPr lvl="1" eaLnBrk="1" hangingPunct="1">
              <a:lnSpc>
                <a:spcPct val="90000"/>
              </a:lnSpc>
              <a:buFont typeface="Wingdings" panose="05000000000000000000" pitchFamily="2" charset="2"/>
              <a:buNone/>
            </a:pPr>
            <a:r>
              <a:rPr lang="en-US" altLang="en-US" sz="2000" dirty="0" smtClean="0"/>
              <a:t>	If you don’t buy a ticket you cannot take the flight.</a:t>
            </a:r>
          </a:p>
          <a:p>
            <a:pPr lvl="1" eaLnBrk="1" hangingPunct="1">
              <a:lnSpc>
                <a:spcPct val="90000"/>
              </a:lnSpc>
              <a:buFont typeface="Wingdings" panose="05000000000000000000" pitchFamily="2" charset="2"/>
              <a:buNone/>
            </a:pPr>
            <a:endParaRPr lang="en-US" altLang="en-US" sz="2300" dirty="0" smtClean="0">
              <a:solidFill>
                <a:schemeClr val="hlink"/>
              </a:solidFill>
              <a:cs typeface="Arial" panose="020B0604020202020204" pitchFamily="34" charset="0"/>
            </a:endParaRPr>
          </a:p>
          <a:p>
            <a:pPr eaLnBrk="1" hangingPunct="1">
              <a:lnSpc>
                <a:spcPct val="90000"/>
              </a:lnSpc>
              <a:buFont typeface="Wingdings" panose="05000000000000000000" pitchFamily="2" charset="2"/>
              <a:buNone/>
            </a:pPr>
            <a:endParaRPr lang="en-US" altLang="en-US" dirty="0" smtClean="0"/>
          </a:p>
          <a:p>
            <a:pPr eaLnBrk="1" hangingPunct="1">
              <a:lnSpc>
                <a:spcPct val="90000"/>
              </a:lnSpc>
              <a:buFont typeface="Wingdings" panose="05000000000000000000" pitchFamily="2" charset="2"/>
              <a:buNone/>
            </a:pPr>
            <a:endParaRPr lang="en-US" altLang="en-US" dirty="0" smtClean="0"/>
          </a:p>
        </p:txBody>
      </p:sp>
      <p:sp>
        <p:nvSpPr>
          <p:cNvPr id="15364"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365" name="Text Box 5"/>
          <p:cNvSpPr txBox="1">
            <a:spLocks noChangeArrowheads="1"/>
          </p:cNvSpPr>
          <p:nvPr/>
        </p:nvSpPr>
        <p:spPr bwMode="auto">
          <a:xfrm>
            <a:off x="628650" y="1016000"/>
            <a:ext cx="7772400" cy="1138773"/>
          </a:xfrm>
          <a:prstGeom prst="rect">
            <a:avLst/>
          </a:prstGeom>
          <a:solidFill>
            <a:srgbClr val="EBECE8"/>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t>DEFINITION 6</a:t>
            </a:r>
          </a:p>
          <a:p>
            <a:endParaRPr lang="en-US" altLang="en-US" sz="1400" dirty="0"/>
          </a:p>
          <a:p>
            <a:pPr lvl="1"/>
            <a:r>
              <a:rPr lang="en-US" altLang="en-US" sz="1400" dirty="0"/>
              <a:t>Let </a:t>
            </a:r>
            <a:r>
              <a:rPr lang="en-US" altLang="en-US" sz="1400" i="1" dirty="0"/>
              <a:t>p</a:t>
            </a:r>
            <a:r>
              <a:rPr lang="en-US" altLang="en-US" sz="1400" dirty="0"/>
              <a:t> and </a:t>
            </a:r>
            <a:r>
              <a:rPr lang="en-US" altLang="en-US" sz="1400" i="1" dirty="0"/>
              <a:t>q</a:t>
            </a:r>
            <a:r>
              <a:rPr lang="en-US" altLang="en-US" sz="1400" dirty="0"/>
              <a:t> be propositions. The </a:t>
            </a:r>
            <a:r>
              <a:rPr lang="en-US" altLang="en-US" sz="1400" i="1" dirty="0" err="1"/>
              <a:t>biconditional</a:t>
            </a:r>
            <a:r>
              <a:rPr lang="en-US" altLang="en-US" sz="1400" i="1" dirty="0"/>
              <a:t> statement</a:t>
            </a:r>
            <a:r>
              <a:rPr lang="en-US" altLang="en-US" sz="1400" dirty="0"/>
              <a:t> </a:t>
            </a:r>
            <a:r>
              <a:rPr lang="en-US" altLang="en-US" sz="1400" i="1" dirty="0"/>
              <a:t>p </a:t>
            </a:r>
            <a:r>
              <a:rPr lang="en-US" altLang="en-US" sz="1400" dirty="0"/>
              <a:t>↔ </a:t>
            </a:r>
            <a:r>
              <a:rPr lang="en-US" altLang="en-US" sz="1400" i="1" dirty="0"/>
              <a:t>q </a:t>
            </a:r>
            <a:r>
              <a:rPr lang="en-US" altLang="en-US" sz="1400" dirty="0"/>
              <a:t>is the proposition “</a:t>
            </a:r>
            <a:r>
              <a:rPr lang="en-US" altLang="en-US" sz="1400" i="1" dirty="0"/>
              <a:t>p</a:t>
            </a:r>
            <a:r>
              <a:rPr lang="en-US" altLang="en-US" sz="1400" dirty="0"/>
              <a:t> if and only if </a:t>
            </a:r>
            <a:r>
              <a:rPr lang="en-US" altLang="en-US" sz="1400" i="1" dirty="0"/>
              <a:t>q</a:t>
            </a:r>
            <a:r>
              <a:rPr lang="en-US" altLang="en-US" sz="1400" dirty="0"/>
              <a:t>.” The </a:t>
            </a:r>
            <a:r>
              <a:rPr lang="en-US" altLang="en-US" sz="1400" dirty="0" err="1"/>
              <a:t>biconditional</a:t>
            </a:r>
            <a:r>
              <a:rPr lang="en-US" altLang="en-US" sz="1400" dirty="0"/>
              <a:t> statement </a:t>
            </a:r>
            <a:r>
              <a:rPr lang="en-US" altLang="en-US" sz="1400" i="1" dirty="0"/>
              <a:t>p </a:t>
            </a:r>
            <a:r>
              <a:rPr lang="en-US" altLang="en-US" sz="1400" dirty="0"/>
              <a:t>↔ </a:t>
            </a:r>
            <a:r>
              <a:rPr lang="en-US" altLang="en-US" sz="1400" i="1" dirty="0"/>
              <a:t>q </a:t>
            </a:r>
            <a:r>
              <a:rPr lang="en-US" altLang="en-US" sz="1400" dirty="0"/>
              <a:t>is true when </a:t>
            </a:r>
            <a:r>
              <a:rPr lang="en-US" altLang="en-US" sz="1400" i="1" dirty="0"/>
              <a:t>p</a:t>
            </a:r>
            <a:r>
              <a:rPr lang="en-US" altLang="en-US" sz="1400" dirty="0"/>
              <a:t> and </a:t>
            </a:r>
            <a:r>
              <a:rPr lang="en-US" altLang="en-US" sz="1400" i="1" dirty="0"/>
              <a:t>q</a:t>
            </a:r>
            <a:r>
              <a:rPr lang="en-US" altLang="en-US" sz="1400" dirty="0"/>
              <a:t> have the same truth values, and is false otherwise. </a:t>
            </a:r>
            <a:r>
              <a:rPr lang="en-US" altLang="en-US" sz="1400" dirty="0" err="1"/>
              <a:t>Biconditional</a:t>
            </a:r>
            <a:r>
              <a:rPr lang="en-US" altLang="en-US" sz="1400" dirty="0"/>
              <a:t> statements are also called </a:t>
            </a:r>
            <a:r>
              <a:rPr lang="en-US" altLang="en-US" sz="1400" i="1" dirty="0"/>
              <a:t>bi-implications</a:t>
            </a:r>
            <a:r>
              <a:rPr lang="en-US" altLang="en-US" sz="1400" dirty="0"/>
              <a:t>. </a:t>
            </a:r>
          </a:p>
        </p:txBody>
      </p:sp>
      <p:sp>
        <p:nvSpPr>
          <p:cNvPr id="1536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E9BB80-C311-46D6-8E7E-DB7011729F52}" type="slidenum">
              <a:rPr lang="en-US" altLang="en-US"/>
              <a:pPr/>
              <a:t>38</a:t>
            </a:fld>
            <a:endParaRPr lang="en-US" altLang="en-US"/>
          </a:p>
        </p:txBody>
      </p:sp>
    </p:spTree>
    <p:extLst>
      <p:ext uri="{BB962C8B-B14F-4D97-AF65-F5344CB8AC3E}">
        <p14:creationId xmlns:p14="http://schemas.microsoft.com/office/powerpoint/2010/main" val="36810444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sz="quarter"/>
          </p:nvPr>
        </p:nvSpPr>
        <p:spPr/>
        <p:txBody>
          <a:bodyPr/>
          <a:lstStyle/>
          <a:p>
            <a:pPr eaLnBrk="1" hangingPunct="1"/>
            <a:r>
              <a:rPr lang="en-US" altLang="en-US" dirty="0"/>
              <a:t>Propositional Logic</a:t>
            </a:r>
            <a:endParaRPr lang="en-US" altLang="en-US" dirty="0" smtClean="0"/>
          </a:p>
        </p:txBody>
      </p:sp>
      <p:graphicFrame>
        <p:nvGraphicFramePr>
          <p:cNvPr id="27699" name="Group 51"/>
          <p:cNvGraphicFramePr>
            <a:graphicFrameLocks noGrp="1"/>
          </p:cNvGraphicFramePr>
          <p:nvPr>
            <p:ph sz="quarter" idx="3"/>
            <p:extLst>
              <p:ext uri="{D42A27DB-BD31-4B8C-83A1-F6EECF244321}">
                <p14:modId xmlns:p14="http://schemas.microsoft.com/office/powerpoint/2010/main" val="1598782570"/>
              </p:ext>
            </p:extLst>
          </p:nvPr>
        </p:nvGraphicFramePr>
        <p:xfrm>
          <a:off x="1828800" y="1970088"/>
          <a:ext cx="2895600" cy="2834640"/>
        </p:xfrm>
        <a:graphic>
          <a:graphicData uri="http://schemas.openxmlformats.org/drawingml/2006/table">
            <a:tbl>
              <a:tblPr/>
              <a:tblGrid>
                <a:gridCol w="1447800"/>
                <a:gridCol w="1447800"/>
              </a:tblGrid>
              <a:tr h="574265">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Truth Table for the </a:t>
                      </a:r>
                      <a:r>
                        <a:rPr kumimoji="0" lang="en-US" altLang="en-US" sz="2000" b="0" i="0" u="none" strike="noStrike" cap="none" normalizeH="0" baseline="0" dirty="0" err="1" smtClean="0">
                          <a:ln>
                            <a:noFill/>
                          </a:ln>
                          <a:solidFill>
                            <a:schemeClr val="tx1"/>
                          </a:solidFill>
                          <a:effectLst/>
                          <a:latin typeface="Arial" panose="020B0604020202020204" pitchFamily="34" charset="0"/>
                        </a:rPr>
                        <a:t>Biconditional</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1" u="none" strike="noStrike" cap="none" normalizeH="0" baseline="0" dirty="0" smtClean="0">
                          <a:ln>
                            <a:noFill/>
                          </a:ln>
                          <a:solidFill>
                            <a:schemeClr val="tx1"/>
                          </a:solidFill>
                          <a:effectLst/>
                          <a:latin typeface="Arial" panose="020B0604020202020204" pitchFamily="34" charset="0"/>
                        </a:rPr>
                        <a:t>p</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800" b="0" i="0" u="none" strike="noStrike" cap="none" normalizeH="0" baseline="0" dirty="0" smtClean="0">
                          <a:ln>
                            <a:noFill/>
                          </a:ln>
                          <a:solidFill>
                            <a:schemeClr val="tx1"/>
                          </a:solidFill>
                          <a:effectLst/>
                          <a:latin typeface="Arial" panose="020B0604020202020204" pitchFamily="34" charset="0"/>
                        </a:rPr>
                        <a:t>↔ </a:t>
                      </a:r>
                      <a:r>
                        <a:rPr kumimoji="0" lang="en-US" altLang="en-US" sz="2000" b="0" i="1" u="none" strike="noStrike" cap="none" normalizeH="0" baseline="0" dirty="0" smtClean="0">
                          <a:ln>
                            <a:noFill/>
                          </a:ln>
                          <a:solidFill>
                            <a:schemeClr val="tx1"/>
                          </a:solidFill>
                          <a:effectLst/>
                          <a:latin typeface="Arial" panose="020B0604020202020204" pitchFamily="34" charset="0"/>
                        </a:rPr>
                        <a:t>q</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tr>
              <a:tr h="361574">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dirty="0" smtClean="0">
                          <a:ln>
                            <a:noFill/>
                          </a:ln>
                          <a:solidFill>
                            <a:schemeClr val="tx1"/>
                          </a:solidFill>
                          <a:effectLst/>
                          <a:latin typeface="Arial" panose="020B0604020202020204" pitchFamily="34" charset="0"/>
                        </a:rPr>
                        <a:t>p       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 </a:t>
                      </a:r>
                      <a:r>
                        <a:rPr kumimoji="0" lang="en-US" altLang="en-US" sz="28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2185">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T       </a:t>
                      </a:r>
                      <a:r>
                        <a:rPr kumimoji="0" lang="en-US" altLang="en-US" sz="2000" b="0" i="0" u="none" strike="noStrike" cap="none" normalizeH="0" baseline="0" dirty="0" err="1" smtClean="0">
                          <a:ln>
                            <a:noFill/>
                          </a:ln>
                          <a:solidFill>
                            <a:schemeClr val="tx1"/>
                          </a:solidFill>
                          <a:effectLst/>
                          <a:latin typeface="Arial" panose="020B0604020202020204" pitchFamily="34" charset="0"/>
                        </a:rPr>
                        <a:t>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T       F</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F       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F       </a:t>
                      </a:r>
                      <a:r>
                        <a:rPr kumimoji="0" lang="en-US" altLang="en-US" sz="2000" b="0" i="0" u="none" strike="noStrike" cap="none" normalizeH="0" baseline="0" dirty="0" err="1" smtClean="0">
                          <a:ln>
                            <a:noFill/>
                          </a:ln>
                          <a:solidFill>
                            <a:schemeClr val="tx1"/>
                          </a:solidFill>
                          <a:effectLst/>
                          <a:latin typeface="Arial" panose="020B0604020202020204" pitchFamily="34" charset="0"/>
                        </a:rPr>
                        <a:t>F</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0" name="Text Box 30"/>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401"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77DD83-4071-4A05-A6F2-73F0092348AB}" type="slidenum">
              <a:rPr lang="en-US" altLang="en-US"/>
              <a:pPr/>
              <a:t>39</a:t>
            </a:fld>
            <a:endParaRPr lang="en-US" altLang="en-US"/>
          </a:p>
        </p:txBody>
      </p:sp>
    </p:spTree>
    <p:extLst>
      <p:ext uri="{BB962C8B-B14F-4D97-AF65-F5344CB8AC3E}">
        <p14:creationId xmlns:p14="http://schemas.microsoft.com/office/powerpoint/2010/main" val="3259353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96809"/>
          </a:xfrm>
        </p:spPr>
        <p:txBody>
          <a:bodyPr/>
          <a:lstStyle/>
          <a:p>
            <a:r>
              <a:rPr lang="en-US" sz="3200" dirty="0" smtClean="0"/>
              <a:t>Introduction</a:t>
            </a:r>
            <a:endParaRPr lang="en-US" sz="3200" dirty="0"/>
          </a:p>
        </p:txBody>
      </p:sp>
      <p:sp>
        <p:nvSpPr>
          <p:cNvPr id="3" name="Content Placeholder 2"/>
          <p:cNvSpPr>
            <a:spLocks noGrp="1"/>
          </p:cNvSpPr>
          <p:nvPr>
            <p:ph idx="1"/>
          </p:nvPr>
        </p:nvSpPr>
        <p:spPr>
          <a:xfrm>
            <a:off x="628650" y="709685"/>
            <a:ext cx="7886700" cy="4476270"/>
          </a:xfrm>
        </p:spPr>
        <p:txBody>
          <a:bodyPr/>
          <a:lstStyle/>
          <a:p>
            <a:pPr marL="0" indent="0" algn="just">
              <a:buNone/>
            </a:pPr>
            <a:r>
              <a:rPr lang="en-US" sz="2400" dirty="0" smtClean="0"/>
              <a:t>Humans know </a:t>
            </a:r>
            <a:r>
              <a:rPr lang="en-US" sz="2400" dirty="0"/>
              <a:t>things; and what they know helps them do things. </a:t>
            </a:r>
            <a:endParaRPr lang="en-US" sz="2400" dirty="0" smtClean="0"/>
          </a:p>
          <a:p>
            <a:pPr algn="just"/>
            <a:endParaRPr lang="en-US" sz="2400" dirty="0" smtClean="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smtClean="0"/>
          </a:p>
          <a:p>
            <a:pPr marL="0" indent="0" algn="just">
              <a:buNone/>
            </a:pPr>
            <a:r>
              <a:rPr lang="en-US" sz="2400" dirty="0" smtClean="0"/>
              <a:t>How </a:t>
            </a:r>
            <a:r>
              <a:rPr lang="en-US" sz="2400" dirty="0"/>
              <a:t>the intelligence of humans </a:t>
            </a:r>
            <a:r>
              <a:rPr lang="en-US" sz="2400" dirty="0" smtClean="0"/>
              <a:t>is achieved?</a:t>
            </a:r>
          </a:p>
          <a:p>
            <a:pPr marL="0" indent="0" algn="just">
              <a:buNone/>
            </a:pPr>
            <a:r>
              <a:rPr lang="en-US" sz="2400" dirty="0"/>
              <a:t>	</a:t>
            </a:r>
            <a:r>
              <a:rPr lang="en-US" sz="2400" dirty="0" smtClean="0"/>
              <a:t>by </a:t>
            </a:r>
            <a:r>
              <a:rPr lang="en-US" sz="2400" u="sng" dirty="0"/>
              <a:t>processes of reasoning </a:t>
            </a:r>
            <a:r>
              <a:rPr lang="en-US" sz="2400" dirty="0"/>
              <a:t>that operate </a:t>
            </a:r>
            <a:r>
              <a:rPr lang="en-US" sz="2400" dirty="0" smtClean="0"/>
              <a:t>on </a:t>
            </a:r>
            <a:r>
              <a:rPr lang="en-US" sz="2400" dirty="0"/>
              <a:t>internal representations of knowledge. </a:t>
            </a:r>
            <a:r>
              <a:rPr lang="en-US" sz="2400" dirty="0" smtClean="0"/>
              <a:t> </a:t>
            </a:r>
          </a:p>
          <a:p>
            <a:pPr algn="just"/>
            <a:endParaRPr lang="en-US" sz="2400" dirty="0" smtClean="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a:t>
            </a:fld>
            <a:endParaRPr lang="en-US"/>
          </a:p>
        </p:txBody>
      </p:sp>
      <p:pic>
        <p:nvPicPr>
          <p:cNvPr id="1026" name="Picture 2" descr="4 Things That Humans Do But Computer Cannot Do! | RefQ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164" y="1193581"/>
            <a:ext cx="3419186" cy="221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4934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Propositional Logic</a:t>
            </a:r>
            <a:endParaRPr lang="en-US" altLang="en-US" dirty="0" smtClean="0"/>
          </a:p>
        </p:txBody>
      </p:sp>
      <p:sp>
        <p:nvSpPr>
          <p:cNvPr id="17411" name="Rectangle 3"/>
          <p:cNvSpPr>
            <a:spLocks noGrp="1" noChangeArrowheads="1"/>
          </p:cNvSpPr>
          <p:nvPr>
            <p:ph type="body" sz="half" idx="1"/>
          </p:nvPr>
        </p:nvSpPr>
        <p:spPr>
          <a:xfrm>
            <a:off x="457200" y="1600200"/>
            <a:ext cx="8153400" cy="2514600"/>
          </a:xfrm>
        </p:spPr>
        <p:txBody>
          <a:bodyPr/>
          <a:lstStyle/>
          <a:p>
            <a:pPr eaLnBrk="1" hangingPunct="1"/>
            <a:r>
              <a:rPr lang="en-US" altLang="en-US" sz="1400" dirty="0" smtClean="0"/>
              <a:t>We can use connectives to build up complicated compound propositions involving any number of propositional variables, then use truth tables to determine the truth value of these compound propositions.</a:t>
            </a:r>
          </a:p>
          <a:p>
            <a:pPr eaLnBrk="1" hangingPunct="1"/>
            <a:r>
              <a:rPr lang="en-US" altLang="en-US" sz="1400" dirty="0" smtClean="0"/>
              <a:t>Example: Construct the truth table of the compound proposition </a:t>
            </a:r>
          </a:p>
          <a:p>
            <a:pPr eaLnBrk="1" hangingPunct="1">
              <a:buFont typeface="Wingdings" panose="05000000000000000000" pitchFamily="2" charset="2"/>
              <a:buNone/>
            </a:pPr>
            <a:r>
              <a:rPr lang="en-US" altLang="en-US" sz="1400" dirty="0" smtClean="0"/>
              <a:t>			(</a:t>
            </a:r>
            <a:r>
              <a:rPr lang="en-US" altLang="en-US" sz="1400" i="1" dirty="0" smtClean="0"/>
              <a:t>p</a:t>
            </a:r>
            <a:r>
              <a:rPr lang="en-US" altLang="en-US" sz="1400" dirty="0" smtClean="0"/>
              <a:t> </a:t>
            </a:r>
            <a:r>
              <a:rPr lang="el-GR" altLang="en-US" sz="1400" dirty="0" smtClean="0"/>
              <a:t>ν</a:t>
            </a:r>
            <a:r>
              <a:rPr lang="en-US" altLang="en-US" sz="1400" dirty="0" smtClean="0"/>
              <a:t> ¬</a:t>
            </a:r>
            <a:r>
              <a:rPr lang="en-US" altLang="en-US" sz="1400" i="1" dirty="0" smtClean="0"/>
              <a:t>q</a:t>
            </a:r>
            <a:r>
              <a:rPr lang="en-US" altLang="en-US" sz="1400" dirty="0" smtClean="0"/>
              <a:t>) → (</a:t>
            </a:r>
            <a:r>
              <a:rPr lang="en-US" altLang="en-US" sz="1400" i="1" dirty="0" smtClean="0"/>
              <a:t>p</a:t>
            </a:r>
            <a:r>
              <a:rPr lang="en-US" altLang="en-US" sz="1400" dirty="0" smtClean="0"/>
              <a:t> </a:t>
            </a:r>
            <a:r>
              <a:rPr lang="el-GR" altLang="en-US" sz="1400" dirty="0" smtClean="0"/>
              <a:t>Λ</a:t>
            </a:r>
            <a:r>
              <a:rPr lang="en-US" altLang="en-US" sz="1400" dirty="0" smtClean="0"/>
              <a:t> </a:t>
            </a:r>
            <a:r>
              <a:rPr lang="en-US" altLang="en-US" sz="1400" i="1" dirty="0" smtClean="0"/>
              <a:t>q</a:t>
            </a:r>
            <a:r>
              <a:rPr lang="en-US" altLang="en-US" sz="1400" dirty="0" smtClean="0"/>
              <a:t>).</a:t>
            </a:r>
          </a:p>
          <a:p>
            <a:pPr lvl="1" eaLnBrk="1" hangingPunct="1">
              <a:buFont typeface="Wingdings" panose="05000000000000000000" pitchFamily="2" charset="2"/>
              <a:buNone/>
            </a:pPr>
            <a:endParaRPr lang="en-US" altLang="en-US" sz="2100" dirty="0" smtClean="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dirty="0" smtClean="0"/>
          </a:p>
          <a:p>
            <a:pPr eaLnBrk="1" hangingPunct="1">
              <a:buFont typeface="Wingdings" panose="05000000000000000000" pitchFamily="2" charset="2"/>
              <a:buNone/>
            </a:pPr>
            <a:endParaRPr lang="en-US" altLang="en-US" sz="2800" dirty="0" smtClean="0"/>
          </a:p>
        </p:txBody>
      </p:sp>
      <p:sp>
        <p:nvSpPr>
          <p:cNvPr id="17412"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13" name="Text Box 6"/>
          <p:cNvSpPr txBox="1">
            <a:spLocks noChangeArrowheads="1"/>
          </p:cNvSpPr>
          <p:nvPr/>
        </p:nvSpPr>
        <p:spPr bwMode="auto">
          <a:xfrm>
            <a:off x="1524000" y="10668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800" u="sng">
                <a:solidFill>
                  <a:srgbClr val="339933"/>
                </a:solidFill>
              </a:rPr>
              <a:t>Truth Tables of Compound Propositions</a:t>
            </a:r>
          </a:p>
        </p:txBody>
      </p:sp>
      <p:graphicFrame>
        <p:nvGraphicFramePr>
          <p:cNvPr id="28773" name="Group 101"/>
          <p:cNvGraphicFramePr>
            <a:graphicFrameLocks noGrp="1"/>
          </p:cNvGraphicFramePr>
          <p:nvPr>
            <p:ph sz="half" idx="2"/>
            <p:extLst>
              <p:ext uri="{D42A27DB-BD31-4B8C-83A1-F6EECF244321}">
                <p14:modId xmlns:p14="http://schemas.microsoft.com/office/powerpoint/2010/main" val="915792253"/>
              </p:ext>
            </p:extLst>
          </p:nvPr>
        </p:nvGraphicFramePr>
        <p:xfrm>
          <a:off x="914400" y="2899250"/>
          <a:ext cx="6065950" cy="2334038"/>
        </p:xfrm>
        <a:graphic>
          <a:graphicData uri="http://schemas.openxmlformats.org/drawingml/2006/table">
            <a:tbl>
              <a:tblPr/>
              <a:tblGrid>
                <a:gridCol w="1102262"/>
                <a:gridCol w="717523"/>
                <a:gridCol w="1010992"/>
                <a:gridCol w="876193"/>
                <a:gridCol w="2358980"/>
              </a:tblGrid>
              <a:tr h="308891">
                <a:tc gridSpan="5">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 Truth Table of (</a:t>
                      </a:r>
                      <a:r>
                        <a:rPr kumimoji="0" lang="en-US" altLang="en-US" sz="2000" b="0" i="1" u="none" strike="noStrike" cap="none" normalizeH="0" baseline="0" dirty="0" smtClean="0">
                          <a:ln>
                            <a:noFill/>
                          </a:ln>
                          <a:solidFill>
                            <a:schemeClr val="tx1"/>
                          </a:solidFill>
                          <a:effectLst/>
                          <a:latin typeface="Arial" panose="020B0604020202020204" pitchFamily="34" charset="0"/>
                        </a:rPr>
                        <a:t>p</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l-GR" altLang="en-US" sz="2000" b="0" i="0" u="none" strike="noStrike" cap="none" normalizeH="0" baseline="0" dirty="0" smtClean="0">
                          <a:ln>
                            <a:noFill/>
                          </a:ln>
                          <a:solidFill>
                            <a:schemeClr val="tx1"/>
                          </a:solidFill>
                          <a:effectLst/>
                          <a:latin typeface="Arial" panose="020B0604020202020204" pitchFamily="34" charset="0"/>
                        </a:rPr>
                        <a:t>ν</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1" u="none" strike="noStrike" cap="none" normalizeH="0" baseline="0" dirty="0" smtClean="0">
                          <a:ln>
                            <a:noFill/>
                          </a:ln>
                          <a:solidFill>
                            <a:schemeClr val="tx1"/>
                          </a:solidFill>
                          <a:effectLst/>
                          <a:latin typeface="Arial" panose="020B0604020202020204" pitchFamily="34" charset="0"/>
                        </a:rPr>
                        <a:t>q</a:t>
                      </a:r>
                      <a:r>
                        <a:rPr kumimoji="0" lang="en-US" altLang="en-US" sz="2000" b="0" i="0" u="none" strike="noStrike" cap="none" normalizeH="0" baseline="0" dirty="0" smtClean="0">
                          <a:ln>
                            <a:noFill/>
                          </a:ln>
                          <a:solidFill>
                            <a:schemeClr val="tx1"/>
                          </a:solidFill>
                          <a:effectLst/>
                          <a:latin typeface="Arial" panose="020B0604020202020204" pitchFamily="34" charset="0"/>
                        </a:rPr>
                        <a:t>) → (</a:t>
                      </a:r>
                      <a:r>
                        <a:rPr kumimoji="0" lang="en-US" altLang="en-US" sz="2000" b="0" i="1" u="none" strike="noStrike" cap="none" normalizeH="0" baseline="0" dirty="0" smtClean="0">
                          <a:ln>
                            <a:noFill/>
                          </a:ln>
                          <a:solidFill>
                            <a:schemeClr val="tx1"/>
                          </a:solidFill>
                          <a:effectLst/>
                          <a:latin typeface="Arial" panose="020B0604020202020204" pitchFamily="34" charset="0"/>
                        </a:rPr>
                        <a:t>p</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l-GR" altLang="en-US" sz="1800" b="0" i="0" u="none" strike="noStrike" cap="none" normalizeH="0" baseline="0" dirty="0" smtClean="0">
                          <a:ln>
                            <a:noFill/>
                          </a:ln>
                          <a:solidFill>
                            <a:schemeClr val="tx1"/>
                          </a:solidFill>
                          <a:effectLst/>
                          <a:latin typeface="Arial" panose="020B0604020202020204" pitchFamily="34" charset="0"/>
                        </a:rPr>
                        <a:t>Λ</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1" u="none" strike="noStrike" cap="none" normalizeH="0" baseline="0" dirty="0" smtClean="0">
                          <a:ln>
                            <a:noFill/>
                          </a:ln>
                          <a:solidFill>
                            <a:schemeClr val="tx1"/>
                          </a:solidFill>
                          <a:effectLst/>
                          <a:latin typeface="Arial" panose="020B0604020202020204" pitchFamily="34" charset="0"/>
                        </a:rPr>
                        <a:t>q</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4427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l-GR" altLang="en-US" sz="2000" b="0" i="0" u="none" strike="noStrike" cap="none" normalizeH="0" baseline="0" smtClean="0">
                          <a:ln>
                            <a:noFill/>
                          </a:ln>
                          <a:solidFill>
                            <a:schemeClr val="tx1"/>
                          </a:solidFill>
                          <a:effectLst/>
                          <a:latin typeface="Arial" panose="020B0604020202020204" pitchFamily="34" charset="0"/>
                        </a:rPr>
                        <a:t>ν</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latin typeface="Arial" panose="020B0604020202020204" pitchFamily="34" charset="0"/>
                        </a:rPr>
                        <a:t>p</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l-GR" altLang="en-US" sz="1800" b="0" i="0" u="none" strike="noStrike" cap="none" normalizeH="0" baseline="0" smtClean="0">
                          <a:ln>
                            <a:noFill/>
                          </a:ln>
                          <a:solidFill>
                            <a:schemeClr val="tx1"/>
                          </a:solidFill>
                          <a:effectLst/>
                          <a:latin typeface="Arial" panose="020B0604020202020204" pitchFamily="34" charset="0"/>
                        </a:rPr>
                        <a:t>Λ</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p</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l-GR" altLang="en-US" sz="2000" b="0" i="0" u="none" strike="noStrike" cap="none" normalizeH="0" baseline="0" smtClean="0">
                          <a:ln>
                            <a:noFill/>
                          </a:ln>
                          <a:solidFill>
                            <a:schemeClr val="tx1"/>
                          </a:solidFill>
                          <a:effectLst/>
                          <a:latin typeface="Arial" panose="020B0604020202020204" pitchFamily="34" charset="0"/>
                        </a:rPr>
                        <a:t>ν</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q</a:t>
                      </a:r>
                      <a:r>
                        <a:rPr kumimoji="0" lang="en-US" altLang="en-US" sz="2000" b="0" i="0" u="none" strike="noStrike" cap="none" normalizeH="0" baseline="0" smtClean="0">
                          <a:ln>
                            <a:noFill/>
                          </a:ln>
                          <a:solidFill>
                            <a:schemeClr val="tx1"/>
                          </a:solidFill>
                          <a:effectLst/>
                          <a:latin typeface="Arial" panose="020B0604020202020204" pitchFamily="34" charset="0"/>
                        </a:rPr>
                        <a:t>) → (</a:t>
                      </a:r>
                      <a:r>
                        <a:rPr kumimoji="0" lang="en-US" altLang="en-US" sz="2000" b="0" i="1" u="none" strike="noStrike" cap="none" normalizeH="0" baseline="0" smtClean="0">
                          <a:ln>
                            <a:noFill/>
                          </a:ln>
                          <a:solidFill>
                            <a:schemeClr val="tx1"/>
                          </a:solidFill>
                          <a:effectLst/>
                          <a:latin typeface="Arial" panose="020B0604020202020204" pitchFamily="34" charset="0"/>
                        </a:rPr>
                        <a:t>p</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l-GR" altLang="en-US" sz="1600" b="0" i="0" u="none" strike="noStrike" cap="none" normalizeH="0" baseline="0" smtClean="0">
                          <a:ln>
                            <a:noFill/>
                          </a:ln>
                          <a:solidFill>
                            <a:schemeClr val="tx1"/>
                          </a:solidFill>
                          <a:effectLst/>
                          <a:latin typeface="Arial" panose="020B0604020202020204" pitchFamily="34" charset="0"/>
                        </a:rPr>
                        <a:t>Λ</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q</a:t>
                      </a:r>
                      <a:r>
                        <a:rPr kumimoji="0" lang="en-US" altLang="en-US" sz="20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428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     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     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     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36" name="Slide Number Placeholder 2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0D1A4F-65E1-4862-9C63-770C45203507}" type="slidenum">
              <a:rPr lang="en-US" altLang="en-US"/>
              <a:pPr/>
              <a:t>40</a:t>
            </a:fld>
            <a:endParaRPr lang="en-US" altLang="en-US"/>
          </a:p>
        </p:txBody>
      </p:sp>
    </p:spTree>
    <p:extLst>
      <p:ext uri="{BB962C8B-B14F-4D97-AF65-F5344CB8AC3E}">
        <p14:creationId xmlns:p14="http://schemas.microsoft.com/office/powerpoint/2010/main" val="1246088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Propositional Logic</a:t>
            </a:r>
            <a:endParaRPr lang="en-US" altLang="en-US" dirty="0" smtClean="0"/>
          </a:p>
        </p:txBody>
      </p:sp>
      <p:sp>
        <p:nvSpPr>
          <p:cNvPr id="18435" name="Rectangle 3"/>
          <p:cNvSpPr>
            <a:spLocks noGrp="1" noChangeArrowheads="1"/>
          </p:cNvSpPr>
          <p:nvPr>
            <p:ph type="body" sz="half" idx="1"/>
          </p:nvPr>
        </p:nvSpPr>
        <p:spPr>
          <a:xfrm>
            <a:off x="457200" y="1600200"/>
            <a:ext cx="8153400" cy="2514600"/>
          </a:xfrm>
        </p:spPr>
        <p:txBody>
          <a:bodyPr/>
          <a:lstStyle/>
          <a:p>
            <a:pPr eaLnBrk="1" hangingPunct="1"/>
            <a:r>
              <a:rPr lang="en-US" altLang="en-US" sz="1800" dirty="0" smtClean="0"/>
              <a:t>We can use parentheses to specify the order in which logical operators in a compound proposition are to be applied.</a:t>
            </a:r>
          </a:p>
          <a:p>
            <a:pPr eaLnBrk="1" hangingPunct="1"/>
            <a:r>
              <a:rPr lang="en-US" altLang="en-US" sz="1800" dirty="0" smtClean="0"/>
              <a:t>To reduce the number of parentheses, the precedence order is defined for logical operators.</a:t>
            </a:r>
          </a:p>
          <a:p>
            <a:pPr lvl="1" eaLnBrk="1" hangingPunct="1">
              <a:buFont typeface="Wingdings" panose="05000000000000000000" pitchFamily="2" charset="2"/>
              <a:buNone/>
            </a:pPr>
            <a:endParaRPr lang="en-US" altLang="en-US" sz="2100" dirty="0" smtClean="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dirty="0" smtClean="0"/>
          </a:p>
          <a:p>
            <a:pPr eaLnBrk="1" hangingPunct="1">
              <a:buFont typeface="Wingdings" panose="05000000000000000000" pitchFamily="2" charset="2"/>
              <a:buNone/>
            </a:pPr>
            <a:endParaRPr lang="en-US" altLang="en-US" sz="2800" dirty="0" smtClean="0"/>
          </a:p>
        </p:txBody>
      </p:sp>
      <p:sp>
        <p:nvSpPr>
          <p:cNvPr id="18436"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37" name="Text Box 5"/>
          <p:cNvSpPr txBox="1">
            <a:spLocks noChangeArrowheads="1"/>
          </p:cNvSpPr>
          <p:nvPr/>
        </p:nvSpPr>
        <p:spPr bwMode="auto">
          <a:xfrm>
            <a:off x="1524000" y="10668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800" u="sng">
                <a:solidFill>
                  <a:srgbClr val="339933"/>
                </a:solidFill>
              </a:rPr>
              <a:t>Precedence of Logical Operators</a:t>
            </a:r>
          </a:p>
        </p:txBody>
      </p:sp>
      <p:graphicFrame>
        <p:nvGraphicFramePr>
          <p:cNvPr id="31800" name="Group 56"/>
          <p:cNvGraphicFramePr>
            <a:graphicFrameLocks noGrp="1"/>
          </p:cNvGraphicFramePr>
          <p:nvPr>
            <p:ph sz="half" idx="2"/>
            <p:extLst>
              <p:ext uri="{D42A27DB-BD31-4B8C-83A1-F6EECF244321}">
                <p14:modId xmlns:p14="http://schemas.microsoft.com/office/powerpoint/2010/main" val="1575161191"/>
              </p:ext>
            </p:extLst>
          </p:nvPr>
        </p:nvGraphicFramePr>
        <p:xfrm>
          <a:off x="1524000" y="2772727"/>
          <a:ext cx="4013915" cy="2712720"/>
        </p:xfrm>
        <a:graphic>
          <a:graphicData uri="http://schemas.openxmlformats.org/drawingml/2006/table">
            <a:tbl>
              <a:tblPr/>
              <a:tblGrid>
                <a:gridCol w="1873160"/>
                <a:gridCol w="2140755"/>
              </a:tblGrid>
              <a:tr h="341954">
                <a:tc gridSpan="2">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Precedence of Logical Operators.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E7"/>
                    </a:solidFill>
                  </a:tcPr>
                </a:tc>
                <a:tc hMerge="1">
                  <a:txBody>
                    <a:bodyPr/>
                    <a:lstStyle/>
                    <a:p>
                      <a:endParaRPr lang="en-US"/>
                    </a:p>
                  </a:txBody>
                  <a:tcPr/>
                </a:tc>
              </a:tr>
              <a:tr h="36301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Precedence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954">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604">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l-GR" altLang="en-US" sz="1600" b="0" i="0" u="none" strike="noStrike" cap="none" normalizeH="0" baseline="0" smtClean="0">
                          <a:ln>
                            <a:noFill/>
                          </a:ln>
                          <a:solidFill>
                            <a:schemeClr val="tx1"/>
                          </a:solidFill>
                          <a:effectLst/>
                          <a:latin typeface="Arial" panose="020B0604020202020204" pitchFamily="34" charset="0"/>
                        </a:rPr>
                        <a:t>Λ</a:t>
                      </a:r>
                      <a:endParaRPr kumimoji="0" lang="en-US" altLang="en-US" sz="1600" b="0"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l-GR" altLang="en-US" sz="2000" b="0" i="0" u="none" strike="noStrike" cap="none" normalizeH="0" baseline="0" smtClean="0">
                          <a:ln>
                            <a:noFill/>
                          </a:ln>
                          <a:solidFill>
                            <a:schemeClr val="tx1"/>
                          </a:solidFill>
                          <a:effectLst/>
                          <a:latin typeface="Arial" panose="020B0604020202020204" pitchFamily="34" charset="0"/>
                        </a:rPr>
                        <a:t>ν</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2</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604">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3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defRPr sz="2100">
                          <a:solidFill>
                            <a:schemeClr val="tx1"/>
                          </a:solidFill>
                          <a:latin typeface="Arial" panose="020B0604020202020204" pitchFamily="34" charset="0"/>
                        </a:defRPr>
                      </a:lvl3pPr>
                      <a:lvl4pPr marL="1600200" indent="-228600">
                        <a:spcBef>
                          <a:spcPct val="20000"/>
                        </a:spcBef>
                        <a:buClr>
                          <a:schemeClr val="accent1"/>
                        </a:buClr>
                        <a:defRPr>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4</a:t>
                      </a: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57" name="Text Box 57"/>
          <p:cNvSpPr txBox="1">
            <a:spLocks noChangeArrowheads="1"/>
          </p:cNvSpPr>
          <p:nvPr/>
        </p:nvSpPr>
        <p:spPr bwMode="auto">
          <a:xfrm>
            <a:off x="5867400" y="2755900"/>
            <a:ext cx="3352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t>E.g. ¬</a:t>
            </a:r>
            <a:r>
              <a:rPr lang="en-US" altLang="en-US" i="1" dirty="0"/>
              <a:t>p</a:t>
            </a:r>
            <a:r>
              <a:rPr lang="en-US" altLang="en-US" dirty="0"/>
              <a:t> </a:t>
            </a:r>
            <a:r>
              <a:rPr lang="el-GR" altLang="en-US" sz="1400" dirty="0"/>
              <a:t>Λ</a:t>
            </a:r>
            <a:r>
              <a:rPr lang="en-US" altLang="en-US" sz="1400" dirty="0"/>
              <a:t> </a:t>
            </a:r>
            <a:r>
              <a:rPr lang="en-US" altLang="en-US" i="1" dirty="0"/>
              <a:t>q</a:t>
            </a:r>
            <a:r>
              <a:rPr lang="en-US" altLang="en-US" dirty="0"/>
              <a:t> = (¬</a:t>
            </a:r>
            <a:r>
              <a:rPr lang="en-US" altLang="en-US" i="1" dirty="0"/>
              <a:t>p</a:t>
            </a:r>
            <a:r>
              <a:rPr lang="en-US" altLang="en-US" dirty="0"/>
              <a:t> ) </a:t>
            </a:r>
            <a:r>
              <a:rPr lang="el-GR" altLang="en-US" sz="1400" dirty="0"/>
              <a:t>Λ</a:t>
            </a:r>
            <a:r>
              <a:rPr lang="en-US" altLang="en-US" dirty="0"/>
              <a:t> </a:t>
            </a:r>
            <a:r>
              <a:rPr lang="en-US" altLang="en-US" i="1" dirty="0"/>
              <a:t>q</a:t>
            </a:r>
            <a:r>
              <a:rPr lang="en-US" altLang="en-US" dirty="0"/>
              <a:t> </a:t>
            </a:r>
          </a:p>
          <a:p>
            <a:pPr>
              <a:spcBef>
                <a:spcPct val="50000"/>
              </a:spcBef>
            </a:pPr>
            <a:r>
              <a:rPr lang="en-US" altLang="en-US" dirty="0"/>
              <a:t>        </a:t>
            </a:r>
            <a:r>
              <a:rPr lang="en-US" altLang="en-US" i="1" dirty="0"/>
              <a:t>p</a:t>
            </a:r>
            <a:r>
              <a:rPr lang="en-US" altLang="en-US" dirty="0"/>
              <a:t> </a:t>
            </a:r>
            <a:r>
              <a:rPr lang="el-GR" altLang="en-US" sz="1400" dirty="0"/>
              <a:t>Λ</a:t>
            </a:r>
            <a:r>
              <a:rPr lang="en-US" altLang="en-US" dirty="0"/>
              <a:t> </a:t>
            </a:r>
            <a:r>
              <a:rPr lang="en-US" altLang="en-US" i="1" dirty="0"/>
              <a:t>q</a:t>
            </a:r>
            <a:r>
              <a:rPr lang="en-US" altLang="en-US" dirty="0"/>
              <a:t> </a:t>
            </a:r>
            <a:r>
              <a:rPr lang="el-GR" altLang="en-US" dirty="0"/>
              <a:t>ν</a:t>
            </a:r>
            <a:r>
              <a:rPr lang="en-US" altLang="en-US" dirty="0"/>
              <a:t> </a:t>
            </a:r>
            <a:r>
              <a:rPr lang="en-US" altLang="en-US" i="1" dirty="0"/>
              <a:t>r </a:t>
            </a:r>
            <a:r>
              <a:rPr lang="en-US" altLang="en-US" dirty="0"/>
              <a:t>= (</a:t>
            </a:r>
            <a:r>
              <a:rPr lang="en-US" altLang="en-US" i="1" dirty="0"/>
              <a:t>p</a:t>
            </a:r>
            <a:r>
              <a:rPr lang="en-US" altLang="en-US" dirty="0"/>
              <a:t> </a:t>
            </a:r>
            <a:r>
              <a:rPr lang="el-GR" altLang="en-US" sz="1400" dirty="0"/>
              <a:t>Λ</a:t>
            </a:r>
            <a:r>
              <a:rPr lang="en-US" altLang="en-US" dirty="0"/>
              <a:t> </a:t>
            </a:r>
            <a:r>
              <a:rPr lang="en-US" altLang="en-US" i="1" dirty="0"/>
              <a:t>q</a:t>
            </a:r>
            <a:r>
              <a:rPr lang="en-US" altLang="en-US" dirty="0"/>
              <a:t> ) </a:t>
            </a:r>
            <a:r>
              <a:rPr lang="el-GR" altLang="en-US" dirty="0"/>
              <a:t>ν</a:t>
            </a:r>
            <a:r>
              <a:rPr lang="en-US" altLang="en-US" dirty="0"/>
              <a:t> </a:t>
            </a:r>
            <a:r>
              <a:rPr lang="en-US" altLang="en-US" i="1" dirty="0"/>
              <a:t>r</a:t>
            </a:r>
            <a:r>
              <a:rPr lang="en-US" altLang="en-US" dirty="0"/>
              <a:t> </a:t>
            </a:r>
          </a:p>
          <a:p>
            <a:pPr>
              <a:spcBef>
                <a:spcPct val="50000"/>
              </a:spcBef>
            </a:pPr>
            <a:r>
              <a:rPr lang="en-US" altLang="en-US" dirty="0"/>
              <a:t>        </a:t>
            </a:r>
            <a:r>
              <a:rPr lang="en-US" altLang="en-US" i="1" dirty="0"/>
              <a:t>p</a:t>
            </a:r>
            <a:r>
              <a:rPr lang="en-US" altLang="en-US" dirty="0"/>
              <a:t> </a:t>
            </a:r>
            <a:r>
              <a:rPr lang="el-GR" altLang="en-US" dirty="0"/>
              <a:t>ν</a:t>
            </a:r>
            <a:r>
              <a:rPr lang="en-US" altLang="en-US" dirty="0"/>
              <a:t> </a:t>
            </a:r>
            <a:r>
              <a:rPr lang="en-US" altLang="en-US" i="1" dirty="0"/>
              <a:t>q</a:t>
            </a:r>
            <a:r>
              <a:rPr lang="en-US" altLang="en-US" dirty="0"/>
              <a:t> </a:t>
            </a:r>
            <a:r>
              <a:rPr lang="el-GR" altLang="en-US" sz="1400" dirty="0"/>
              <a:t>Λ</a:t>
            </a:r>
            <a:r>
              <a:rPr lang="en-US" altLang="en-US" dirty="0"/>
              <a:t> </a:t>
            </a:r>
            <a:r>
              <a:rPr lang="en-US" altLang="en-US" i="1" dirty="0"/>
              <a:t>r</a:t>
            </a:r>
            <a:r>
              <a:rPr lang="en-US" altLang="en-US" dirty="0"/>
              <a:t> = </a:t>
            </a:r>
            <a:r>
              <a:rPr lang="en-US" altLang="en-US" i="1" dirty="0"/>
              <a:t>p</a:t>
            </a:r>
            <a:r>
              <a:rPr lang="en-US" altLang="en-US" dirty="0"/>
              <a:t> </a:t>
            </a:r>
            <a:r>
              <a:rPr lang="el-GR" altLang="en-US" dirty="0"/>
              <a:t>ν</a:t>
            </a:r>
            <a:r>
              <a:rPr lang="en-US" altLang="en-US" dirty="0"/>
              <a:t> (</a:t>
            </a:r>
            <a:r>
              <a:rPr lang="en-US" altLang="en-US" i="1" dirty="0"/>
              <a:t>q</a:t>
            </a:r>
            <a:r>
              <a:rPr lang="en-US" altLang="en-US" dirty="0"/>
              <a:t> </a:t>
            </a:r>
            <a:r>
              <a:rPr lang="el-GR" altLang="en-US" sz="1400" dirty="0"/>
              <a:t>Λ</a:t>
            </a:r>
            <a:r>
              <a:rPr lang="en-US" altLang="en-US" dirty="0"/>
              <a:t> </a:t>
            </a:r>
            <a:r>
              <a:rPr lang="en-US" altLang="en-US" i="1" dirty="0"/>
              <a:t>r</a:t>
            </a:r>
            <a:r>
              <a:rPr lang="en-US" altLang="en-US" dirty="0"/>
              <a:t>)</a:t>
            </a:r>
          </a:p>
        </p:txBody>
      </p:sp>
      <p:sp>
        <p:nvSpPr>
          <p:cNvPr id="18458" name="Slide Number Placeholder 2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4FABA3-3D7A-4C62-830D-22AC31798DCA}" type="slidenum">
              <a:rPr lang="en-US" altLang="en-US"/>
              <a:pPr/>
              <a:t>41</a:t>
            </a:fld>
            <a:endParaRPr lang="en-US" altLang="en-US"/>
          </a:p>
        </p:txBody>
      </p:sp>
    </p:spTree>
    <p:extLst>
      <p:ext uri="{BB962C8B-B14F-4D97-AF65-F5344CB8AC3E}">
        <p14:creationId xmlns:p14="http://schemas.microsoft.com/office/powerpoint/2010/main" val="13382429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t>Propositional Logic</a:t>
            </a:r>
            <a:endParaRPr lang="en-US" altLang="en-US" dirty="0" smtClean="0"/>
          </a:p>
        </p:txBody>
      </p:sp>
      <p:sp>
        <p:nvSpPr>
          <p:cNvPr id="19459" name="Rectangle 3"/>
          <p:cNvSpPr>
            <a:spLocks noGrp="1" noChangeArrowheads="1"/>
          </p:cNvSpPr>
          <p:nvPr>
            <p:ph type="body" sz="half" idx="1"/>
          </p:nvPr>
        </p:nvSpPr>
        <p:spPr>
          <a:xfrm>
            <a:off x="457200" y="1600200"/>
            <a:ext cx="8153400" cy="2514600"/>
          </a:xfrm>
        </p:spPr>
        <p:txBody>
          <a:bodyPr/>
          <a:lstStyle/>
          <a:p>
            <a:pPr eaLnBrk="1" hangingPunct="1"/>
            <a:r>
              <a:rPr lang="en-US" altLang="en-US" sz="2000" dirty="0" smtClean="0"/>
              <a:t>English (and every other human language) is often ambiguous. Translating sentences into compound statements removes the ambiguity. </a:t>
            </a:r>
          </a:p>
          <a:p>
            <a:pPr eaLnBrk="1" hangingPunct="1"/>
            <a:r>
              <a:rPr lang="en-US" altLang="en-US" sz="2000" dirty="0" smtClean="0"/>
              <a:t>Example: How can this English sentence be translated into a logical expression?</a:t>
            </a:r>
          </a:p>
          <a:p>
            <a:pPr eaLnBrk="1" hangingPunct="1">
              <a:buFont typeface="Wingdings" panose="05000000000000000000" pitchFamily="2" charset="2"/>
              <a:buNone/>
            </a:pPr>
            <a:r>
              <a:rPr lang="en-US" altLang="en-US" sz="2100" dirty="0" smtClean="0"/>
              <a:t>		“You cannot ride the roller coaster if you are under 4 feet  </a:t>
            </a:r>
          </a:p>
          <a:p>
            <a:pPr eaLnBrk="1" hangingPunct="1">
              <a:buFont typeface="Wingdings" panose="05000000000000000000" pitchFamily="2" charset="2"/>
              <a:buNone/>
            </a:pPr>
            <a:r>
              <a:rPr lang="en-US" altLang="en-US" sz="2100" dirty="0" smtClean="0"/>
              <a:t>            tall unless you are older than 16 years old.”</a:t>
            </a:r>
          </a:p>
          <a:p>
            <a:pPr eaLnBrk="1" hangingPunct="1">
              <a:buFont typeface="Wingdings" panose="05000000000000000000" pitchFamily="2" charset="2"/>
              <a:buNone/>
            </a:pPr>
            <a:endParaRPr lang="en-US" altLang="en-US" sz="2100" dirty="0" smtClean="0"/>
          </a:p>
          <a:p>
            <a:pPr lvl="1" eaLnBrk="1" hangingPunct="1">
              <a:buFont typeface="Wingdings" panose="05000000000000000000" pitchFamily="2" charset="2"/>
              <a:buNone/>
            </a:pPr>
            <a:endParaRPr lang="en-US" altLang="en-US" sz="2100" dirty="0" smtClean="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dirty="0" smtClean="0"/>
          </a:p>
          <a:p>
            <a:pPr eaLnBrk="1" hangingPunct="1">
              <a:buFont typeface="Wingdings" panose="05000000000000000000" pitchFamily="2" charset="2"/>
              <a:buNone/>
            </a:pPr>
            <a:endParaRPr lang="en-US" altLang="en-US" sz="2800" dirty="0" smtClean="0"/>
          </a:p>
        </p:txBody>
      </p:sp>
      <p:sp>
        <p:nvSpPr>
          <p:cNvPr id="19460"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1" name="Text Box 5"/>
          <p:cNvSpPr txBox="1">
            <a:spLocks noChangeArrowheads="1"/>
          </p:cNvSpPr>
          <p:nvPr/>
        </p:nvSpPr>
        <p:spPr bwMode="auto">
          <a:xfrm>
            <a:off x="1524000" y="10668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800" u="sng">
                <a:solidFill>
                  <a:srgbClr val="339933"/>
                </a:solidFill>
              </a:rPr>
              <a:t>Translating English Sentences</a:t>
            </a:r>
          </a:p>
        </p:txBody>
      </p:sp>
      <p:sp>
        <p:nvSpPr>
          <p:cNvPr id="32795" name="Text Box 27"/>
          <p:cNvSpPr txBox="1">
            <a:spLocks noChangeArrowheads="1"/>
          </p:cNvSpPr>
          <p:nvPr/>
        </p:nvSpPr>
        <p:spPr bwMode="auto">
          <a:xfrm>
            <a:off x="914400" y="4038600"/>
            <a:ext cx="73914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solidFill>
                  <a:srgbClr val="FF3300"/>
                </a:solidFill>
              </a:rPr>
              <a:t>Solution</a:t>
            </a:r>
            <a:r>
              <a:rPr lang="en-US" altLang="en-US"/>
              <a:t>: Let </a:t>
            </a:r>
            <a:r>
              <a:rPr lang="en-US" altLang="en-US" i="1"/>
              <a:t>q</a:t>
            </a:r>
            <a:r>
              <a:rPr lang="en-US" altLang="en-US"/>
              <a:t>, </a:t>
            </a:r>
            <a:r>
              <a:rPr lang="en-US" altLang="en-US" i="1"/>
              <a:t>r</a:t>
            </a:r>
            <a:r>
              <a:rPr lang="en-US" altLang="en-US"/>
              <a:t>, and </a:t>
            </a:r>
            <a:r>
              <a:rPr lang="en-US" altLang="en-US" i="1"/>
              <a:t>s</a:t>
            </a:r>
            <a:r>
              <a:rPr lang="en-US" altLang="en-US"/>
              <a:t> represent “You can ride the roller  coaster,”    </a:t>
            </a:r>
          </a:p>
          <a:p>
            <a:pPr>
              <a:spcBef>
                <a:spcPct val="50000"/>
              </a:spcBef>
            </a:pPr>
            <a:r>
              <a:rPr lang="en-US" altLang="en-US"/>
              <a:t>               “You are under 4 feet tall,” and “You are older than   </a:t>
            </a:r>
          </a:p>
          <a:p>
            <a:pPr>
              <a:spcBef>
                <a:spcPct val="50000"/>
              </a:spcBef>
            </a:pPr>
            <a:r>
              <a:rPr lang="en-US" altLang="en-US"/>
              <a:t>               16 years old.” The sentence can be translated into:</a:t>
            </a:r>
          </a:p>
          <a:p>
            <a:pPr>
              <a:spcBef>
                <a:spcPct val="50000"/>
              </a:spcBef>
            </a:pPr>
            <a:r>
              <a:rPr lang="en-US" altLang="en-US"/>
              <a:t>                               (</a:t>
            </a:r>
            <a:r>
              <a:rPr lang="en-US" altLang="en-US" i="1"/>
              <a:t>r</a:t>
            </a:r>
            <a:r>
              <a:rPr lang="en-US" altLang="en-US"/>
              <a:t> </a:t>
            </a:r>
            <a:r>
              <a:rPr lang="el-GR" altLang="en-US" sz="1400"/>
              <a:t>Λ</a:t>
            </a:r>
            <a:r>
              <a:rPr lang="en-US" altLang="en-US"/>
              <a:t> ¬ </a:t>
            </a:r>
            <a:r>
              <a:rPr lang="en-US" altLang="en-US" i="1"/>
              <a:t>s</a:t>
            </a:r>
            <a:r>
              <a:rPr lang="en-US" altLang="en-US"/>
              <a:t>) → ¬</a:t>
            </a:r>
            <a:r>
              <a:rPr lang="en-US" altLang="en-US" i="1"/>
              <a:t>q</a:t>
            </a:r>
            <a:r>
              <a:rPr lang="en-US" altLang="en-US"/>
              <a:t>.</a:t>
            </a:r>
          </a:p>
        </p:txBody>
      </p:sp>
      <p:sp>
        <p:nvSpPr>
          <p:cNvPr id="19463"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4DF86A-DC3F-47C3-BD9C-F6047B04613A}" type="slidenum">
              <a:rPr lang="en-US" altLang="en-US"/>
              <a:pPr/>
              <a:t>42</a:t>
            </a:fld>
            <a:endParaRPr lang="en-US" altLang="en-US"/>
          </a:p>
        </p:txBody>
      </p:sp>
    </p:spTree>
    <p:extLst>
      <p:ext uri="{BB962C8B-B14F-4D97-AF65-F5344CB8AC3E}">
        <p14:creationId xmlns:p14="http://schemas.microsoft.com/office/powerpoint/2010/main" val="92676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95"/>
                                        </p:tgtEl>
                                        <p:attrNameLst>
                                          <p:attrName>style.visibility</p:attrName>
                                        </p:attrNameLst>
                                      </p:cBhvr>
                                      <p:to>
                                        <p:strVal val="visible"/>
                                      </p:to>
                                    </p:set>
                                    <p:anim calcmode="lin" valueType="num">
                                      <p:cBhvr additive="base">
                                        <p:cTn id="7" dur="500" fill="hold"/>
                                        <p:tgtEl>
                                          <p:spTgt spid="32795"/>
                                        </p:tgtEl>
                                        <p:attrNameLst>
                                          <p:attrName>ppt_x</p:attrName>
                                        </p:attrNameLst>
                                      </p:cBhvr>
                                      <p:tavLst>
                                        <p:tav tm="0">
                                          <p:val>
                                            <p:strVal val="#ppt_x"/>
                                          </p:val>
                                        </p:tav>
                                        <p:tav tm="100000">
                                          <p:val>
                                            <p:strVal val="#ppt_x"/>
                                          </p:val>
                                        </p:tav>
                                      </p:tavLst>
                                    </p:anim>
                                    <p:anim calcmode="lin" valueType="num">
                                      <p:cBhvr additive="base">
                                        <p:cTn id="8" dur="500" fill="hold"/>
                                        <p:tgtEl>
                                          <p:spTgt spid="32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t>Propositional Logic</a:t>
            </a:r>
            <a:endParaRPr lang="en-US" altLang="en-US" dirty="0" smtClean="0"/>
          </a:p>
        </p:txBody>
      </p:sp>
      <p:sp>
        <p:nvSpPr>
          <p:cNvPr id="20483" name="Rectangle 3"/>
          <p:cNvSpPr>
            <a:spLocks noGrp="1" noChangeArrowheads="1"/>
          </p:cNvSpPr>
          <p:nvPr>
            <p:ph type="body" sz="half" idx="1"/>
          </p:nvPr>
        </p:nvSpPr>
        <p:spPr>
          <a:xfrm>
            <a:off x="457200" y="1600200"/>
            <a:ext cx="8153400" cy="2514600"/>
          </a:xfrm>
        </p:spPr>
        <p:txBody>
          <a:bodyPr/>
          <a:lstStyle/>
          <a:p>
            <a:pPr eaLnBrk="1" hangingPunct="1"/>
            <a:r>
              <a:rPr lang="en-US" altLang="en-US" sz="2000" dirty="0" smtClean="0"/>
              <a:t>Example: How can this English sentence be translated into a logical expression?</a:t>
            </a:r>
          </a:p>
          <a:p>
            <a:pPr eaLnBrk="1" hangingPunct="1">
              <a:buFont typeface="Wingdings" panose="05000000000000000000" pitchFamily="2" charset="2"/>
              <a:buNone/>
            </a:pPr>
            <a:r>
              <a:rPr lang="en-US" altLang="en-US" sz="2100" dirty="0" smtClean="0"/>
              <a:t>		“You can access the Internet from campus only if you are a   </a:t>
            </a:r>
          </a:p>
          <a:p>
            <a:pPr eaLnBrk="1" hangingPunct="1">
              <a:buFont typeface="Wingdings" panose="05000000000000000000" pitchFamily="2" charset="2"/>
              <a:buNone/>
            </a:pPr>
            <a:r>
              <a:rPr lang="en-US" altLang="en-US" sz="2100" dirty="0" smtClean="0"/>
              <a:t>             computer science major or you are not a freshman.”</a:t>
            </a:r>
          </a:p>
          <a:p>
            <a:pPr eaLnBrk="1" hangingPunct="1">
              <a:buFont typeface="Wingdings" panose="05000000000000000000" pitchFamily="2" charset="2"/>
              <a:buNone/>
            </a:pPr>
            <a:endParaRPr lang="en-US" altLang="en-US" sz="2100" dirty="0" smtClean="0"/>
          </a:p>
          <a:p>
            <a:pPr lvl="1" eaLnBrk="1" hangingPunct="1">
              <a:buFont typeface="Wingdings" panose="05000000000000000000" pitchFamily="2" charset="2"/>
              <a:buNone/>
            </a:pPr>
            <a:endParaRPr lang="en-US" altLang="en-US" sz="2100" dirty="0" smtClean="0">
              <a:solidFill>
                <a:schemeClr val="hlink"/>
              </a:solidFill>
              <a:cs typeface="Arial" panose="020B0604020202020204" pitchFamily="34" charset="0"/>
            </a:endParaRPr>
          </a:p>
          <a:p>
            <a:pPr eaLnBrk="1" hangingPunct="1">
              <a:buFont typeface="Wingdings" panose="05000000000000000000" pitchFamily="2" charset="2"/>
              <a:buNone/>
            </a:pPr>
            <a:endParaRPr lang="en-US" altLang="en-US" sz="2800" dirty="0" smtClean="0"/>
          </a:p>
          <a:p>
            <a:pPr eaLnBrk="1" hangingPunct="1">
              <a:buFont typeface="Wingdings" panose="05000000000000000000" pitchFamily="2" charset="2"/>
              <a:buNone/>
            </a:pPr>
            <a:endParaRPr lang="en-US" altLang="en-US" sz="2800" dirty="0" smtClean="0"/>
          </a:p>
        </p:txBody>
      </p:sp>
      <p:sp>
        <p:nvSpPr>
          <p:cNvPr id="20484" name="Text Box 4"/>
          <p:cNvSpPr txBox="1">
            <a:spLocks noChangeArrowheads="1"/>
          </p:cNvSpPr>
          <p:nvPr/>
        </p:nvSpPr>
        <p:spPr bwMode="auto">
          <a:xfrm>
            <a:off x="6324600" y="3581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33798" name="Text Box 6"/>
          <p:cNvSpPr txBox="1">
            <a:spLocks noChangeArrowheads="1"/>
          </p:cNvSpPr>
          <p:nvPr/>
        </p:nvSpPr>
        <p:spPr bwMode="auto">
          <a:xfrm>
            <a:off x="838200" y="3124200"/>
            <a:ext cx="73914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solidFill>
                  <a:srgbClr val="FF3300"/>
                </a:solidFill>
              </a:rPr>
              <a:t>Solution</a:t>
            </a:r>
            <a:r>
              <a:rPr lang="en-US" altLang="en-US" dirty="0"/>
              <a:t>: Let </a:t>
            </a:r>
            <a:r>
              <a:rPr lang="en-US" altLang="en-US" i="1" dirty="0"/>
              <a:t>a</a:t>
            </a:r>
            <a:r>
              <a:rPr lang="en-US" altLang="en-US" dirty="0"/>
              <a:t>, </a:t>
            </a:r>
            <a:r>
              <a:rPr lang="en-US" altLang="en-US" i="1" dirty="0"/>
              <a:t>c</a:t>
            </a:r>
            <a:r>
              <a:rPr lang="en-US" altLang="en-US" dirty="0"/>
              <a:t>, and </a:t>
            </a:r>
            <a:r>
              <a:rPr lang="en-US" altLang="en-US" i="1" dirty="0"/>
              <a:t>f</a:t>
            </a:r>
            <a:r>
              <a:rPr lang="en-US" altLang="en-US" dirty="0"/>
              <a:t> represent “You can access the Internet from  </a:t>
            </a:r>
          </a:p>
          <a:p>
            <a:pPr>
              <a:spcBef>
                <a:spcPct val="50000"/>
              </a:spcBef>
            </a:pPr>
            <a:r>
              <a:rPr lang="en-US" altLang="en-US" dirty="0"/>
              <a:t>               campus,” “You are a computer science major,” and “You are </a:t>
            </a:r>
          </a:p>
          <a:p>
            <a:pPr>
              <a:spcBef>
                <a:spcPct val="50000"/>
              </a:spcBef>
            </a:pPr>
            <a:r>
              <a:rPr lang="en-US" altLang="en-US" dirty="0"/>
              <a:t>               a freshman.” The sentence can be translated into:</a:t>
            </a:r>
          </a:p>
          <a:p>
            <a:pPr>
              <a:spcBef>
                <a:spcPct val="50000"/>
              </a:spcBef>
            </a:pPr>
            <a:r>
              <a:rPr lang="en-US" altLang="en-US" dirty="0"/>
              <a:t>                               </a:t>
            </a:r>
            <a:r>
              <a:rPr lang="en-US" altLang="en-US" i="1" dirty="0"/>
              <a:t>a</a:t>
            </a:r>
            <a:r>
              <a:rPr lang="en-US" altLang="en-US" dirty="0"/>
              <a:t> → (</a:t>
            </a:r>
            <a:r>
              <a:rPr lang="en-US" altLang="en-US" i="1" dirty="0"/>
              <a:t>c</a:t>
            </a:r>
            <a:r>
              <a:rPr lang="en-US" altLang="en-US" dirty="0"/>
              <a:t> </a:t>
            </a:r>
            <a:r>
              <a:rPr lang="el-GR" altLang="en-US" dirty="0"/>
              <a:t>ν</a:t>
            </a:r>
            <a:r>
              <a:rPr lang="en-US" altLang="en-US" dirty="0"/>
              <a:t> ¬</a:t>
            </a:r>
            <a:r>
              <a:rPr lang="en-US" altLang="en-US" i="1" dirty="0"/>
              <a:t>f</a:t>
            </a:r>
            <a:r>
              <a:rPr lang="en-US" altLang="en-US" dirty="0"/>
              <a:t>).</a:t>
            </a:r>
          </a:p>
        </p:txBody>
      </p:sp>
      <p:sp>
        <p:nvSpPr>
          <p:cNvPr id="2048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418195-D03C-431F-B1C9-5F612530EFC0}" type="slidenum">
              <a:rPr lang="en-US" altLang="en-US"/>
              <a:pPr/>
              <a:t>43</a:t>
            </a:fld>
            <a:endParaRPr lang="en-US" altLang="en-US"/>
          </a:p>
        </p:txBody>
      </p:sp>
    </p:spTree>
    <p:extLst>
      <p:ext uri="{BB962C8B-B14F-4D97-AF65-F5344CB8AC3E}">
        <p14:creationId xmlns:p14="http://schemas.microsoft.com/office/powerpoint/2010/main" val="357331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 calcmode="lin" valueType="num">
                                      <p:cBhvr additive="base">
                                        <p:cTn id="7" dur="500" fill="hold"/>
                                        <p:tgtEl>
                                          <p:spTgt spid="33798"/>
                                        </p:tgtEl>
                                        <p:attrNameLst>
                                          <p:attrName>ppt_x</p:attrName>
                                        </p:attrNameLst>
                                      </p:cBhvr>
                                      <p:tavLst>
                                        <p:tav tm="0">
                                          <p:val>
                                            <p:strVal val="#ppt_x"/>
                                          </p:val>
                                        </p:tav>
                                        <p:tav tm="100000">
                                          <p:val>
                                            <p:strVal val="#ppt_x"/>
                                          </p:val>
                                        </p:tav>
                                      </p:tavLst>
                                    </p:anim>
                                    <p:anim calcmode="lin" valueType="num">
                                      <p:cBhvr additive="base">
                                        <p:cTn id="8"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601525"/>
          </a:xfrm>
        </p:spPr>
        <p:txBody>
          <a:bodyPr/>
          <a:lstStyle/>
          <a:p>
            <a:r>
              <a:rPr lang="en-US" sz="3200" dirty="0"/>
              <a:t>Interpretation of logic formulas</a:t>
            </a:r>
          </a:p>
        </p:txBody>
      </p:sp>
      <p:sp>
        <p:nvSpPr>
          <p:cNvPr id="3" name="Content Placeholder 2"/>
          <p:cNvSpPr>
            <a:spLocks noGrp="1"/>
          </p:cNvSpPr>
          <p:nvPr>
            <p:ph idx="1"/>
          </p:nvPr>
        </p:nvSpPr>
        <p:spPr>
          <a:xfrm>
            <a:off x="628650" y="831273"/>
            <a:ext cx="8087838" cy="4354681"/>
          </a:xfrm>
        </p:spPr>
        <p:txBody>
          <a:bodyPr/>
          <a:lstStyle/>
          <a:p>
            <a:pPr algn="just"/>
            <a:r>
              <a:rPr lang="en-US" sz="2200" dirty="0" smtClean="0"/>
              <a:t>When </a:t>
            </a:r>
            <a:r>
              <a:rPr lang="en-US" sz="2200" dirty="0"/>
              <a:t>we see a logic formula, we do not care about the original meaning of each proposition. Rather, we care about </a:t>
            </a:r>
            <a:r>
              <a:rPr lang="en-US" sz="2200" u="sng" dirty="0"/>
              <a:t>the logic relation between the propositions</a:t>
            </a:r>
            <a:r>
              <a:rPr lang="en-US" sz="2200" dirty="0"/>
              <a:t>.</a:t>
            </a:r>
          </a:p>
          <a:p>
            <a:pPr algn="just"/>
            <a:r>
              <a:rPr lang="en-US" sz="2200" dirty="0" smtClean="0"/>
              <a:t>The </a:t>
            </a:r>
            <a:r>
              <a:rPr lang="en-US" sz="2200" dirty="0"/>
              <a:t>main concern is to know if a logic formula is “</a:t>
            </a:r>
            <a:r>
              <a:rPr lang="en-US" sz="2200" b="1" dirty="0"/>
              <a:t>true</a:t>
            </a:r>
            <a:r>
              <a:rPr lang="en-US" sz="2200" dirty="0"/>
              <a:t>” or “</a:t>
            </a:r>
            <a:r>
              <a:rPr lang="en-US" sz="2200" b="1" dirty="0"/>
              <a:t>false</a:t>
            </a:r>
            <a:r>
              <a:rPr lang="en-US" sz="2200" dirty="0"/>
              <a:t>” when the values of the atomic formulas contained in this formula are given.</a:t>
            </a:r>
          </a:p>
          <a:p>
            <a:pPr algn="just"/>
            <a:r>
              <a:rPr lang="en-US" sz="2200" dirty="0" smtClean="0"/>
              <a:t>The </a:t>
            </a:r>
            <a:r>
              <a:rPr lang="en-US" sz="2200" dirty="0"/>
              <a:t>process for determining the “true/false” of a logic formula based on the “true/false” of the atomic formulas is called “</a:t>
            </a:r>
            <a:r>
              <a:rPr lang="en-US" sz="2200" b="1" dirty="0"/>
              <a:t>interpretation</a:t>
            </a:r>
            <a:r>
              <a:rPr lang="en-US" sz="2200" dirty="0"/>
              <a:t>”.</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44</a:t>
            </a:fld>
            <a:endParaRPr lang="en-US"/>
          </a:p>
        </p:txBody>
      </p:sp>
    </p:spTree>
    <p:extLst>
      <p:ext uri="{BB962C8B-B14F-4D97-AF65-F5344CB8AC3E}">
        <p14:creationId xmlns:p14="http://schemas.microsoft.com/office/powerpoint/2010/main" val="1022756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95199"/>
          </a:xfrm>
        </p:spPr>
        <p:txBody>
          <a:bodyPr/>
          <a:lstStyle/>
          <a:p>
            <a:r>
              <a:rPr lang="en-US" altLang="en-US" sz="2800" dirty="0" err="1">
                <a:ea typeface="ＭＳ Ｐゴシック" panose="020B0600070205080204" pitchFamily="34" charset="-128"/>
              </a:rPr>
              <a:t>W</a:t>
            </a:r>
            <a:r>
              <a:rPr lang="en-US" altLang="en-US" sz="2800" dirty="0" err="1" smtClean="0">
                <a:ea typeface="ＭＳ Ｐゴシック" panose="020B0600070205080204" pitchFamily="34" charset="-128"/>
              </a:rPr>
              <a:t>ff</a:t>
            </a:r>
            <a:r>
              <a:rPr lang="en-US" altLang="en-US" sz="2800" dirty="0" smtClean="0">
                <a:ea typeface="ＭＳ Ｐゴシック" panose="020B0600070205080204" pitchFamily="34" charset="-128"/>
              </a:rPr>
              <a:t>- </a:t>
            </a:r>
            <a:r>
              <a:rPr lang="en-US" altLang="en-US" sz="2800" dirty="0">
                <a:ea typeface="ＭＳ Ｐゴシック" panose="020B0600070205080204" pitchFamily="34" charset="-128"/>
              </a:rPr>
              <a:t>well formed formula</a:t>
            </a:r>
            <a:endParaRPr lang="en-US" sz="2800" dirty="0"/>
          </a:p>
        </p:txBody>
      </p:sp>
      <p:sp>
        <p:nvSpPr>
          <p:cNvPr id="3" name="Content Placeholder 2"/>
          <p:cNvSpPr>
            <a:spLocks noGrp="1"/>
          </p:cNvSpPr>
          <p:nvPr>
            <p:ph idx="1"/>
          </p:nvPr>
        </p:nvSpPr>
        <p:spPr>
          <a:xfrm>
            <a:off x="628649" y="935665"/>
            <a:ext cx="8121946" cy="4731488"/>
          </a:xfrm>
        </p:spPr>
        <p:txBody>
          <a:bodyPr/>
          <a:lstStyle/>
          <a:p>
            <a:r>
              <a:rPr lang="en-US" altLang="en-US" sz="2200" dirty="0">
                <a:ea typeface="ＭＳ Ｐゴシック" panose="020B0600070205080204" pitchFamily="34" charset="-128"/>
              </a:rPr>
              <a:t>A well-formed formula, </a:t>
            </a:r>
            <a:r>
              <a:rPr lang="en-US" altLang="en-US" sz="2200" dirty="0" err="1">
                <a:ea typeface="ＭＳ Ｐゴシック" panose="020B0600070205080204" pitchFamily="34" charset="-128"/>
              </a:rPr>
              <a:t>wff</a:t>
            </a:r>
            <a:r>
              <a:rPr lang="en-US" altLang="en-US" sz="2200" dirty="0">
                <a:ea typeface="ＭＳ Ｐゴシック" panose="020B0600070205080204" pitchFamily="34" charset="-128"/>
              </a:rPr>
              <a:t>, is </a:t>
            </a:r>
            <a:r>
              <a:rPr lang="en-US" altLang="en-US" sz="2200" dirty="0" smtClean="0">
                <a:ea typeface="ＭＳ Ｐゴシック" panose="020B0600070205080204" pitchFamily="34" charset="-128"/>
              </a:rPr>
              <a:t>a finite</a:t>
            </a:r>
            <a:r>
              <a:rPr lang="en-US" altLang="en-US" sz="2200" dirty="0">
                <a:ea typeface="ＭＳ Ｐゴシック" panose="020B0600070205080204" pitchFamily="34" charset="-128"/>
              </a:rPr>
              <a:t> sequence of symbols from a given alphabet that is part of a formal language. A formal language can be identified with the set of formulas in the language. We represent propositions by formulas called well-formed formulas (</a:t>
            </a:r>
            <a:r>
              <a:rPr lang="en-US" altLang="en-US" sz="2200" dirty="0" err="1">
                <a:ea typeface="ＭＳ Ｐゴシック" panose="020B0600070205080204" pitchFamily="34" charset="-128"/>
              </a:rPr>
              <a:t>wffs</a:t>
            </a:r>
            <a:r>
              <a:rPr lang="en-US" altLang="en-US" sz="2200" dirty="0">
                <a:ea typeface="ＭＳ Ｐゴシック" panose="020B0600070205080204" pitchFamily="34" charset="-128"/>
              </a:rPr>
              <a:t>). </a:t>
            </a:r>
          </a:p>
          <a:p>
            <a:r>
              <a:rPr lang="en-US" altLang="en-US" sz="2200" dirty="0" smtClean="0">
                <a:ea typeface="ＭＳ Ｐゴシック" panose="020B0600070205080204" pitchFamily="34" charset="-128"/>
              </a:rPr>
              <a:t>A </a:t>
            </a:r>
            <a:r>
              <a:rPr lang="en-US" altLang="en-US" sz="2200" dirty="0">
                <a:ea typeface="ＭＳ Ｐゴシック" panose="020B0600070205080204" pitchFamily="34" charset="-128"/>
              </a:rPr>
              <a:t>sentence (</a:t>
            </a:r>
            <a:r>
              <a:rPr lang="en-US" altLang="en-US" sz="2200" dirty="0" err="1">
                <a:ea typeface="ＭＳ Ｐゴシック" panose="020B0600070205080204" pitchFamily="34" charset="-128"/>
              </a:rPr>
              <a:t>wff</a:t>
            </a:r>
            <a:r>
              <a:rPr lang="en-US" altLang="en-US" sz="2200" dirty="0">
                <a:ea typeface="ＭＳ Ｐゴシック" panose="020B0600070205080204" pitchFamily="34" charset="-128"/>
              </a:rPr>
              <a:t>- well formed formula) is defined as follows: </a:t>
            </a:r>
          </a:p>
          <a:p>
            <a:pPr marL="454025" lvl="1" indent="-219075"/>
            <a:r>
              <a:rPr lang="en-US" altLang="en-US" sz="2200" dirty="0">
                <a:ea typeface="ＭＳ Ｐゴシック" panose="020B0600070205080204" pitchFamily="34" charset="-128"/>
              </a:rPr>
              <a:t>A symbol is a sentence</a:t>
            </a:r>
          </a:p>
          <a:p>
            <a:pPr marL="454025" lvl="1" indent="-219075"/>
            <a:r>
              <a:rPr lang="en-US" altLang="en-US" sz="2200" dirty="0">
                <a:ea typeface="ＭＳ Ｐゴシック" panose="020B0600070205080204" pitchFamily="34" charset="-128"/>
              </a:rPr>
              <a:t>If S is a sentence, then </a:t>
            </a:r>
            <a:r>
              <a:rPr lang="en-US" altLang="en-US" sz="2200" dirty="0">
                <a:ea typeface="ＭＳ Ｐゴシック" panose="020B0600070205080204" pitchFamily="34" charset="-128"/>
                <a:sym typeface="Symbol" panose="05050102010706020507" pitchFamily="18" charset="2"/>
              </a:rPr>
              <a:t></a:t>
            </a:r>
            <a:r>
              <a:rPr lang="en-US" altLang="en-US" sz="2200" dirty="0">
                <a:ea typeface="ＭＳ Ｐゴシック" panose="020B0600070205080204" pitchFamily="34" charset="-128"/>
              </a:rPr>
              <a:t>S is a sentence</a:t>
            </a:r>
          </a:p>
          <a:p>
            <a:pPr marL="454025" lvl="1" indent="-219075"/>
            <a:r>
              <a:rPr lang="en-US" altLang="en-US" sz="2200" dirty="0">
                <a:ea typeface="ＭＳ Ｐゴシック" panose="020B0600070205080204" pitchFamily="34" charset="-128"/>
              </a:rPr>
              <a:t>If S is a sentence, then (S) is a sentence</a:t>
            </a:r>
          </a:p>
          <a:p>
            <a:pPr marL="454025" lvl="1" indent="-219075"/>
            <a:r>
              <a:rPr lang="en-US" altLang="en-US" sz="2200" dirty="0">
                <a:ea typeface="ＭＳ Ｐゴシック" panose="020B0600070205080204" pitchFamily="34" charset="-128"/>
              </a:rPr>
              <a:t>If S and T are sentences, then (S </a:t>
            </a:r>
            <a:r>
              <a:rPr lang="en-US" altLang="en-US" sz="2200" dirty="0">
                <a:ea typeface="ＭＳ Ｐゴシック" panose="020B0600070205080204" pitchFamily="34" charset="-128"/>
                <a:sym typeface="Symbol" panose="05050102010706020507" pitchFamily="18" charset="2"/>
              </a:rPr>
              <a:t></a:t>
            </a:r>
            <a:r>
              <a:rPr lang="en-US" altLang="en-US" sz="2200" dirty="0">
                <a:ea typeface="ＭＳ Ｐゴシック" panose="020B0600070205080204" pitchFamily="34" charset="-128"/>
              </a:rPr>
              <a:t> T), (S </a:t>
            </a:r>
            <a:r>
              <a:rPr lang="en-US" altLang="en-US" sz="2200" dirty="0">
                <a:ea typeface="ＭＳ Ｐゴシック" panose="020B0600070205080204" pitchFamily="34" charset="-128"/>
                <a:sym typeface="Symbol" panose="05050102010706020507" pitchFamily="18" charset="2"/>
              </a:rPr>
              <a:t></a:t>
            </a:r>
            <a:r>
              <a:rPr lang="en-US" altLang="en-US" sz="2200" dirty="0">
                <a:ea typeface="ＭＳ Ｐゴシック" panose="020B0600070205080204" pitchFamily="34" charset="-128"/>
              </a:rPr>
              <a:t> T), (S </a:t>
            </a:r>
            <a:r>
              <a:rPr lang="en-US" altLang="en-US" sz="2200" dirty="0">
                <a:ea typeface="ＭＳ Ｐゴシック" panose="020B0600070205080204" pitchFamily="34" charset="-128"/>
                <a:sym typeface="Symbol" panose="05050102010706020507" pitchFamily="18" charset="2"/>
              </a:rPr>
              <a:t></a:t>
            </a:r>
            <a:r>
              <a:rPr lang="en-US" altLang="en-US" sz="2200" dirty="0">
                <a:ea typeface="ＭＳ Ｐゴシック" panose="020B0600070205080204" pitchFamily="34" charset="-128"/>
              </a:rPr>
              <a:t> T), and (S </a:t>
            </a:r>
            <a:r>
              <a:rPr lang="en-US" altLang="en-US" sz="2200" dirty="0">
                <a:ea typeface="ＭＳ Ｐゴシック" panose="020B0600070205080204" pitchFamily="34" charset="-128"/>
                <a:cs typeface="Times New Roman" panose="02020603050405020304" pitchFamily="18" charset="0"/>
              </a:rPr>
              <a:t>↔</a:t>
            </a:r>
            <a:r>
              <a:rPr lang="en-US" altLang="en-US" sz="2200" dirty="0">
                <a:ea typeface="ＭＳ Ｐゴシック" panose="020B0600070205080204" pitchFamily="34" charset="-128"/>
              </a:rPr>
              <a:t> T) are sentences</a:t>
            </a:r>
          </a:p>
          <a:p>
            <a:pPr marL="454025" lvl="1" indent="-219075"/>
            <a:r>
              <a:rPr lang="en-US" altLang="en-US" sz="2200" dirty="0">
                <a:ea typeface="ＭＳ Ｐゴシック" panose="020B0600070205080204" pitchFamily="34" charset="-128"/>
              </a:rPr>
              <a:t>A sentence results from a finite number of applications of the rules</a:t>
            </a: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45</a:t>
            </a:fld>
            <a:endParaRPr lang="en-US"/>
          </a:p>
        </p:txBody>
      </p:sp>
    </p:spTree>
    <p:extLst>
      <p:ext uri="{BB962C8B-B14F-4D97-AF65-F5344CB8AC3E}">
        <p14:creationId xmlns:p14="http://schemas.microsoft.com/office/powerpoint/2010/main" val="30491658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87769"/>
          </a:xfrm>
        </p:spPr>
        <p:txBody>
          <a:bodyPr/>
          <a:lstStyle/>
          <a:p>
            <a:r>
              <a:rPr lang="en-US" sz="2800" dirty="0">
                <a:cs typeface="Times New Roman" panose="02020603050405020304" pitchFamily="18" charset="0"/>
              </a:rPr>
              <a:t>Properties of </a:t>
            </a:r>
            <a:r>
              <a:rPr lang="en-US" sz="2800" dirty="0" err="1">
                <a:cs typeface="Times New Roman" panose="02020603050405020304" pitchFamily="18" charset="0"/>
              </a:rPr>
              <a:t>wffs</a:t>
            </a:r>
            <a:r>
              <a:rPr lang="en-US" sz="2800" dirty="0">
                <a:cs typeface="Times New Roman" panose="02020603050405020304" pitchFamily="18" charset="0"/>
              </a:rPr>
              <a:t> in </a:t>
            </a:r>
            <a:r>
              <a:rPr lang="en-US" sz="2800" dirty="0" smtClean="0">
                <a:cs typeface="Times New Roman" panose="02020603050405020304" pitchFamily="18" charset="0"/>
              </a:rPr>
              <a:t>PL</a:t>
            </a:r>
            <a:endParaRPr lang="en-US" sz="2800" dirty="0"/>
          </a:p>
        </p:txBody>
      </p:sp>
      <p:sp>
        <p:nvSpPr>
          <p:cNvPr id="3" name="Content Placeholder 2"/>
          <p:cNvSpPr>
            <a:spLocks noGrp="1"/>
          </p:cNvSpPr>
          <p:nvPr>
            <p:ph idx="1"/>
          </p:nvPr>
        </p:nvSpPr>
        <p:spPr>
          <a:xfrm>
            <a:off x="628650" y="700644"/>
            <a:ext cx="7886700" cy="5728731"/>
          </a:xfrm>
        </p:spPr>
        <p:txBody>
          <a:bodyPr/>
          <a:lstStyle/>
          <a:p>
            <a:pPr marL="0" indent="0" algn="just">
              <a:buNone/>
            </a:pPr>
            <a:r>
              <a:rPr lang="en-US" sz="2000" u="sng" dirty="0" smtClean="0"/>
              <a:t>Types </a:t>
            </a:r>
            <a:r>
              <a:rPr lang="en-US" sz="2000" u="sng" dirty="0"/>
              <a:t>of logic formula</a:t>
            </a:r>
            <a:endParaRPr lang="en-US" sz="2000" b="1" u="sng" dirty="0" smtClean="0"/>
          </a:p>
          <a:p>
            <a:pPr marL="0" indent="0" algn="just">
              <a:buNone/>
            </a:pPr>
            <a:r>
              <a:rPr lang="en-US" sz="2000" b="1" dirty="0" smtClean="0"/>
              <a:t>Tautology</a:t>
            </a:r>
            <a:r>
              <a:rPr lang="en-US" sz="2000" dirty="0" smtClean="0"/>
              <a:t>: </a:t>
            </a:r>
            <a:r>
              <a:rPr lang="en-US" sz="2000" dirty="0"/>
              <a:t>A tautology is a logic formula that is always true regardless of the true/false of the atomic formulas. A tautology is always “</a:t>
            </a:r>
            <a:r>
              <a:rPr lang="en-US" sz="2000" b="1" dirty="0"/>
              <a:t>valid</a:t>
            </a:r>
            <a:r>
              <a:rPr lang="en-US" sz="2000" dirty="0"/>
              <a:t>”.</a:t>
            </a:r>
          </a:p>
          <a:p>
            <a:pPr marL="0" indent="0" algn="just">
              <a:buNone/>
            </a:pPr>
            <a:r>
              <a:rPr lang="en-US" sz="2000" b="1" dirty="0" smtClean="0"/>
              <a:t>Contradiction </a:t>
            </a:r>
            <a:r>
              <a:rPr lang="en-US" altLang="ja-JP" sz="2000" dirty="0" smtClean="0"/>
              <a:t>: </a:t>
            </a:r>
            <a:r>
              <a:rPr lang="en-US" sz="2000" dirty="0"/>
              <a:t>If a logic formula is always false regardless of the true/false of the atomic formulas, we say it is a contradiction. A contradiction </a:t>
            </a:r>
            <a:r>
              <a:rPr lang="en-US" sz="2000" dirty="0" smtClean="0"/>
              <a:t>is</a:t>
            </a:r>
            <a:r>
              <a:rPr lang="en-US" sz="2000" b="1" dirty="0" smtClean="0"/>
              <a:t> </a:t>
            </a:r>
            <a:r>
              <a:rPr lang="en-US" sz="2000" b="1" dirty="0" err="1" smtClean="0"/>
              <a:t>unsatisfiable</a:t>
            </a:r>
            <a:r>
              <a:rPr lang="en-US" sz="2000" dirty="0" smtClean="0"/>
              <a:t>.</a:t>
            </a:r>
            <a:endParaRPr lang="en-US" sz="2000" dirty="0"/>
          </a:p>
          <a:p>
            <a:pPr marL="0" indent="0" algn="just">
              <a:buNone/>
            </a:pPr>
            <a:r>
              <a:rPr lang="en-US" sz="2000" b="1" dirty="0" err="1" smtClean="0"/>
              <a:t>Satisfiable</a:t>
            </a:r>
            <a:r>
              <a:rPr lang="en-US" sz="2000" dirty="0" smtClean="0"/>
              <a:t>: </a:t>
            </a:r>
            <a:r>
              <a:rPr lang="en-US" sz="2000" dirty="0"/>
              <a:t>If there exists a </a:t>
            </a:r>
            <a:r>
              <a:rPr lang="en-US" sz="2000" u="sng" dirty="0"/>
              <a:t>set of values </a:t>
            </a:r>
            <a:r>
              <a:rPr lang="en-US" sz="2000" u="sng" dirty="0" smtClean="0"/>
              <a:t>for </a:t>
            </a:r>
            <a:r>
              <a:rPr lang="en-US" sz="2000" u="sng" dirty="0"/>
              <a:t>the atomic formulas </a:t>
            </a:r>
            <a:r>
              <a:rPr lang="en-US" sz="2000" dirty="0"/>
              <a:t>that makes the logic formula true, this formula is </a:t>
            </a:r>
            <a:r>
              <a:rPr lang="en-US" sz="2000" dirty="0" err="1"/>
              <a:t>satisfiable</a:t>
            </a:r>
            <a:r>
              <a:rPr lang="en-US" sz="2000" dirty="0"/>
              <a:t>. This set of values is called an </a:t>
            </a:r>
            <a:r>
              <a:rPr lang="en-US" sz="2000" b="1" dirty="0" smtClean="0"/>
              <a:t>interpretation </a:t>
            </a:r>
            <a:r>
              <a:rPr lang="en-US" sz="2000" dirty="0" smtClean="0"/>
              <a:t>of </a:t>
            </a:r>
            <a:r>
              <a:rPr lang="en-US" sz="2000" dirty="0"/>
              <a:t>the formula</a:t>
            </a:r>
            <a:r>
              <a:rPr lang="en-US" sz="2000" dirty="0" smtClean="0"/>
              <a:t>.</a:t>
            </a:r>
          </a:p>
          <a:p>
            <a:pPr marL="0" indent="0">
              <a:lnSpc>
                <a:spcPct val="95000"/>
              </a:lnSpc>
              <a:spcBef>
                <a:spcPct val="25000"/>
              </a:spcBef>
              <a:buNone/>
            </a:pPr>
            <a:r>
              <a:rPr lang="en-US" sz="2000" b="1" dirty="0" smtClean="0"/>
              <a:t>Equivalence- </a:t>
            </a:r>
            <a:r>
              <a:rPr lang="en-US" sz="2000" dirty="0" smtClean="0"/>
              <a:t>The </a:t>
            </a:r>
            <a:r>
              <a:rPr lang="en-US" sz="2000" dirty="0" err="1"/>
              <a:t>wff</a:t>
            </a:r>
            <a:r>
              <a:rPr lang="en-US" sz="2000" dirty="0"/>
              <a:t> </a:t>
            </a:r>
            <a:r>
              <a:rPr lang="en-US" sz="2000" i="1" dirty="0"/>
              <a:t>V</a:t>
            </a:r>
            <a:r>
              <a:rPr lang="en-US" sz="2000" dirty="0"/>
              <a:t> is </a:t>
            </a:r>
            <a:r>
              <a:rPr lang="en-US" sz="2000" i="1" dirty="0"/>
              <a:t>equivalent</a:t>
            </a:r>
            <a:r>
              <a:rPr lang="en-US" sz="2000" dirty="0"/>
              <a:t> to the </a:t>
            </a:r>
            <a:r>
              <a:rPr lang="en-US" sz="2000" dirty="0" err="1"/>
              <a:t>wff</a:t>
            </a:r>
            <a:r>
              <a:rPr lang="en-US" sz="2000" dirty="0"/>
              <a:t> </a:t>
            </a:r>
            <a:r>
              <a:rPr lang="en-US" sz="2000" i="1" dirty="0"/>
              <a:t>W</a:t>
            </a:r>
            <a:r>
              <a:rPr lang="en-US" sz="2000" dirty="0"/>
              <a:t> (written </a:t>
            </a:r>
            <a:r>
              <a:rPr lang="en-US" sz="2000" i="1" dirty="0"/>
              <a:t>V</a:t>
            </a:r>
            <a:r>
              <a:rPr lang="en-US" sz="2000" dirty="0"/>
              <a:t> </a:t>
            </a:r>
            <a:r>
              <a:rPr lang="en-US" sz="2000" dirty="0">
                <a:sym typeface="Symbol" panose="05050102010706020507" pitchFamily="18" charset="2"/>
              </a:rPr>
              <a:t></a:t>
            </a:r>
            <a:r>
              <a:rPr lang="en-US" sz="2000" dirty="0"/>
              <a:t> </a:t>
            </a:r>
            <a:r>
              <a:rPr lang="en-US" sz="2000" i="1" dirty="0"/>
              <a:t>W</a:t>
            </a:r>
            <a:r>
              <a:rPr lang="en-US" sz="2000" dirty="0"/>
              <a:t>) </a:t>
            </a:r>
            <a:r>
              <a:rPr lang="en-US" sz="2000" dirty="0" err="1"/>
              <a:t>iff</a:t>
            </a:r>
            <a:r>
              <a:rPr lang="en-US" sz="2000" dirty="0"/>
              <a:t> </a:t>
            </a:r>
            <a:r>
              <a:rPr lang="en-US" sz="2000" i="1" dirty="0"/>
              <a:t>V</a:t>
            </a:r>
            <a:r>
              <a:rPr lang="en-US" sz="2000" dirty="0"/>
              <a:t> and </a:t>
            </a:r>
            <a:r>
              <a:rPr lang="en-US" sz="2000" i="1" dirty="0"/>
              <a:t>W</a:t>
            </a:r>
            <a:r>
              <a:rPr lang="en-US" sz="2000" dirty="0"/>
              <a:t> have the same truth value </a:t>
            </a:r>
            <a:r>
              <a:rPr lang="en-US" sz="2000" dirty="0" smtClean="0"/>
              <a:t> for </a:t>
            </a:r>
            <a:r>
              <a:rPr lang="en-US" sz="2000" dirty="0"/>
              <a:t>each assignment of truth values to the propositional variables occurring in </a:t>
            </a:r>
            <a:r>
              <a:rPr lang="en-US" sz="2000" i="1" dirty="0"/>
              <a:t>V</a:t>
            </a:r>
            <a:r>
              <a:rPr lang="en-US" sz="2000" dirty="0"/>
              <a:t> and </a:t>
            </a:r>
            <a:r>
              <a:rPr lang="en-US" sz="2000" i="1" dirty="0"/>
              <a:t>W</a:t>
            </a:r>
            <a:r>
              <a:rPr lang="en-US" sz="2000" dirty="0"/>
              <a:t>.</a:t>
            </a:r>
          </a:p>
          <a:p>
            <a:pPr>
              <a:lnSpc>
                <a:spcPct val="95000"/>
              </a:lnSpc>
              <a:spcBef>
                <a:spcPct val="25000"/>
              </a:spcBef>
            </a:pPr>
            <a:r>
              <a:rPr lang="en-US" sz="2000" i="1" dirty="0"/>
              <a:t>Example</a:t>
            </a:r>
            <a:r>
              <a:rPr lang="en-US" sz="2000" dirty="0"/>
              <a:t>. ¬ </a:t>
            </a:r>
            <a:r>
              <a:rPr lang="en-US" sz="2000" i="1" dirty="0"/>
              <a:t>A</a:t>
            </a:r>
            <a:r>
              <a:rPr lang="en-US" sz="2000" dirty="0"/>
              <a:t> </a:t>
            </a:r>
            <a:r>
              <a:rPr lang="en-US" sz="2000" dirty="0">
                <a:sym typeface="Symbol" panose="05050102010706020507" pitchFamily="18" charset="2"/>
              </a:rPr>
              <a:t> (</a:t>
            </a:r>
            <a:r>
              <a:rPr lang="en-US" sz="2000" i="1" dirty="0">
                <a:sym typeface="Symbol" panose="05050102010706020507" pitchFamily="18" charset="2"/>
              </a:rPr>
              <a:t>B</a:t>
            </a:r>
            <a:r>
              <a:rPr lang="en-US" sz="2000" dirty="0">
                <a:sym typeface="Symbol" panose="05050102010706020507" pitchFamily="18" charset="2"/>
              </a:rPr>
              <a:t>  </a:t>
            </a:r>
            <a:r>
              <a:rPr lang="en-US" sz="2000" i="1" dirty="0">
                <a:sym typeface="Symbol" panose="05050102010706020507" pitchFamily="18" charset="2"/>
              </a:rPr>
              <a:t>A</a:t>
            </a:r>
            <a:r>
              <a:rPr lang="en-US" sz="2000" dirty="0">
                <a:sym typeface="Symbol" panose="05050102010706020507" pitchFamily="18" charset="2"/>
              </a:rPr>
              <a:t>)  ¬ </a:t>
            </a:r>
            <a:r>
              <a:rPr lang="en-US" sz="2000" i="1" dirty="0">
                <a:sym typeface="Symbol" panose="05050102010706020507" pitchFamily="18" charset="2"/>
              </a:rPr>
              <a:t>A </a:t>
            </a:r>
            <a:r>
              <a:rPr lang="en-US" sz="2000" dirty="0">
                <a:sym typeface="Symbol" panose="05050102010706020507" pitchFamily="18" charset="2"/>
              </a:rPr>
              <a:t> </a:t>
            </a:r>
            <a:r>
              <a:rPr lang="en-US" sz="2000" i="1" dirty="0">
                <a:sym typeface="Symbol" panose="05050102010706020507" pitchFamily="18" charset="2"/>
              </a:rPr>
              <a:t>B</a:t>
            </a:r>
            <a:r>
              <a:rPr lang="en-US" sz="2000" dirty="0">
                <a:sym typeface="Symbol" panose="05050102010706020507" pitchFamily="18" charset="2"/>
              </a:rPr>
              <a:t> and </a:t>
            </a:r>
            <a:r>
              <a:rPr lang="en-US" sz="2000" i="1" dirty="0">
                <a:sym typeface="Symbol" panose="05050102010706020507" pitchFamily="18" charset="2"/>
              </a:rPr>
              <a:t>A</a:t>
            </a:r>
            <a:r>
              <a:rPr lang="en-US" sz="2000" dirty="0">
                <a:sym typeface="Symbol" panose="05050102010706020507" pitchFamily="18" charset="2"/>
              </a:rPr>
              <a:t> </a:t>
            </a:r>
            <a:r>
              <a:rPr lang="en-US" sz="2000" dirty="0"/>
              <a:t> ¬ </a:t>
            </a:r>
            <a:r>
              <a:rPr lang="en-US" sz="2000" i="1" dirty="0"/>
              <a:t>A</a:t>
            </a:r>
            <a:r>
              <a:rPr lang="en-US" sz="2000" dirty="0"/>
              <a:t> </a:t>
            </a:r>
            <a:r>
              <a:rPr lang="en-US" sz="2000" dirty="0">
                <a:sym typeface="Symbol" panose="05050102010706020507" pitchFamily="18" charset="2"/>
              </a:rPr>
              <a:t> </a:t>
            </a:r>
            <a:r>
              <a:rPr lang="en-US" sz="2000" i="1" dirty="0">
                <a:sym typeface="Symbol" panose="05050102010706020507" pitchFamily="18" charset="2"/>
              </a:rPr>
              <a:t>B</a:t>
            </a:r>
            <a:r>
              <a:rPr lang="en-US" sz="2000" dirty="0">
                <a:sym typeface="Symbol" panose="05050102010706020507" pitchFamily="18" charset="2"/>
              </a:rPr>
              <a:t> </a:t>
            </a:r>
            <a:r>
              <a:rPr lang="en-US" sz="2000" dirty="0"/>
              <a:t> ¬ </a:t>
            </a:r>
            <a:r>
              <a:rPr lang="en-US" sz="2000" i="1" dirty="0"/>
              <a:t>B</a:t>
            </a:r>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46</a:t>
            </a:fld>
            <a:endParaRPr lang="en-US"/>
          </a:p>
        </p:txBody>
      </p:sp>
    </p:spTree>
    <p:extLst>
      <p:ext uri="{BB962C8B-B14F-4D97-AF65-F5344CB8AC3E}">
        <p14:creationId xmlns:p14="http://schemas.microsoft.com/office/powerpoint/2010/main" val="36388658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73979"/>
          </a:xfrm>
        </p:spPr>
        <p:txBody>
          <a:bodyPr/>
          <a:lstStyle/>
          <a:p>
            <a:r>
              <a:rPr lang="en-US" sz="2800" dirty="0">
                <a:cs typeface="Times New Roman" panose="02020603050405020304" pitchFamily="18" charset="0"/>
              </a:rPr>
              <a:t>Properties of </a:t>
            </a:r>
            <a:r>
              <a:rPr lang="en-US" sz="2800" dirty="0" err="1">
                <a:cs typeface="Times New Roman" panose="02020603050405020304" pitchFamily="18" charset="0"/>
              </a:rPr>
              <a:t>wffs</a:t>
            </a:r>
            <a:r>
              <a:rPr lang="en-US" sz="2800" dirty="0">
                <a:cs typeface="Times New Roman" panose="02020603050405020304" pitchFamily="18" charset="0"/>
              </a:rPr>
              <a:t> in PL</a:t>
            </a:r>
            <a:endParaRPr lang="en-US" sz="2800" dirty="0"/>
          </a:p>
        </p:txBody>
      </p:sp>
      <p:sp>
        <p:nvSpPr>
          <p:cNvPr id="3" name="Content Placeholder 2"/>
          <p:cNvSpPr>
            <a:spLocks noGrp="1"/>
          </p:cNvSpPr>
          <p:nvPr>
            <p:ph idx="1"/>
          </p:nvPr>
        </p:nvSpPr>
        <p:spPr>
          <a:xfrm>
            <a:off x="628650" y="771895"/>
            <a:ext cx="7886700" cy="4414059"/>
          </a:xfrm>
        </p:spPr>
        <p:txBody>
          <a:bodyPr/>
          <a:lstStyle/>
          <a:p>
            <a:r>
              <a:rPr lang="en-US" sz="2400" dirty="0" smtClean="0"/>
              <a:t>Propositional </a:t>
            </a:r>
            <a:r>
              <a:rPr lang="en-US" sz="2400" dirty="0"/>
              <a:t>logic is also called Boolean logic as it works on 0 and </a:t>
            </a:r>
            <a:r>
              <a:rPr lang="en-US" sz="2400" dirty="0" smtClean="0"/>
              <a:t>1.</a:t>
            </a:r>
          </a:p>
          <a:p>
            <a:r>
              <a:rPr lang="en-US" sz="2400" dirty="0" smtClean="0"/>
              <a:t>Propositions can be either true or false, but it cannot be both.</a:t>
            </a:r>
          </a:p>
          <a:p>
            <a:r>
              <a:rPr lang="en-US" sz="2400" dirty="0" smtClean="0"/>
              <a:t>Statements </a:t>
            </a:r>
            <a:r>
              <a:rPr lang="en-US" sz="2400" dirty="0"/>
              <a:t>which are questions, commands, or opinions are not propositions such </a:t>
            </a:r>
            <a:r>
              <a:rPr lang="en-US" sz="2400" dirty="0" smtClean="0"/>
              <a:t>as "Where </a:t>
            </a:r>
            <a:r>
              <a:rPr lang="en-US" sz="2400" dirty="0"/>
              <a:t>is </a:t>
            </a:r>
            <a:r>
              <a:rPr lang="en-US" sz="2400" dirty="0" err="1"/>
              <a:t>Rohini</a:t>
            </a:r>
            <a:r>
              <a:rPr lang="en-US" sz="2400" dirty="0"/>
              <a:t>", "How are you", "What is your name", are not propositions.</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47</a:t>
            </a:fld>
            <a:endParaRPr lang="en-US"/>
          </a:p>
        </p:txBody>
      </p:sp>
    </p:spTree>
    <p:extLst>
      <p:ext uri="{BB962C8B-B14F-4D97-AF65-F5344CB8AC3E}">
        <p14:creationId xmlns:p14="http://schemas.microsoft.com/office/powerpoint/2010/main" val="29770684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601524"/>
          </a:xfrm>
        </p:spPr>
        <p:txBody>
          <a:bodyPr/>
          <a:lstStyle/>
          <a:p>
            <a:r>
              <a:rPr lang="en-US" sz="2800" dirty="0">
                <a:cs typeface="Times New Roman" panose="02020603050405020304" pitchFamily="18" charset="0"/>
              </a:rPr>
              <a:t>Properties of </a:t>
            </a:r>
            <a:r>
              <a:rPr lang="en-US" sz="2800" dirty="0" err="1">
                <a:cs typeface="Times New Roman" panose="02020603050405020304" pitchFamily="18" charset="0"/>
              </a:rPr>
              <a:t>wffs</a:t>
            </a:r>
            <a:r>
              <a:rPr lang="en-US" sz="2800" dirty="0">
                <a:cs typeface="Times New Roman" panose="02020603050405020304" pitchFamily="18" charset="0"/>
              </a:rPr>
              <a:t> in </a:t>
            </a:r>
            <a:r>
              <a:rPr lang="en-US" sz="2800" dirty="0" smtClean="0">
                <a:cs typeface="Times New Roman" panose="02020603050405020304" pitchFamily="18" charset="0"/>
              </a:rPr>
              <a:t>PL- </a:t>
            </a:r>
            <a:r>
              <a:rPr lang="en-US" sz="2400" dirty="0" smtClean="0"/>
              <a:t>Logical </a:t>
            </a:r>
            <a:r>
              <a:rPr lang="en-US" sz="2400" dirty="0"/>
              <a:t>equivalence</a:t>
            </a:r>
          </a:p>
        </p:txBody>
      </p:sp>
      <p:sp>
        <p:nvSpPr>
          <p:cNvPr id="3" name="Content Placeholder 2"/>
          <p:cNvSpPr>
            <a:spLocks noGrp="1"/>
          </p:cNvSpPr>
          <p:nvPr>
            <p:ph idx="1"/>
          </p:nvPr>
        </p:nvSpPr>
        <p:spPr>
          <a:xfrm>
            <a:off x="382137" y="914399"/>
            <a:ext cx="8133213" cy="4488751"/>
          </a:xfrm>
        </p:spPr>
        <p:txBody>
          <a:bodyPr/>
          <a:lstStyle/>
          <a:p>
            <a:pPr algn="just"/>
            <a:r>
              <a:rPr lang="en-US" sz="2200" dirty="0" smtClean="0"/>
              <a:t>Logical equivalence is one of the features of propositional logic. Two propositions are said to be logically equivalent if and only if the columns in the truth table are identical to each other.</a:t>
            </a:r>
          </a:p>
          <a:p>
            <a:pPr algn="just"/>
            <a:r>
              <a:rPr lang="en-US" sz="2200" dirty="0" smtClean="0"/>
              <a:t>Let's take two propositions A and B, so for logical equivalence, we can write it as A⇔B. In below truth table we can see that column for ¬A∨ B and A→B, are identical hence A is Equivalent to B</a:t>
            </a:r>
          </a:p>
          <a:p>
            <a:pPr algn="just"/>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48</a:t>
            </a:fld>
            <a:endParaRPr lang="en-US"/>
          </a:p>
        </p:txBody>
      </p:sp>
      <p:pic>
        <p:nvPicPr>
          <p:cNvPr id="5" name="Picture 4"/>
          <p:cNvPicPr>
            <a:picLocks noChangeAspect="1"/>
          </p:cNvPicPr>
          <p:nvPr/>
        </p:nvPicPr>
        <p:blipFill>
          <a:blip r:embed="rId2"/>
          <a:stretch>
            <a:fillRect/>
          </a:stretch>
        </p:blipFill>
        <p:spPr>
          <a:xfrm>
            <a:off x="1056975" y="3543628"/>
            <a:ext cx="6783536" cy="1709397"/>
          </a:xfrm>
          <a:prstGeom prst="rect">
            <a:avLst/>
          </a:prstGeom>
        </p:spPr>
      </p:pic>
    </p:spTree>
    <p:extLst>
      <p:ext uri="{BB962C8B-B14F-4D97-AF65-F5344CB8AC3E}">
        <p14:creationId xmlns:p14="http://schemas.microsoft.com/office/powerpoint/2010/main" val="7278870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92343"/>
          </a:xfrm>
        </p:spPr>
        <p:txBody>
          <a:bodyPr/>
          <a:lstStyle/>
          <a:p>
            <a:r>
              <a:rPr lang="en-US" sz="2800" dirty="0">
                <a:cs typeface="Times New Roman" panose="02020603050405020304" pitchFamily="18" charset="0"/>
              </a:rPr>
              <a:t>Properties of </a:t>
            </a:r>
            <a:r>
              <a:rPr lang="en-US" sz="2800" dirty="0" err="1">
                <a:cs typeface="Times New Roman" panose="02020603050405020304" pitchFamily="18" charset="0"/>
              </a:rPr>
              <a:t>wffs</a:t>
            </a:r>
            <a:r>
              <a:rPr lang="en-US" sz="2800" dirty="0">
                <a:cs typeface="Times New Roman" panose="02020603050405020304" pitchFamily="18" charset="0"/>
              </a:rPr>
              <a:t> in </a:t>
            </a:r>
            <a:r>
              <a:rPr lang="en-US" sz="2800" dirty="0" smtClean="0">
                <a:cs typeface="Times New Roman" panose="02020603050405020304" pitchFamily="18" charset="0"/>
              </a:rPr>
              <a:t>PL - </a:t>
            </a:r>
            <a:r>
              <a:rPr lang="en-US" sz="2400" dirty="0" smtClean="0"/>
              <a:t>Properties </a:t>
            </a:r>
            <a:r>
              <a:rPr lang="en-US" sz="2400" dirty="0"/>
              <a:t>of Operators</a:t>
            </a:r>
            <a:r>
              <a:rPr lang="en-US" sz="2400" dirty="0" smtClean="0"/>
              <a:t>:</a:t>
            </a:r>
            <a:endParaRPr lang="en-US" sz="2400" dirty="0"/>
          </a:p>
        </p:txBody>
      </p:sp>
      <p:sp>
        <p:nvSpPr>
          <p:cNvPr id="3" name="Content Placeholder 2"/>
          <p:cNvSpPr>
            <a:spLocks noGrp="1"/>
          </p:cNvSpPr>
          <p:nvPr>
            <p:ph idx="1"/>
          </p:nvPr>
        </p:nvSpPr>
        <p:spPr>
          <a:xfrm>
            <a:off x="491319" y="1173707"/>
            <a:ext cx="8297839" cy="4012248"/>
          </a:xfrm>
        </p:spPr>
        <p:txBody>
          <a:bodyPr numCol="2"/>
          <a:lstStyle/>
          <a:p>
            <a:pPr marL="0" indent="0">
              <a:buNone/>
            </a:pPr>
            <a:r>
              <a:rPr lang="en-US" sz="2200" b="1" dirty="0" err="1" smtClean="0"/>
              <a:t>Commutativity</a:t>
            </a:r>
            <a:r>
              <a:rPr lang="en-US" sz="2200" b="1" dirty="0"/>
              <a:t>:</a:t>
            </a:r>
          </a:p>
          <a:p>
            <a:pPr marL="0" indent="0">
              <a:buNone/>
            </a:pPr>
            <a:r>
              <a:rPr lang="en-US" sz="2200" dirty="0"/>
              <a:t>P∧ Q= Q ∧ P, or</a:t>
            </a:r>
          </a:p>
          <a:p>
            <a:pPr marL="0" indent="0">
              <a:buNone/>
            </a:pPr>
            <a:r>
              <a:rPr lang="en-US" sz="2200" dirty="0"/>
              <a:t>P ∨ Q = Q ∨ P.</a:t>
            </a:r>
          </a:p>
          <a:p>
            <a:pPr marL="0" indent="0">
              <a:buNone/>
            </a:pPr>
            <a:r>
              <a:rPr lang="en-US" sz="2200" b="1" dirty="0" smtClean="0"/>
              <a:t>Associativity</a:t>
            </a:r>
            <a:r>
              <a:rPr lang="en-US" sz="2200" b="1" dirty="0"/>
              <a:t>:</a:t>
            </a:r>
          </a:p>
          <a:p>
            <a:pPr marL="0" indent="0">
              <a:buNone/>
            </a:pPr>
            <a:r>
              <a:rPr lang="pt-BR" sz="2200" dirty="0"/>
              <a:t>(P ∧ Q) ∧ R= P ∧ (Q ∧ R),</a:t>
            </a:r>
          </a:p>
          <a:p>
            <a:pPr marL="0" indent="0">
              <a:buNone/>
            </a:pPr>
            <a:r>
              <a:rPr lang="pt-BR" sz="2200" dirty="0"/>
              <a:t>(P ∨ Q) ∨ R= P ∨ (Q ∨ R)</a:t>
            </a:r>
          </a:p>
          <a:p>
            <a:pPr marL="0" indent="0">
              <a:buNone/>
            </a:pPr>
            <a:r>
              <a:rPr lang="en-US" sz="2200" b="1" dirty="0" smtClean="0"/>
              <a:t>Identity </a:t>
            </a:r>
            <a:r>
              <a:rPr lang="en-US" sz="2200" b="1" dirty="0"/>
              <a:t>element:</a:t>
            </a:r>
          </a:p>
          <a:p>
            <a:pPr marL="0" indent="0">
              <a:buNone/>
            </a:pPr>
            <a:r>
              <a:rPr lang="en-US" sz="2200" dirty="0"/>
              <a:t>P ∧ True = P,</a:t>
            </a:r>
          </a:p>
          <a:p>
            <a:pPr marL="0" indent="0">
              <a:buNone/>
            </a:pPr>
            <a:r>
              <a:rPr lang="en-US" sz="2200" dirty="0"/>
              <a:t>P ∨ True= True.</a:t>
            </a:r>
          </a:p>
          <a:p>
            <a:pPr marL="0" indent="0">
              <a:buNone/>
            </a:pPr>
            <a:r>
              <a:rPr lang="en-US" sz="2200" b="1" dirty="0" smtClean="0"/>
              <a:t>Distributive</a:t>
            </a:r>
            <a:r>
              <a:rPr lang="en-US" sz="2200" b="1" dirty="0"/>
              <a:t>:</a:t>
            </a:r>
          </a:p>
          <a:p>
            <a:pPr marL="0" indent="0">
              <a:buNone/>
            </a:pPr>
            <a:r>
              <a:rPr lang="pt-BR" sz="2200" dirty="0"/>
              <a:t>P∧ (Q ∨ R) = (P ∧ Q) ∨ (P ∧ R).</a:t>
            </a:r>
          </a:p>
          <a:p>
            <a:pPr marL="0" indent="0">
              <a:buNone/>
            </a:pPr>
            <a:r>
              <a:rPr lang="pt-BR" sz="2200" dirty="0"/>
              <a:t>P ∨ (Q ∧ R) = (P ∨ Q) ∧ (P ∨ R).</a:t>
            </a:r>
          </a:p>
          <a:p>
            <a:pPr marL="0" indent="0">
              <a:buNone/>
            </a:pPr>
            <a:r>
              <a:rPr lang="en-US" sz="2200" b="1" dirty="0" smtClean="0"/>
              <a:t>DE </a:t>
            </a:r>
            <a:r>
              <a:rPr lang="en-US" sz="2200" b="1" dirty="0"/>
              <a:t>Morgan's Law:</a:t>
            </a:r>
          </a:p>
          <a:p>
            <a:pPr marL="0" indent="0">
              <a:buNone/>
            </a:pPr>
            <a:r>
              <a:rPr lang="en-US" sz="2200" dirty="0"/>
              <a:t>¬ (P ∧ Q) = (¬P) ∨ (¬Q)</a:t>
            </a:r>
          </a:p>
          <a:p>
            <a:pPr marL="0" indent="0">
              <a:buNone/>
            </a:pPr>
            <a:r>
              <a:rPr lang="en-US" sz="2200" dirty="0"/>
              <a:t>¬ (P ∨ Q) = (¬ P) ∧ (¬Q</a:t>
            </a:r>
            <a:r>
              <a:rPr lang="en-US" sz="2200" dirty="0" smtClean="0"/>
              <a:t>)</a:t>
            </a:r>
            <a:endParaRPr lang="en-US" sz="2200" dirty="0"/>
          </a:p>
          <a:p>
            <a:pPr marL="0" indent="0">
              <a:buNone/>
            </a:pPr>
            <a:r>
              <a:rPr lang="en-US" sz="2200" b="1" dirty="0" smtClean="0"/>
              <a:t>Double-negation </a:t>
            </a:r>
            <a:r>
              <a:rPr lang="en-US" sz="2200" b="1" dirty="0"/>
              <a:t>elimination</a:t>
            </a:r>
            <a:r>
              <a:rPr lang="en-US" sz="2200" dirty="0"/>
              <a:t>:</a:t>
            </a:r>
          </a:p>
          <a:p>
            <a:pPr marL="0" indent="0">
              <a:buNone/>
            </a:pPr>
            <a:r>
              <a:rPr lang="en-US" sz="2200" dirty="0"/>
              <a:t>¬ (¬P) = P.</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49</a:t>
            </a:fld>
            <a:endParaRPr lang="en-US"/>
          </a:p>
        </p:txBody>
      </p:sp>
    </p:spTree>
    <p:extLst>
      <p:ext uri="{BB962C8B-B14F-4D97-AF65-F5344CB8AC3E}">
        <p14:creationId xmlns:p14="http://schemas.microsoft.com/office/powerpoint/2010/main" val="1427960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GB" altLang="en-US"/>
              <a:t>Representation </a:t>
            </a:r>
          </a:p>
        </p:txBody>
      </p:sp>
      <p:sp>
        <p:nvSpPr>
          <p:cNvPr id="1027" name="Rectangle 3"/>
          <p:cNvSpPr>
            <a:spLocks noGrp="1" noChangeArrowheads="1"/>
          </p:cNvSpPr>
          <p:nvPr>
            <p:ph type="body" idx="1"/>
          </p:nvPr>
        </p:nvSpPr>
        <p:spPr>
          <a:xfrm>
            <a:off x="457200" y="1145245"/>
            <a:ext cx="8229600" cy="3886200"/>
          </a:xfrm>
        </p:spPr>
        <p:txBody>
          <a:bodyPr/>
          <a:lstStyle/>
          <a:p>
            <a:r>
              <a:rPr lang="en-GB" altLang="en-US" dirty="0"/>
              <a:t>AI agents deal with knowledge (data)</a:t>
            </a:r>
          </a:p>
          <a:p>
            <a:pPr lvl="1"/>
            <a:r>
              <a:rPr lang="en-GB" altLang="en-US" dirty="0"/>
              <a:t>Facts (believe &amp; observe knowledge)</a:t>
            </a:r>
          </a:p>
          <a:p>
            <a:pPr lvl="1"/>
            <a:r>
              <a:rPr lang="en-GB" altLang="en-US" dirty="0"/>
              <a:t>Procedures (how to knowledge)	</a:t>
            </a:r>
          </a:p>
          <a:p>
            <a:pPr lvl="1"/>
            <a:r>
              <a:rPr lang="en-GB" altLang="en-US" dirty="0"/>
              <a:t>Meaning (relate &amp; define knowledge)</a:t>
            </a:r>
          </a:p>
          <a:p>
            <a:r>
              <a:rPr lang="en-GB" altLang="en-US" dirty="0"/>
              <a:t>Right representation is crucial</a:t>
            </a:r>
          </a:p>
          <a:p>
            <a:pPr lvl="1"/>
            <a:r>
              <a:rPr lang="en-GB" altLang="en-US" dirty="0"/>
              <a:t>Early realisation in AI</a:t>
            </a:r>
          </a:p>
          <a:p>
            <a:pPr lvl="1"/>
            <a:r>
              <a:rPr lang="en-GB" altLang="en-US" dirty="0"/>
              <a:t>Wrong choice can lead to project failure</a:t>
            </a:r>
          </a:p>
          <a:p>
            <a:pPr lvl="1"/>
            <a:r>
              <a:rPr lang="en-GB" altLang="en-US" dirty="0"/>
              <a:t>Active research area</a:t>
            </a:r>
          </a:p>
        </p:txBody>
      </p:sp>
    </p:spTree>
    <p:extLst>
      <p:ext uri="{BB962C8B-B14F-4D97-AF65-F5344CB8AC3E}">
        <p14:creationId xmlns:p14="http://schemas.microsoft.com/office/powerpoint/2010/main" val="1154491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50</a:t>
            </a:fld>
            <a:endParaRPr lang="en-US"/>
          </a:p>
        </p:txBody>
      </p:sp>
      <p:pic>
        <p:nvPicPr>
          <p:cNvPr id="5" name="Picture 4"/>
          <p:cNvPicPr>
            <a:picLocks noChangeAspect="1"/>
          </p:cNvPicPr>
          <p:nvPr/>
        </p:nvPicPr>
        <p:blipFill>
          <a:blip r:embed="rId2"/>
          <a:stretch>
            <a:fillRect/>
          </a:stretch>
        </p:blipFill>
        <p:spPr>
          <a:xfrm>
            <a:off x="285348" y="925931"/>
            <a:ext cx="8573304" cy="4640376"/>
          </a:xfrm>
          <a:prstGeom prst="rect">
            <a:avLst/>
          </a:prstGeom>
        </p:spPr>
      </p:pic>
    </p:spTree>
    <p:extLst>
      <p:ext uri="{BB962C8B-B14F-4D97-AF65-F5344CB8AC3E}">
        <p14:creationId xmlns:p14="http://schemas.microsoft.com/office/powerpoint/2010/main" val="353625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31240"/>
          </a:xfrm>
        </p:spPr>
        <p:txBody>
          <a:bodyPr/>
          <a:lstStyle/>
          <a:p>
            <a:r>
              <a:rPr lang="en-US" sz="2800" dirty="0" smtClean="0"/>
              <a:t>Example</a:t>
            </a:r>
            <a:endParaRPr lang="en-US" sz="2800" dirty="0"/>
          </a:p>
        </p:txBody>
      </p:sp>
      <p:pic>
        <p:nvPicPr>
          <p:cNvPr id="6" name="Content Placeholder 5"/>
          <p:cNvPicPr>
            <a:picLocks noGrp="1" noChangeAspect="1"/>
          </p:cNvPicPr>
          <p:nvPr>
            <p:ph idx="1"/>
          </p:nvPr>
        </p:nvPicPr>
        <p:blipFill>
          <a:blip r:embed="rId3"/>
          <a:stretch>
            <a:fillRect/>
          </a:stretch>
        </p:blipFill>
        <p:spPr>
          <a:xfrm>
            <a:off x="509896" y="803000"/>
            <a:ext cx="7224386" cy="1664352"/>
          </a:xfrm>
          <a:prstGeom prst="rect">
            <a:avLst/>
          </a:prstGeom>
        </p:spPr>
      </p:pic>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51</a:t>
            </a:fld>
            <a:endParaRPr lang="en-US"/>
          </a:p>
        </p:txBody>
      </p:sp>
      <p:graphicFrame>
        <p:nvGraphicFramePr>
          <p:cNvPr id="7" name="Object 5"/>
          <p:cNvGraphicFramePr>
            <a:graphicFrameLocks noChangeAspect="1"/>
          </p:cNvGraphicFramePr>
          <p:nvPr>
            <p:extLst>
              <p:ext uri="{D42A27DB-BD31-4B8C-83A1-F6EECF244321}">
                <p14:modId xmlns:p14="http://schemas.microsoft.com/office/powerpoint/2010/main" val="265817132"/>
              </p:ext>
            </p:extLst>
          </p:nvPr>
        </p:nvGraphicFramePr>
        <p:xfrm>
          <a:off x="410907" y="2634500"/>
          <a:ext cx="6144684" cy="1771650"/>
        </p:xfrm>
        <a:graphic>
          <a:graphicData uri="http://schemas.openxmlformats.org/presentationml/2006/ole">
            <mc:AlternateContent xmlns:mc="http://schemas.openxmlformats.org/markup-compatibility/2006">
              <mc:Choice xmlns:v="urn:schemas-microsoft-com:vml" Requires="v">
                <p:oleObj spid="_x0000_s5240" name="Equation" r:id="rId4" imgW="2908080" imgH="1117440" progId="Equation.3">
                  <p:embed/>
                </p:oleObj>
              </mc:Choice>
              <mc:Fallback>
                <p:oleObj name="Equation" r:id="rId4" imgW="2908080" imgH="1117440" progId="Equation.3">
                  <p:embed/>
                  <p:pic>
                    <p:nvPicPr>
                      <p:cNvPr id="0" name=""/>
                      <p:cNvPicPr>
                        <a:picLocks noChangeAspect="1" noChangeArrowheads="1"/>
                      </p:cNvPicPr>
                      <p:nvPr/>
                    </p:nvPicPr>
                    <p:blipFill>
                      <a:blip r:embed="rId5"/>
                      <a:srcRect/>
                      <a:stretch>
                        <a:fillRect/>
                      </a:stretch>
                    </p:blipFill>
                    <p:spPr bwMode="auto">
                      <a:xfrm>
                        <a:off x="410907" y="2634500"/>
                        <a:ext cx="6144684"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29628666"/>
              </p:ext>
            </p:extLst>
          </p:nvPr>
        </p:nvGraphicFramePr>
        <p:xfrm>
          <a:off x="6555591" y="3060533"/>
          <a:ext cx="2125133" cy="2376488"/>
        </p:xfrm>
        <a:graphic>
          <a:graphicData uri="http://schemas.openxmlformats.org/presentationml/2006/ole">
            <mc:AlternateContent xmlns:mc="http://schemas.openxmlformats.org/markup-compatibility/2006">
              <mc:Choice xmlns:v="urn:schemas-microsoft-com:vml" Requires="v">
                <p:oleObj spid="_x0000_s5241" name="Equation" r:id="rId6" imgW="749160" imgH="1117440" progId="Equation.3">
                  <p:embed/>
                </p:oleObj>
              </mc:Choice>
              <mc:Fallback>
                <p:oleObj name="Equation" r:id="rId6" imgW="749160" imgH="1117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5591" y="3060533"/>
                        <a:ext cx="2125133" cy="237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8"/>
          <p:cNvSpPr txBox="1">
            <a:spLocks noChangeArrowheads="1"/>
          </p:cNvSpPr>
          <p:nvPr/>
        </p:nvSpPr>
        <p:spPr bwMode="auto">
          <a:xfrm>
            <a:off x="845596" y="5252355"/>
            <a:ext cx="1354345"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t>propositions</a:t>
            </a:r>
          </a:p>
        </p:txBody>
      </p:sp>
      <p:sp>
        <p:nvSpPr>
          <p:cNvPr id="11" name="Text Box 9"/>
          <p:cNvSpPr txBox="1">
            <a:spLocks noChangeArrowheads="1"/>
          </p:cNvSpPr>
          <p:nvPr/>
        </p:nvSpPr>
        <p:spPr bwMode="auto">
          <a:xfrm>
            <a:off x="6830709" y="5971928"/>
            <a:ext cx="125919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t>hypotheses</a:t>
            </a:r>
          </a:p>
        </p:txBody>
      </p:sp>
      <p:sp>
        <p:nvSpPr>
          <p:cNvPr id="12" name="Line 10"/>
          <p:cNvSpPr>
            <a:spLocks noChangeShapeType="1"/>
          </p:cNvSpPr>
          <p:nvPr/>
        </p:nvSpPr>
        <p:spPr bwMode="auto">
          <a:xfrm flipV="1">
            <a:off x="1522768" y="4406150"/>
            <a:ext cx="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1"/>
          <p:cNvSpPr>
            <a:spLocks noChangeShapeType="1"/>
          </p:cNvSpPr>
          <p:nvPr/>
        </p:nvSpPr>
        <p:spPr bwMode="auto">
          <a:xfrm flipV="1">
            <a:off x="7479288" y="5437021"/>
            <a:ext cx="0"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66609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28570"/>
          </a:xfrm>
        </p:spPr>
        <p:txBody>
          <a:bodyPr/>
          <a:lstStyle/>
          <a:p>
            <a:r>
              <a:rPr lang="en-US" altLang="en-US" sz="3200" dirty="0">
                <a:ea typeface="ＭＳ Ｐゴシック" panose="020B0600070205080204" pitchFamily="34" charset="-128"/>
              </a:rPr>
              <a:t>Inference rules</a:t>
            </a:r>
            <a:endParaRPr lang="en-US" sz="3200" dirty="0"/>
          </a:p>
        </p:txBody>
      </p:sp>
      <p:sp>
        <p:nvSpPr>
          <p:cNvPr id="3" name="Content Placeholder 2"/>
          <p:cNvSpPr>
            <a:spLocks noGrp="1"/>
          </p:cNvSpPr>
          <p:nvPr>
            <p:ph idx="1"/>
          </p:nvPr>
        </p:nvSpPr>
        <p:spPr>
          <a:xfrm>
            <a:off x="628650" y="641445"/>
            <a:ext cx="8174156" cy="4544509"/>
          </a:xfrm>
        </p:spPr>
        <p:txBody>
          <a:bodyPr/>
          <a:lstStyle/>
          <a:p>
            <a:pPr algn="just"/>
            <a:r>
              <a:rPr lang="en-US" altLang="en-US" sz="2200" dirty="0">
                <a:ea typeface="ＭＳ Ｐゴシック" panose="020B0600070205080204" pitchFamily="34" charset="-128"/>
              </a:rPr>
              <a:t>Logical inference creates new sentences that logically follow from a set of sentences (KB)</a:t>
            </a:r>
          </a:p>
          <a:p>
            <a:pPr algn="just"/>
            <a:r>
              <a:rPr lang="en-US" altLang="en-US" sz="2200" dirty="0">
                <a:ea typeface="ＭＳ Ｐゴシック" panose="020B0600070205080204" pitchFamily="34" charset="-128"/>
              </a:rPr>
              <a:t>An inference rule is </a:t>
            </a:r>
            <a:r>
              <a:rPr lang="en-US" altLang="en-US" sz="2200" b="1" dirty="0">
                <a:ea typeface="ＭＳ Ｐゴシック" panose="020B0600070205080204" pitchFamily="34" charset="-128"/>
              </a:rPr>
              <a:t>sound</a:t>
            </a:r>
            <a:r>
              <a:rPr lang="en-US" altLang="en-US" sz="2200" dirty="0">
                <a:ea typeface="ＭＳ Ｐゴシック" panose="020B0600070205080204" pitchFamily="34" charset="-128"/>
              </a:rPr>
              <a:t> if every sentence X it produces when operating on a KB logically follows from the KB</a:t>
            </a:r>
          </a:p>
          <a:p>
            <a:pPr lvl="1" algn="just"/>
            <a:r>
              <a:rPr lang="en-US" altLang="en-US" sz="2200" dirty="0">
                <a:ea typeface="ＭＳ Ｐゴシック" panose="020B0600070205080204" pitchFamily="34" charset="-128"/>
              </a:rPr>
              <a:t>i.e., inference rule creates no contradictions</a:t>
            </a:r>
          </a:p>
          <a:p>
            <a:pPr algn="just"/>
            <a:r>
              <a:rPr lang="en-US" altLang="en-US" sz="2200" dirty="0">
                <a:ea typeface="ＭＳ Ｐゴシック" panose="020B0600070205080204" pitchFamily="34" charset="-128"/>
              </a:rPr>
              <a:t>An inference rule is </a:t>
            </a:r>
            <a:r>
              <a:rPr lang="en-US" altLang="en-US" sz="2200" b="1" dirty="0">
                <a:ea typeface="ＭＳ Ｐゴシック" panose="020B0600070205080204" pitchFamily="34" charset="-128"/>
              </a:rPr>
              <a:t>complete</a:t>
            </a:r>
            <a:r>
              <a:rPr lang="en-US" altLang="en-US" sz="2200" dirty="0">
                <a:ea typeface="ＭＳ Ｐゴシック" panose="020B0600070205080204" pitchFamily="34" charset="-128"/>
              </a:rPr>
              <a:t> if it can produce every expression that logically follows from (is entailed by) the KB.</a:t>
            </a:r>
          </a:p>
          <a:p>
            <a:pPr algn="just"/>
            <a:r>
              <a:rPr lang="en-US" sz="2200" b="1" dirty="0">
                <a:solidFill>
                  <a:schemeClr val="accent1"/>
                </a:solidFill>
              </a:rPr>
              <a:t>Logical inference</a:t>
            </a:r>
            <a:r>
              <a:rPr lang="en-US" sz="2200" dirty="0"/>
              <a:t> is used to create new sentences that logically follow from a given set of sentences (KB</a:t>
            </a:r>
            <a:r>
              <a:rPr lang="en-US" sz="2200" dirty="0" smtClean="0"/>
              <a:t>).</a:t>
            </a:r>
          </a:p>
          <a:p>
            <a:pPr algn="just"/>
            <a:r>
              <a:rPr lang="en-US" sz="2200" dirty="0"/>
              <a:t>In artificial intelligence, we need intelligent computers which can create new logic from old logic or by evidence, so generating the conclusions from evidence and facts is termed as Inference.</a:t>
            </a:r>
          </a:p>
          <a:p>
            <a:pPr algn="just"/>
            <a:endParaRPr lang="en-US" sz="2200" dirty="0"/>
          </a:p>
          <a:p>
            <a:pPr algn="just"/>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52</a:t>
            </a:fld>
            <a:endParaRPr lang="en-US"/>
          </a:p>
        </p:txBody>
      </p:sp>
    </p:spTree>
    <p:extLst>
      <p:ext uri="{BB962C8B-B14F-4D97-AF65-F5344CB8AC3E}">
        <p14:creationId xmlns:p14="http://schemas.microsoft.com/office/powerpoint/2010/main" val="26009283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60331"/>
          </a:xfrm>
        </p:spPr>
        <p:txBody>
          <a:bodyPr/>
          <a:lstStyle/>
          <a:p>
            <a:r>
              <a:rPr lang="en-GB" sz="3200" dirty="0"/>
              <a:t>Rules of Inference</a:t>
            </a:r>
            <a:endParaRPr lang="en-US" sz="3200" dirty="0"/>
          </a:p>
        </p:txBody>
      </p:sp>
      <p:sp>
        <p:nvSpPr>
          <p:cNvPr id="3" name="Content Placeholder 2"/>
          <p:cNvSpPr>
            <a:spLocks noGrp="1"/>
          </p:cNvSpPr>
          <p:nvPr>
            <p:ph idx="1"/>
          </p:nvPr>
        </p:nvSpPr>
        <p:spPr>
          <a:xfrm>
            <a:off x="628649" y="709685"/>
            <a:ext cx="8256043" cy="5418160"/>
          </a:xfrm>
        </p:spPr>
        <p:txBody>
          <a:bodyPr/>
          <a:lstStyle/>
          <a:p>
            <a:r>
              <a:rPr lang="en-US" sz="2000" dirty="0" smtClean="0"/>
              <a:t>Inference </a:t>
            </a:r>
            <a:r>
              <a:rPr lang="en-US" sz="2000" dirty="0"/>
              <a:t>rules are the templates for generating valid arguments. Inference rules are applied to derive proofs in artificial intelligence, and the proof is a sequence of the conclusion that leads to the desired goal</a:t>
            </a:r>
            <a:r>
              <a:rPr lang="en-US" sz="2000" dirty="0" smtClean="0"/>
              <a:t>.</a:t>
            </a:r>
            <a:endParaRPr lang="en-US" sz="2000" dirty="0"/>
          </a:p>
          <a:p>
            <a:r>
              <a:rPr lang="en-US" sz="2000" dirty="0" smtClean="0"/>
              <a:t>Following </a:t>
            </a:r>
            <a:r>
              <a:rPr lang="en-US" sz="2000" dirty="0"/>
              <a:t>are some terminologies related to inference rules</a:t>
            </a:r>
            <a:r>
              <a:rPr lang="en-US" sz="2000" dirty="0" smtClean="0"/>
              <a:t>:</a:t>
            </a:r>
          </a:p>
          <a:p>
            <a:r>
              <a:rPr lang="en-US" sz="2000" dirty="0" smtClean="0"/>
              <a:t>Implication</a:t>
            </a:r>
            <a:r>
              <a:rPr lang="en-US" sz="2000" dirty="0"/>
              <a:t>: It is one of the logical connectives which can be represented as P → Q. It is a Boolean expression.</a:t>
            </a:r>
          </a:p>
          <a:p>
            <a:r>
              <a:rPr lang="en-US" sz="2000" dirty="0"/>
              <a:t>Converse: The converse of implication, which means the right-hand side proposition goes to the left-hand side and vice-versa. It can be written as Q → P.</a:t>
            </a:r>
          </a:p>
          <a:p>
            <a:r>
              <a:rPr lang="en-US" sz="2000" dirty="0"/>
              <a:t>Contrapositive: The negation of converse is termed as contrapositive, and it can be represented as ¬ Q → ¬ P.</a:t>
            </a:r>
          </a:p>
          <a:p>
            <a:r>
              <a:rPr lang="en-US" sz="2000" dirty="0"/>
              <a:t>Inverse: The negation of implication is called inverse. It can be represented as ¬ P → ¬ Q.</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53</a:t>
            </a:fld>
            <a:endParaRPr lang="en-US"/>
          </a:p>
        </p:txBody>
      </p:sp>
    </p:spTree>
    <p:extLst>
      <p:ext uri="{BB962C8B-B14F-4D97-AF65-F5344CB8AC3E}">
        <p14:creationId xmlns:p14="http://schemas.microsoft.com/office/powerpoint/2010/main" val="29050149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313899"/>
            <a:ext cx="8215099" cy="5882185"/>
          </a:xfrm>
        </p:spPr>
        <p:txBody>
          <a:bodyPr/>
          <a:lstStyle/>
          <a:p>
            <a:r>
              <a:rPr lang="en-US" sz="2000" dirty="0"/>
              <a:t>The most commonly used Rules of Inference are tabulated below </a:t>
            </a:r>
            <a:endParaRPr lang="en-US" sz="2000" dirty="0" smtClean="0"/>
          </a:p>
          <a:p>
            <a:pPr marL="0" indent="0">
              <a:buNone/>
            </a:pPr>
            <a:r>
              <a:rPr lang="en-US" sz="2000" b="1" dirty="0"/>
              <a:t>1. Modus Ponens:</a:t>
            </a:r>
          </a:p>
          <a:p>
            <a:r>
              <a:rPr lang="en-US" sz="2000" dirty="0" smtClean="0"/>
              <a:t>it </a:t>
            </a:r>
            <a:r>
              <a:rPr lang="en-US" sz="2000" dirty="0"/>
              <a:t>states that if P and P → Q is true, then we can infer that Q will be true. It can be represented as:</a:t>
            </a:r>
          </a:p>
          <a:p>
            <a:endParaRPr lang="en-US" sz="2000" dirty="0"/>
          </a:p>
          <a:p>
            <a:pPr marL="0" indent="0">
              <a:buNone/>
            </a:pPr>
            <a:r>
              <a:rPr lang="en-US" sz="2000" dirty="0" smtClean="0"/>
              <a:t>Example</a:t>
            </a:r>
            <a:r>
              <a:rPr lang="en-US" sz="2000" dirty="0"/>
              <a:t>:</a:t>
            </a:r>
          </a:p>
          <a:p>
            <a:r>
              <a:rPr lang="en-US" sz="2000" dirty="0" smtClean="0"/>
              <a:t>Statement-1</a:t>
            </a:r>
            <a:r>
              <a:rPr lang="en-US" sz="2000" dirty="0"/>
              <a:t>: "If I am sleepy then I go to bed" ==&gt; P→ Q</a:t>
            </a:r>
          </a:p>
          <a:p>
            <a:r>
              <a:rPr lang="en-US" sz="2000" dirty="0"/>
              <a:t>Statement-2: "I am sleepy" ==&gt; P</a:t>
            </a:r>
          </a:p>
          <a:p>
            <a:r>
              <a:rPr lang="en-US" sz="2000" dirty="0"/>
              <a:t>Conclusion: "I go to bed." ==&gt; Q.</a:t>
            </a:r>
          </a:p>
          <a:p>
            <a:r>
              <a:rPr lang="en-US" sz="2000" dirty="0"/>
              <a:t>Hence, we can say that, if P→ Q is true and P is true then Q will be true.</a:t>
            </a:r>
          </a:p>
          <a:p>
            <a:pPr marL="0" indent="0">
              <a:buNone/>
            </a:pPr>
            <a:r>
              <a:rPr lang="en-US" sz="2000" dirty="0" smtClean="0"/>
              <a:t>Proof </a:t>
            </a:r>
            <a:r>
              <a:rPr lang="en-US" sz="2000" dirty="0"/>
              <a:t>by Truth table:</a:t>
            </a:r>
          </a:p>
          <a:p>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54</a:t>
            </a:fld>
            <a:endParaRPr lang="en-US"/>
          </a:p>
        </p:txBody>
      </p:sp>
      <p:pic>
        <p:nvPicPr>
          <p:cNvPr id="2055" name="Picture 7" descr="Rules of Inference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691" y="1632566"/>
            <a:ext cx="7950613" cy="6875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474954279"/>
              </p:ext>
            </p:extLst>
          </p:nvPr>
        </p:nvGraphicFramePr>
        <p:xfrm>
          <a:off x="1446727" y="4668779"/>
          <a:ext cx="6096000" cy="18542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P</a:t>
                      </a:r>
                      <a:r>
                        <a:rPr lang="en-US" baseline="0" dirty="0" smtClean="0"/>
                        <a:t>  </a:t>
                      </a:r>
                      <a:r>
                        <a:rPr lang="en-US" baseline="0" dirty="0" smtClean="0">
                          <a:sym typeface="Wingdings" panose="05000000000000000000" pitchFamily="2" charset="2"/>
                        </a:rPr>
                        <a:t> Q</a:t>
                      </a:r>
                      <a:endParaRPr lang="en-US" dirty="0"/>
                    </a:p>
                  </a:txBody>
                  <a:tcPr/>
                </a:tc>
                <a:tc>
                  <a:txBody>
                    <a:bodyPr/>
                    <a:lstStyle/>
                    <a:p>
                      <a:r>
                        <a:rPr lang="en-US" dirty="0" smtClean="0"/>
                        <a:t>P</a:t>
                      </a:r>
                      <a:endParaRPr lang="en-US" dirty="0"/>
                    </a:p>
                  </a:txBody>
                  <a:tcPr/>
                </a:tc>
                <a:tc>
                  <a:txBody>
                    <a:bodyPr/>
                    <a:lstStyle/>
                    <a:p>
                      <a:r>
                        <a:rPr lang="en-US" dirty="0" smtClean="0"/>
                        <a:t>Q</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No need</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 need</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 need</a:t>
                      </a:r>
                      <a:endParaRPr lang="en-US" dirty="0"/>
                    </a:p>
                  </a:txBody>
                  <a:tcPr/>
                </a:tc>
              </a:tr>
            </a:tbl>
          </a:graphicData>
        </a:graphic>
      </p:graphicFrame>
    </p:spTree>
    <p:extLst>
      <p:ext uri="{BB962C8B-B14F-4D97-AF65-F5344CB8AC3E}">
        <p14:creationId xmlns:p14="http://schemas.microsoft.com/office/powerpoint/2010/main" val="38937066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86603"/>
            <a:ext cx="8187804" cy="4899351"/>
          </a:xfrm>
        </p:spPr>
        <p:txBody>
          <a:bodyPr/>
          <a:lstStyle/>
          <a:p>
            <a:pPr marL="0" indent="0">
              <a:buNone/>
            </a:pPr>
            <a:r>
              <a:rPr lang="en-US" sz="2000" b="1" dirty="0"/>
              <a:t>2. Modus </a:t>
            </a:r>
            <a:r>
              <a:rPr lang="en-US" sz="2000" b="1" dirty="0" err="1"/>
              <a:t>Tollens</a:t>
            </a:r>
            <a:r>
              <a:rPr lang="en-US" sz="2000" b="1" dirty="0"/>
              <a:t>:</a:t>
            </a:r>
          </a:p>
          <a:p>
            <a:r>
              <a:rPr lang="en-US" sz="2000" dirty="0"/>
              <a:t>The Modus </a:t>
            </a:r>
            <a:r>
              <a:rPr lang="en-US" sz="2000" dirty="0" err="1"/>
              <a:t>Tollens</a:t>
            </a:r>
            <a:r>
              <a:rPr lang="en-US" sz="2000" dirty="0"/>
              <a:t> rule state that if P→ Q is true and ¬ Q is true, </a:t>
            </a:r>
            <a:r>
              <a:rPr lang="en-US" sz="2000" dirty="0" smtClean="0"/>
              <a:t>then     </a:t>
            </a:r>
            <a:r>
              <a:rPr lang="en-US" sz="2000" dirty="0"/>
              <a:t>¬ P will also true. It can be represented as:</a:t>
            </a:r>
          </a:p>
          <a:p>
            <a:endParaRPr lang="en-US" sz="2000" dirty="0"/>
          </a:p>
          <a:p>
            <a:endParaRPr lang="en-US" sz="2000" dirty="0" smtClean="0"/>
          </a:p>
          <a:p>
            <a:r>
              <a:rPr lang="en-US" sz="2000" dirty="0" smtClean="0"/>
              <a:t>Statement-1</a:t>
            </a:r>
            <a:r>
              <a:rPr lang="en-US" sz="2000" dirty="0"/>
              <a:t>: "If I am sleepy then I go to bed" ==&gt; P→ Q</a:t>
            </a:r>
          </a:p>
          <a:p>
            <a:r>
              <a:rPr lang="en-US" sz="2000" dirty="0"/>
              <a:t>Statement-2: "I do not go to the bed."==&gt; ~Q</a:t>
            </a:r>
          </a:p>
          <a:p>
            <a:r>
              <a:rPr lang="en-US" sz="2000" dirty="0"/>
              <a:t>Statement-3: Which infers that "I am not sleepy" =&gt; ~P</a:t>
            </a:r>
          </a:p>
          <a:p>
            <a:r>
              <a:rPr lang="en-US" sz="2000" dirty="0" smtClean="0"/>
              <a:t>Proof </a:t>
            </a:r>
            <a:r>
              <a:rPr lang="en-US" sz="2000" dirty="0"/>
              <a:t>by Truth table:</a:t>
            </a:r>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55</a:t>
            </a:fld>
            <a:endParaRPr lang="en-US"/>
          </a:p>
        </p:txBody>
      </p:sp>
      <p:pic>
        <p:nvPicPr>
          <p:cNvPr id="5" name="Picture 4"/>
          <p:cNvPicPr>
            <a:picLocks noChangeAspect="1"/>
          </p:cNvPicPr>
          <p:nvPr/>
        </p:nvPicPr>
        <p:blipFill>
          <a:blip r:embed="rId2"/>
          <a:stretch>
            <a:fillRect/>
          </a:stretch>
        </p:blipFill>
        <p:spPr>
          <a:xfrm>
            <a:off x="1111275" y="1293836"/>
            <a:ext cx="8007325" cy="630498"/>
          </a:xfrm>
          <a:prstGeom prst="rect">
            <a:avLst/>
          </a:prstGeom>
        </p:spPr>
      </p:pic>
      <p:pic>
        <p:nvPicPr>
          <p:cNvPr id="6" name="Picture 5"/>
          <p:cNvPicPr>
            <a:picLocks noChangeAspect="1"/>
          </p:cNvPicPr>
          <p:nvPr/>
        </p:nvPicPr>
        <p:blipFill>
          <a:blip r:embed="rId3"/>
          <a:stretch>
            <a:fillRect/>
          </a:stretch>
        </p:blipFill>
        <p:spPr>
          <a:xfrm>
            <a:off x="359390" y="3903614"/>
            <a:ext cx="9288337" cy="1596433"/>
          </a:xfrm>
          <a:prstGeom prst="rect">
            <a:avLst/>
          </a:prstGeom>
        </p:spPr>
      </p:pic>
    </p:spTree>
    <p:extLst>
      <p:ext uri="{BB962C8B-B14F-4D97-AF65-F5344CB8AC3E}">
        <p14:creationId xmlns:p14="http://schemas.microsoft.com/office/powerpoint/2010/main" val="24653287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00251"/>
            <a:ext cx="8187804" cy="4885703"/>
          </a:xfrm>
        </p:spPr>
        <p:txBody>
          <a:bodyPr/>
          <a:lstStyle/>
          <a:p>
            <a:pPr marL="0" indent="0">
              <a:buNone/>
            </a:pPr>
            <a:r>
              <a:rPr lang="en-US" sz="2000" b="1" dirty="0"/>
              <a:t>3. Hypothetical Syllogism</a:t>
            </a:r>
            <a:r>
              <a:rPr lang="en-US" sz="2000" dirty="0"/>
              <a:t>:</a:t>
            </a:r>
          </a:p>
          <a:p>
            <a:r>
              <a:rPr lang="en-US" sz="2000" dirty="0"/>
              <a:t>The Hypothetical Syllogism rule state that if P→R is true whenever P→Q is true, and Q→R is true. It can be represented as the following notation:</a:t>
            </a:r>
          </a:p>
          <a:p>
            <a:r>
              <a:rPr lang="en-US" sz="2000" b="1" dirty="0"/>
              <a:t>Example:</a:t>
            </a:r>
            <a:endParaRPr lang="en-US" sz="2000" dirty="0"/>
          </a:p>
          <a:p>
            <a:r>
              <a:rPr lang="en-US" sz="2000" dirty="0"/>
              <a:t>Statement-1: If you have my home key then you can unlock my home. P→Q</a:t>
            </a:r>
            <a:br>
              <a:rPr lang="en-US" sz="2000" dirty="0"/>
            </a:br>
            <a:r>
              <a:rPr lang="en-US" sz="2000" dirty="0"/>
              <a:t>Statement-2: If you can unlock my home then you can take my money. Q→R</a:t>
            </a:r>
            <a:br>
              <a:rPr lang="en-US" sz="2000" dirty="0"/>
            </a:br>
            <a:r>
              <a:rPr lang="en-US" sz="2000" dirty="0"/>
              <a:t>Conclusion: If you have my home key then you can take my money. P→R</a:t>
            </a:r>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56</a:t>
            </a:fld>
            <a:endParaRPr lang="en-US"/>
          </a:p>
        </p:txBody>
      </p:sp>
      <p:pic>
        <p:nvPicPr>
          <p:cNvPr id="3074" name="Picture 2" descr="Rules of Inference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00" y="3555783"/>
            <a:ext cx="8279304" cy="225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2094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72957"/>
            <a:ext cx="8078622" cy="4831112"/>
          </a:xfrm>
        </p:spPr>
        <p:txBody>
          <a:bodyPr/>
          <a:lstStyle/>
          <a:p>
            <a:pPr marL="0" indent="0">
              <a:buNone/>
            </a:pPr>
            <a:r>
              <a:rPr lang="en-US" sz="2000" b="1" dirty="0"/>
              <a:t>4. Disjunctive Syllogism:</a:t>
            </a:r>
          </a:p>
          <a:p>
            <a:r>
              <a:rPr lang="en-US" sz="2000" dirty="0"/>
              <a:t>The Disjunctive syllogism rule state that if P∨Q is true, and ¬P is true, then Q will be true. It can be represented as:</a:t>
            </a:r>
          </a:p>
          <a:p>
            <a:endParaRPr lang="en-US" sz="2000" dirty="0"/>
          </a:p>
          <a:p>
            <a:endParaRPr lang="en-US" sz="2000" dirty="0" smtClean="0"/>
          </a:p>
          <a:p>
            <a:r>
              <a:rPr lang="en-US" sz="2000" dirty="0" smtClean="0"/>
              <a:t>Statement-1</a:t>
            </a:r>
            <a:r>
              <a:rPr lang="en-US" sz="2000" dirty="0"/>
              <a:t>: Today is Sunday or Monday. ==&gt;P∨Q</a:t>
            </a:r>
          </a:p>
          <a:p>
            <a:r>
              <a:rPr lang="en-US" sz="2000" dirty="0"/>
              <a:t>Statement-2: Today is not Sunday. ==&gt; ¬P</a:t>
            </a:r>
          </a:p>
          <a:p>
            <a:r>
              <a:rPr lang="en-US" sz="2000" dirty="0"/>
              <a:t>Conclusion: Today is Monday. ==&gt; </a:t>
            </a:r>
            <a:r>
              <a:rPr lang="en-US" sz="2000" dirty="0" smtClean="0"/>
              <a:t>Q</a:t>
            </a:r>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57</a:t>
            </a:fld>
            <a:endParaRPr lang="en-US"/>
          </a:p>
        </p:txBody>
      </p:sp>
      <p:pic>
        <p:nvPicPr>
          <p:cNvPr id="6" name="Picture 5"/>
          <p:cNvPicPr>
            <a:picLocks noChangeAspect="1"/>
          </p:cNvPicPr>
          <p:nvPr/>
        </p:nvPicPr>
        <p:blipFill>
          <a:blip r:embed="rId2"/>
          <a:stretch>
            <a:fillRect/>
          </a:stretch>
        </p:blipFill>
        <p:spPr>
          <a:xfrm>
            <a:off x="628650" y="1233840"/>
            <a:ext cx="8276052" cy="731435"/>
          </a:xfrm>
          <a:prstGeom prst="rect">
            <a:avLst/>
          </a:prstGeom>
        </p:spPr>
      </p:pic>
      <p:pic>
        <p:nvPicPr>
          <p:cNvPr id="4100" name="Picture 4" descr="Rules of Inference in Artificial intellig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43" y="3290581"/>
            <a:ext cx="8584957" cy="149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485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58</a:t>
            </a:fld>
            <a:endParaRPr lang="en-US"/>
          </a:p>
        </p:txBody>
      </p:sp>
      <p:pic>
        <p:nvPicPr>
          <p:cNvPr id="5" name="Picture 4"/>
          <p:cNvPicPr>
            <a:picLocks noChangeAspect="1"/>
          </p:cNvPicPr>
          <p:nvPr/>
        </p:nvPicPr>
        <p:blipFill>
          <a:blip r:embed="rId2"/>
          <a:stretch>
            <a:fillRect/>
          </a:stretch>
        </p:blipFill>
        <p:spPr>
          <a:xfrm>
            <a:off x="628650" y="895040"/>
            <a:ext cx="7886700" cy="4100635"/>
          </a:xfrm>
          <a:prstGeom prst="rect">
            <a:avLst/>
          </a:prstGeom>
        </p:spPr>
      </p:pic>
    </p:spTree>
    <p:extLst>
      <p:ext uri="{BB962C8B-B14F-4D97-AF65-F5344CB8AC3E}">
        <p14:creationId xmlns:p14="http://schemas.microsoft.com/office/powerpoint/2010/main" val="19925152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32013"/>
            <a:ext cx="8146860" cy="4953942"/>
          </a:xfrm>
        </p:spPr>
        <p:txBody>
          <a:bodyPr/>
          <a:lstStyle/>
          <a:p>
            <a:pPr marL="0" indent="0">
              <a:buNone/>
            </a:pPr>
            <a:r>
              <a:rPr lang="en-US" sz="2000" b="1" dirty="0"/>
              <a:t>5. Addition:</a:t>
            </a:r>
          </a:p>
          <a:p>
            <a:r>
              <a:rPr lang="en-US" sz="2000" dirty="0"/>
              <a:t>The Addition rule is one the common inference rule, and it states that If P is true, then P∨Q will be true.</a:t>
            </a:r>
          </a:p>
          <a:p>
            <a:endParaRPr lang="en-US" sz="2000" dirty="0"/>
          </a:p>
          <a:p>
            <a:pPr marL="0" indent="0">
              <a:buNone/>
            </a:pPr>
            <a:endParaRPr lang="en-US" sz="2000" dirty="0" smtClean="0"/>
          </a:p>
          <a:p>
            <a:pPr marL="0" indent="0">
              <a:buNone/>
            </a:pPr>
            <a:r>
              <a:rPr lang="en-US" sz="2000" dirty="0" smtClean="0"/>
              <a:t>Example:</a:t>
            </a:r>
            <a:endParaRPr lang="en-US" sz="2000" dirty="0"/>
          </a:p>
          <a:p>
            <a:r>
              <a:rPr lang="en-US" sz="2000" dirty="0"/>
              <a:t>Statement: I have a vanilla ice-cream. ==&gt; P</a:t>
            </a:r>
          </a:p>
          <a:p>
            <a:r>
              <a:rPr lang="en-US" sz="2000" dirty="0"/>
              <a:t>Statement-2: I have Chocolate ice-cream.</a:t>
            </a:r>
          </a:p>
          <a:p>
            <a:r>
              <a:rPr lang="en-US" sz="2000" dirty="0"/>
              <a:t>Conclusion: I have vanilla or chocolate ice-cream. ==&gt; (P∨Q)</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59</a:t>
            </a:fld>
            <a:endParaRPr lang="en-US"/>
          </a:p>
        </p:txBody>
      </p:sp>
      <p:pic>
        <p:nvPicPr>
          <p:cNvPr id="5" name="Picture 4"/>
          <p:cNvPicPr>
            <a:picLocks noChangeAspect="1"/>
          </p:cNvPicPr>
          <p:nvPr/>
        </p:nvPicPr>
        <p:blipFill>
          <a:blip r:embed="rId2"/>
          <a:stretch>
            <a:fillRect/>
          </a:stretch>
        </p:blipFill>
        <p:spPr>
          <a:xfrm>
            <a:off x="628650" y="1296679"/>
            <a:ext cx="8128784" cy="764132"/>
          </a:xfrm>
          <a:prstGeom prst="rect">
            <a:avLst/>
          </a:prstGeom>
        </p:spPr>
      </p:pic>
      <p:pic>
        <p:nvPicPr>
          <p:cNvPr id="6" name="Picture 5"/>
          <p:cNvPicPr>
            <a:picLocks noChangeAspect="1"/>
          </p:cNvPicPr>
          <p:nvPr/>
        </p:nvPicPr>
        <p:blipFill>
          <a:blip r:embed="rId3"/>
          <a:stretch>
            <a:fillRect/>
          </a:stretch>
        </p:blipFill>
        <p:spPr>
          <a:xfrm>
            <a:off x="1119898" y="3717948"/>
            <a:ext cx="6467475" cy="1114425"/>
          </a:xfrm>
          <a:prstGeom prst="rect">
            <a:avLst/>
          </a:prstGeom>
        </p:spPr>
      </p:pic>
    </p:spTree>
    <p:extLst>
      <p:ext uri="{BB962C8B-B14F-4D97-AF65-F5344CB8AC3E}">
        <p14:creationId xmlns:p14="http://schemas.microsoft.com/office/powerpoint/2010/main" val="1810300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lay man term…</a:t>
            </a:r>
            <a:endParaRPr lang="en-US" dirty="0"/>
          </a:p>
        </p:txBody>
      </p:sp>
      <p:sp>
        <p:nvSpPr>
          <p:cNvPr id="3" name="Content Placeholder 2"/>
          <p:cNvSpPr>
            <a:spLocks noGrp="1"/>
          </p:cNvSpPr>
          <p:nvPr>
            <p:ph idx="1"/>
          </p:nvPr>
        </p:nvSpPr>
        <p:spPr/>
        <p:txBody>
          <a:bodyPr/>
          <a:lstStyle/>
          <a:p>
            <a:pPr algn="just"/>
            <a:r>
              <a:rPr lang="en-US" sz="2000" b="1" dirty="0"/>
              <a:t>Knowledge</a:t>
            </a:r>
            <a:r>
              <a:rPr lang="en-US" sz="2000" dirty="0"/>
              <a:t> - </a:t>
            </a:r>
            <a:r>
              <a:rPr lang="en-US" sz="2000" i="1" dirty="0"/>
              <a:t>facts, information, and skills acquired through experience or education; the theoretical or practical understanding of a subject.</a:t>
            </a:r>
          </a:p>
          <a:p>
            <a:pPr algn="just"/>
            <a:r>
              <a:rPr lang="en-US" sz="2000" b="1" dirty="0"/>
              <a:t>Reasoning</a:t>
            </a:r>
            <a:r>
              <a:rPr lang="en-US" sz="2000" dirty="0"/>
              <a:t>-</a:t>
            </a:r>
            <a:r>
              <a:rPr lang="en-US" sz="2000" i="1" dirty="0"/>
              <a:t> the action of thinking about something in a logical, sensible way</a:t>
            </a:r>
          </a:p>
          <a:p>
            <a:pPr lvl="1" algn="just"/>
            <a:r>
              <a:rPr lang="en-US" sz="2000" i="1" dirty="0"/>
              <a:t>The process of thinking about something in order to make a decision</a:t>
            </a:r>
          </a:p>
          <a:p>
            <a:pPr algn="just"/>
            <a:r>
              <a:rPr lang="en-US" sz="2000" b="1" dirty="0"/>
              <a:t>Logic</a:t>
            </a:r>
            <a:r>
              <a:rPr lang="en-US" sz="2000" i="1" dirty="0"/>
              <a:t>- A particular way of thinking, especially one that is reasonable and based on good judgment</a:t>
            </a:r>
          </a:p>
          <a:p>
            <a:pPr algn="just"/>
            <a:r>
              <a:rPr lang="en-US" sz="2000" b="1" dirty="0"/>
              <a:t>Inference- </a:t>
            </a:r>
            <a:r>
              <a:rPr lang="en-US" sz="2000" i="1" dirty="0"/>
              <a:t>A guess that you make or an opinion that you form based on the information that you have</a:t>
            </a:r>
          </a:p>
          <a:p>
            <a:pPr lvl="1" algn="just"/>
            <a:r>
              <a:rPr lang="en-US" sz="2000" dirty="0"/>
              <a:t>Deriving new sentences from old</a:t>
            </a:r>
            <a:endParaRPr lang="en-IN" sz="2000" i="1" dirty="0"/>
          </a:p>
          <a:p>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a:t>
            </a:fld>
            <a:endParaRPr lang="en-US"/>
          </a:p>
        </p:txBody>
      </p:sp>
    </p:spTree>
    <p:extLst>
      <p:ext uri="{BB962C8B-B14F-4D97-AF65-F5344CB8AC3E}">
        <p14:creationId xmlns:p14="http://schemas.microsoft.com/office/powerpoint/2010/main" val="2234553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320" y="129283"/>
            <a:ext cx="8174156" cy="6473398"/>
          </a:xfrm>
        </p:spPr>
        <p:txBody>
          <a:bodyPr/>
          <a:lstStyle/>
          <a:p>
            <a:pPr marL="0" indent="0">
              <a:buNone/>
            </a:pPr>
            <a:r>
              <a:rPr lang="en-US" sz="2000" b="1" dirty="0"/>
              <a:t>6. Simplification:</a:t>
            </a:r>
          </a:p>
          <a:p>
            <a:r>
              <a:rPr lang="en-US" sz="2000" dirty="0"/>
              <a:t>The simplification rule state that if P∧ Q is true, then Q or P will also be true. It can be represented as</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60</a:t>
            </a:fld>
            <a:endParaRPr lang="en-US"/>
          </a:p>
        </p:txBody>
      </p:sp>
      <p:pic>
        <p:nvPicPr>
          <p:cNvPr id="5" name="Picture 4"/>
          <p:cNvPicPr>
            <a:picLocks noChangeAspect="1"/>
          </p:cNvPicPr>
          <p:nvPr/>
        </p:nvPicPr>
        <p:blipFill>
          <a:blip r:embed="rId2"/>
          <a:stretch>
            <a:fillRect/>
          </a:stretch>
        </p:blipFill>
        <p:spPr>
          <a:xfrm>
            <a:off x="829272" y="1167875"/>
            <a:ext cx="8289328" cy="755945"/>
          </a:xfrm>
          <a:prstGeom prst="rect">
            <a:avLst/>
          </a:prstGeom>
        </p:spPr>
      </p:pic>
      <p:pic>
        <p:nvPicPr>
          <p:cNvPr id="6" name="Picture 5"/>
          <p:cNvPicPr>
            <a:picLocks noChangeAspect="1"/>
          </p:cNvPicPr>
          <p:nvPr/>
        </p:nvPicPr>
        <p:blipFill>
          <a:blip r:embed="rId3"/>
          <a:stretch>
            <a:fillRect/>
          </a:stretch>
        </p:blipFill>
        <p:spPr>
          <a:xfrm>
            <a:off x="808552" y="1923820"/>
            <a:ext cx="8159486" cy="1442030"/>
          </a:xfrm>
          <a:prstGeom prst="rect">
            <a:avLst/>
          </a:prstGeom>
        </p:spPr>
      </p:pic>
      <p:pic>
        <p:nvPicPr>
          <p:cNvPr id="7" name="Picture 6"/>
          <p:cNvPicPr>
            <a:picLocks noChangeAspect="1"/>
          </p:cNvPicPr>
          <p:nvPr/>
        </p:nvPicPr>
        <p:blipFill>
          <a:blip r:embed="rId4"/>
          <a:stretch>
            <a:fillRect/>
          </a:stretch>
        </p:blipFill>
        <p:spPr>
          <a:xfrm>
            <a:off x="1028144" y="3218058"/>
            <a:ext cx="6846987" cy="3211317"/>
          </a:xfrm>
          <a:prstGeom prst="rect">
            <a:avLst/>
          </a:prstGeom>
        </p:spPr>
      </p:pic>
    </p:spTree>
    <p:extLst>
      <p:ext uri="{BB962C8B-B14F-4D97-AF65-F5344CB8AC3E}">
        <p14:creationId xmlns:p14="http://schemas.microsoft.com/office/powerpoint/2010/main" val="40989533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27547"/>
            <a:ext cx="8146860" cy="4858408"/>
          </a:xfrm>
        </p:spPr>
        <p:txBody>
          <a:bodyPr/>
          <a:lstStyle/>
          <a:p>
            <a:pPr marL="0" indent="0">
              <a:buNone/>
            </a:pPr>
            <a:r>
              <a:rPr lang="en-US" sz="2000" b="1" dirty="0" smtClean="0"/>
              <a:t>7. Resolution:</a:t>
            </a:r>
          </a:p>
          <a:p>
            <a:r>
              <a:rPr lang="en-US" sz="2000" dirty="0" smtClean="0"/>
              <a:t>The Resolution rule state that if P∨Q and ¬ P∧R is true, then Q∨R will also be true. </a:t>
            </a:r>
            <a:r>
              <a:rPr lang="en-US" sz="2000" b="1" dirty="0" smtClean="0"/>
              <a:t>It can be represented as</a:t>
            </a:r>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b="1" dirty="0" smtClean="0"/>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61</a:t>
            </a:fld>
            <a:endParaRPr lang="en-US"/>
          </a:p>
        </p:txBody>
      </p:sp>
      <p:pic>
        <p:nvPicPr>
          <p:cNvPr id="5" name="Picture 4"/>
          <p:cNvPicPr>
            <a:picLocks noChangeAspect="1"/>
          </p:cNvPicPr>
          <p:nvPr/>
        </p:nvPicPr>
        <p:blipFill>
          <a:blip r:embed="rId2"/>
          <a:stretch>
            <a:fillRect/>
          </a:stretch>
        </p:blipFill>
        <p:spPr>
          <a:xfrm>
            <a:off x="815417" y="1462959"/>
            <a:ext cx="7773326" cy="672082"/>
          </a:xfrm>
          <a:prstGeom prst="rect">
            <a:avLst/>
          </a:prstGeom>
        </p:spPr>
      </p:pic>
      <p:pic>
        <p:nvPicPr>
          <p:cNvPr id="6" name="Picture 5"/>
          <p:cNvPicPr>
            <a:picLocks noChangeAspect="1"/>
          </p:cNvPicPr>
          <p:nvPr/>
        </p:nvPicPr>
        <p:blipFill>
          <a:blip r:embed="rId3"/>
          <a:stretch>
            <a:fillRect/>
          </a:stretch>
        </p:blipFill>
        <p:spPr>
          <a:xfrm>
            <a:off x="334654" y="2320023"/>
            <a:ext cx="9091112" cy="2429204"/>
          </a:xfrm>
          <a:prstGeom prst="rect">
            <a:avLst/>
          </a:prstGeom>
        </p:spPr>
      </p:pic>
    </p:spTree>
    <p:extLst>
      <p:ext uri="{BB962C8B-B14F-4D97-AF65-F5344CB8AC3E}">
        <p14:creationId xmlns:p14="http://schemas.microsoft.com/office/powerpoint/2010/main" val="25880892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560582"/>
          </a:xfrm>
        </p:spPr>
        <p:txBody>
          <a:bodyPr/>
          <a:lstStyle/>
          <a:p>
            <a:r>
              <a:rPr lang="en-US" sz="2800" dirty="0"/>
              <a:t>Limitations of Propositional logic</a:t>
            </a:r>
            <a:r>
              <a:rPr lang="en-US" sz="2800" dirty="0" smtClean="0"/>
              <a:t>:</a:t>
            </a:r>
            <a:endParaRPr lang="en-US" sz="2800" dirty="0"/>
          </a:p>
        </p:txBody>
      </p:sp>
      <p:sp>
        <p:nvSpPr>
          <p:cNvPr id="3" name="Content Placeholder 2"/>
          <p:cNvSpPr>
            <a:spLocks noGrp="1"/>
          </p:cNvSpPr>
          <p:nvPr>
            <p:ph idx="1"/>
          </p:nvPr>
        </p:nvSpPr>
        <p:spPr>
          <a:xfrm>
            <a:off x="628650" y="873457"/>
            <a:ext cx="7886700" cy="4312497"/>
          </a:xfrm>
        </p:spPr>
        <p:txBody>
          <a:bodyPr/>
          <a:lstStyle/>
          <a:p>
            <a:r>
              <a:rPr lang="en-US" sz="2400" dirty="0" smtClean="0"/>
              <a:t>We </a:t>
            </a:r>
            <a:r>
              <a:rPr lang="en-US" sz="2400" dirty="0"/>
              <a:t>cannot represent relations like ALL, some, or none </a:t>
            </a:r>
            <a:r>
              <a:rPr lang="en-US" sz="2400" dirty="0" smtClean="0"/>
              <a:t>with propositional </a:t>
            </a:r>
            <a:r>
              <a:rPr lang="en-US" sz="2400" dirty="0"/>
              <a:t>logic. Example:</a:t>
            </a:r>
          </a:p>
          <a:p>
            <a:pPr lvl="1"/>
            <a:r>
              <a:rPr lang="en-US" dirty="0" smtClean="0"/>
              <a:t>All </a:t>
            </a:r>
            <a:r>
              <a:rPr lang="en-US" dirty="0"/>
              <a:t>the girls are intelligent.</a:t>
            </a:r>
          </a:p>
          <a:p>
            <a:pPr lvl="1"/>
            <a:r>
              <a:rPr lang="en-US" dirty="0" smtClean="0"/>
              <a:t>Some </a:t>
            </a:r>
            <a:r>
              <a:rPr lang="en-US" dirty="0"/>
              <a:t>apples are sweet.</a:t>
            </a:r>
          </a:p>
          <a:p>
            <a:r>
              <a:rPr lang="en-US" sz="2400" dirty="0" smtClean="0"/>
              <a:t>Propositional </a:t>
            </a:r>
            <a:r>
              <a:rPr lang="en-US" sz="2400" dirty="0"/>
              <a:t>logic has limited expressive power.</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62</a:t>
            </a:fld>
            <a:endParaRPr lang="en-US"/>
          </a:p>
        </p:txBody>
      </p:sp>
    </p:spTree>
    <p:extLst>
      <p:ext uri="{BB962C8B-B14F-4D97-AF65-F5344CB8AC3E}">
        <p14:creationId xmlns:p14="http://schemas.microsoft.com/office/powerpoint/2010/main" val="12055701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27BAD52-3EF6-4B94-8B05-A19F461BA17E}" type="slidenum">
              <a:rPr lang="en-GB"/>
              <a:pPr/>
              <a:t>63</a:t>
            </a:fld>
            <a:endParaRPr lang="en-GB"/>
          </a:p>
        </p:txBody>
      </p:sp>
      <p:sp>
        <p:nvSpPr>
          <p:cNvPr id="48130" name="Rectangle 2"/>
          <p:cNvSpPr>
            <a:spLocks noGrp="1" noChangeArrowheads="1"/>
          </p:cNvSpPr>
          <p:nvPr>
            <p:ph type="title"/>
          </p:nvPr>
        </p:nvSpPr>
        <p:spPr/>
        <p:txBody>
          <a:bodyPr/>
          <a:lstStyle/>
          <a:p>
            <a:pPr defTabSz="685800"/>
            <a:r>
              <a:rPr lang="en-US" sz="2700"/>
              <a:t>Propositional logic is a weak language</a:t>
            </a:r>
          </a:p>
        </p:txBody>
      </p:sp>
      <p:sp>
        <p:nvSpPr>
          <p:cNvPr id="48131" name="Rectangle 3"/>
          <p:cNvSpPr>
            <a:spLocks noGrp="1" noChangeArrowheads="1"/>
          </p:cNvSpPr>
          <p:nvPr>
            <p:ph type="body" idx="1"/>
          </p:nvPr>
        </p:nvSpPr>
        <p:spPr>
          <a:xfrm>
            <a:off x="685800" y="1183879"/>
            <a:ext cx="7772400" cy="3429000"/>
          </a:xfrm>
        </p:spPr>
        <p:txBody>
          <a:bodyPr/>
          <a:lstStyle/>
          <a:p>
            <a:pPr marL="169069" indent="-169069" defTabSz="685800"/>
            <a:r>
              <a:rPr lang="en-US" sz="1800" dirty="0"/>
              <a:t>Hard to identify “individuals.” E.g., Mary, 3 </a:t>
            </a:r>
          </a:p>
          <a:p>
            <a:pPr marL="169069" indent="-169069" defTabSz="685800"/>
            <a:r>
              <a:rPr lang="en-US" sz="1800" dirty="0"/>
              <a:t>Can’t directly talk about properties of individuals or relations between individuals. E.g. “Bill is tall” </a:t>
            </a:r>
          </a:p>
          <a:p>
            <a:pPr marL="169069" indent="-169069" defTabSz="685800"/>
            <a:r>
              <a:rPr lang="en-US" sz="1800" dirty="0"/>
              <a:t>Generalizations, patterns, regularities can’t easily be represented. E.g., all triangles have 3 sides </a:t>
            </a:r>
          </a:p>
          <a:p>
            <a:pPr marL="169069" indent="-169069" defTabSz="685800"/>
            <a:r>
              <a:rPr lang="en-US" sz="1800" dirty="0"/>
              <a:t>First-Order Logic (abbreviated FOL or FOPC) is expressive enough to concisely represent this kind of situation.</a:t>
            </a:r>
          </a:p>
          <a:p>
            <a:pPr marL="344091" lvl="1" indent="-89297" defTabSz="685800">
              <a:buNone/>
            </a:pPr>
            <a:r>
              <a:rPr lang="en-US" sz="1800" dirty="0"/>
              <a:t>FOL adds relations, variables, and quantifiers, e.g.,</a:t>
            </a:r>
          </a:p>
          <a:p>
            <a:pPr marL="513160" lvl="2" indent="-83344" defTabSz="685800"/>
            <a:r>
              <a:rPr lang="en-US" sz="1500" i="1" dirty="0"/>
              <a:t>“Every elephant is gray”:</a:t>
            </a:r>
            <a:r>
              <a:rPr lang="en-US" sz="1500" dirty="0"/>
              <a:t> </a:t>
            </a:r>
            <a:r>
              <a:rPr lang="en-US" sz="1500" dirty="0">
                <a:sym typeface="Symbol" pitchFamily="18" charset="2"/>
              </a:rPr>
              <a:t></a:t>
            </a:r>
            <a:r>
              <a:rPr lang="en-US" sz="1500" dirty="0"/>
              <a:t> x (elephant(x) </a:t>
            </a:r>
            <a:r>
              <a:rPr lang="en-US" sz="1500" dirty="0">
                <a:cs typeface="Times New Roman" pitchFamily="18" charset="0"/>
              </a:rPr>
              <a:t>→</a:t>
            </a:r>
            <a:r>
              <a:rPr lang="en-US" sz="1500" dirty="0"/>
              <a:t> gray(x))</a:t>
            </a:r>
          </a:p>
          <a:p>
            <a:pPr marL="513160" lvl="2" indent="-83344" defTabSz="685800"/>
            <a:r>
              <a:rPr lang="en-US" sz="1500" i="1" dirty="0"/>
              <a:t>“There is a white alligator”:</a:t>
            </a:r>
            <a:r>
              <a:rPr lang="en-US" sz="1500" dirty="0"/>
              <a:t> </a:t>
            </a:r>
            <a:r>
              <a:rPr lang="en-US" sz="1500" dirty="0">
                <a:sym typeface="Symbol" pitchFamily="18" charset="2"/>
              </a:rPr>
              <a:t></a:t>
            </a:r>
            <a:r>
              <a:rPr lang="en-US" sz="1500" dirty="0"/>
              <a:t> x (alligator(X) ^ white(X))</a:t>
            </a:r>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488B8507-F7E4-4BFD-9F6E-4434045B69E5}" type="datetime1">
              <a:rPr lang="en-US" smtClean="0"/>
              <a:t>9/19/2020</a:t>
            </a:fld>
            <a:endParaRPr lang="en-IN"/>
          </a:p>
        </p:txBody>
      </p:sp>
    </p:spTree>
    <p:extLst>
      <p:ext uri="{BB962C8B-B14F-4D97-AF65-F5344CB8AC3E}">
        <p14:creationId xmlns:p14="http://schemas.microsoft.com/office/powerpoint/2010/main" val="4880184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r>
              <a:rPr lang="en-US" dirty="0" smtClean="0"/>
              <a:t>First Order Predicate Logic</a:t>
            </a:r>
            <a:endParaRPr lang="en-US"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64</a:t>
            </a:fld>
            <a:endParaRPr lang="en-US"/>
          </a:p>
        </p:txBody>
      </p:sp>
    </p:spTree>
    <p:extLst>
      <p:ext uri="{BB962C8B-B14F-4D97-AF65-F5344CB8AC3E}">
        <p14:creationId xmlns:p14="http://schemas.microsoft.com/office/powerpoint/2010/main" val="10573759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83161"/>
          </a:xfrm>
        </p:spPr>
        <p:txBody>
          <a:bodyPr/>
          <a:lstStyle/>
          <a:p>
            <a:pPr algn="ctr"/>
            <a:r>
              <a:rPr lang="en-US" sz="3600" b="1" dirty="0"/>
              <a:t>First order Predicate Logic</a:t>
            </a:r>
          </a:p>
        </p:txBody>
      </p:sp>
      <p:sp>
        <p:nvSpPr>
          <p:cNvPr id="3" name="Content Placeholder 2"/>
          <p:cNvSpPr>
            <a:spLocks noGrp="1"/>
          </p:cNvSpPr>
          <p:nvPr>
            <p:ph idx="1"/>
          </p:nvPr>
        </p:nvSpPr>
        <p:spPr>
          <a:xfrm>
            <a:off x="450376" y="846162"/>
            <a:ext cx="8064974" cy="4489918"/>
          </a:xfrm>
        </p:spPr>
        <p:txBody>
          <a:bodyPr/>
          <a:lstStyle/>
          <a:p>
            <a:r>
              <a:rPr lang="en-US" sz="2000" dirty="0" smtClean="0"/>
              <a:t>First-order </a:t>
            </a:r>
            <a:r>
              <a:rPr lang="en-US" sz="2000" dirty="0"/>
              <a:t>logic is another way of knowledge representation in AI. It is an extension </a:t>
            </a:r>
            <a:r>
              <a:rPr lang="en-US" sz="2000" dirty="0" smtClean="0"/>
              <a:t>to propositional </a:t>
            </a:r>
            <a:r>
              <a:rPr lang="en-US" sz="2000" dirty="0"/>
              <a:t>logic.</a:t>
            </a:r>
          </a:p>
          <a:p>
            <a:r>
              <a:rPr lang="en-US" sz="2000" dirty="0" smtClean="0"/>
              <a:t>FOPL </a:t>
            </a:r>
            <a:r>
              <a:rPr lang="en-US" sz="2000" dirty="0"/>
              <a:t>is also known as </a:t>
            </a:r>
            <a:r>
              <a:rPr lang="en-US" sz="2000" u="sng" dirty="0"/>
              <a:t>Predicate logic or First-order predicate logic. </a:t>
            </a:r>
            <a:endParaRPr lang="en-US" sz="2000" u="sng" dirty="0" smtClean="0"/>
          </a:p>
          <a:p>
            <a:r>
              <a:rPr lang="en-US" sz="2000" dirty="0" smtClean="0"/>
              <a:t>First-order logic </a:t>
            </a:r>
            <a:r>
              <a:rPr lang="en-US" sz="2000" dirty="0"/>
              <a:t>is a powerful language that develops information about the objects in a more easy </a:t>
            </a:r>
            <a:r>
              <a:rPr lang="en-US" sz="2000" dirty="0" smtClean="0"/>
              <a:t>way and </a:t>
            </a:r>
            <a:r>
              <a:rPr lang="en-US" sz="2000" dirty="0"/>
              <a:t>can also express the relationship between those objects</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65</a:t>
            </a:fld>
            <a:endParaRPr lang="en-US"/>
          </a:p>
        </p:txBody>
      </p:sp>
    </p:spTree>
    <p:extLst>
      <p:ext uri="{BB962C8B-B14F-4D97-AF65-F5344CB8AC3E}">
        <p14:creationId xmlns:p14="http://schemas.microsoft.com/office/powerpoint/2010/main" val="274893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19388"/>
          </a:xfrm>
        </p:spPr>
        <p:txBody>
          <a:bodyPr/>
          <a:lstStyle/>
          <a:p>
            <a:r>
              <a:rPr lang="en-US" sz="2800" b="1" dirty="0"/>
              <a:t>Models for first-order logic</a:t>
            </a:r>
            <a:endParaRPr lang="en-US" sz="2800" dirty="0"/>
          </a:p>
        </p:txBody>
      </p:sp>
      <p:sp>
        <p:nvSpPr>
          <p:cNvPr id="3" name="Content Placeholder 2"/>
          <p:cNvSpPr>
            <a:spLocks noGrp="1"/>
          </p:cNvSpPr>
          <p:nvPr>
            <p:ph idx="1"/>
          </p:nvPr>
        </p:nvSpPr>
        <p:spPr>
          <a:xfrm>
            <a:off x="533116" y="719432"/>
            <a:ext cx="8242394" cy="5709943"/>
          </a:xfrm>
        </p:spPr>
        <p:txBody>
          <a:bodyPr/>
          <a:lstStyle/>
          <a:p>
            <a:pPr algn="just"/>
            <a:r>
              <a:rPr lang="en-US" sz="2000" dirty="0"/>
              <a:t>T</a:t>
            </a:r>
            <a:r>
              <a:rPr lang="en-US" sz="2000" dirty="0" smtClean="0"/>
              <a:t>he </a:t>
            </a:r>
            <a:r>
              <a:rPr lang="en-US" sz="2000" dirty="0"/>
              <a:t>models of a logical language are the formal structures </a:t>
            </a:r>
            <a:r>
              <a:rPr lang="en-US" sz="2000" dirty="0" smtClean="0"/>
              <a:t>that constitute </a:t>
            </a:r>
            <a:r>
              <a:rPr lang="en-US" sz="2000" dirty="0"/>
              <a:t>the possible worlds under consideration. Each model links the vocabulary of </a:t>
            </a:r>
            <a:r>
              <a:rPr lang="en-US" sz="2000" dirty="0" smtClean="0"/>
              <a:t>the logical </a:t>
            </a:r>
            <a:r>
              <a:rPr lang="en-US" sz="2000" dirty="0"/>
              <a:t>sentences to elements of the possible world, so that the truth of any sentence </a:t>
            </a:r>
            <a:r>
              <a:rPr lang="en-US" sz="2000" dirty="0" smtClean="0"/>
              <a:t>can be </a:t>
            </a:r>
            <a:r>
              <a:rPr lang="en-US" sz="2000" dirty="0"/>
              <a:t>determined</a:t>
            </a:r>
            <a:r>
              <a:rPr lang="en-US" sz="2000" dirty="0" smtClean="0"/>
              <a:t>.</a:t>
            </a:r>
          </a:p>
          <a:p>
            <a:pPr algn="just"/>
            <a:r>
              <a:rPr lang="en-US" sz="2000" dirty="0" smtClean="0"/>
              <a:t>Models  </a:t>
            </a:r>
            <a:r>
              <a:rPr lang="en-US" sz="2000" dirty="0"/>
              <a:t>have </a:t>
            </a:r>
            <a:r>
              <a:rPr lang="en-US" sz="2000" dirty="0" smtClean="0"/>
              <a:t>objects in </a:t>
            </a:r>
            <a:r>
              <a:rPr lang="en-US" sz="2000" dirty="0"/>
              <a:t>them! The </a:t>
            </a:r>
            <a:r>
              <a:rPr lang="en-US" sz="2000" b="1" dirty="0"/>
              <a:t>domain </a:t>
            </a:r>
            <a:r>
              <a:rPr lang="en-US" sz="2000" dirty="0"/>
              <a:t>of a model is DOMAIN the set of objects or </a:t>
            </a:r>
            <a:r>
              <a:rPr lang="en-US" sz="2000" b="1" dirty="0"/>
              <a:t>domain elements </a:t>
            </a:r>
            <a:r>
              <a:rPr lang="en-US" sz="2000" dirty="0"/>
              <a:t>it contains. The </a:t>
            </a:r>
            <a:r>
              <a:rPr lang="en-US" sz="2000" dirty="0" smtClean="0"/>
              <a:t>domain </a:t>
            </a:r>
            <a:r>
              <a:rPr lang="en-US" sz="2000" dirty="0"/>
              <a:t>is required to be </a:t>
            </a:r>
            <a:r>
              <a:rPr lang="en-US" sz="2000" i="1" dirty="0"/>
              <a:t>nonempty</a:t>
            </a:r>
            <a:r>
              <a:rPr lang="en-US" sz="2000" dirty="0"/>
              <a:t>—every possible world must contain at least one </a:t>
            </a:r>
            <a:r>
              <a:rPr lang="en-US" sz="2000" dirty="0" smtClean="0"/>
              <a:t>object.</a:t>
            </a:r>
          </a:p>
          <a:p>
            <a:pPr algn="just"/>
            <a:r>
              <a:rPr lang="en-US" sz="2000" dirty="0"/>
              <a:t>In the </a:t>
            </a:r>
            <a:r>
              <a:rPr lang="en-US" sz="2000" dirty="0" smtClean="0"/>
              <a:t>following figure</a:t>
            </a:r>
            <a:r>
              <a:rPr lang="en-US" sz="2000" dirty="0"/>
              <a:t>, Richard </a:t>
            </a:r>
            <a:r>
              <a:rPr lang="en-US" sz="2000" dirty="0" smtClean="0"/>
              <a:t>and John </a:t>
            </a:r>
            <a:r>
              <a:rPr lang="en-US" sz="2000" dirty="0"/>
              <a:t>are brothers. Formally speaking, a relation TUPLE is just the set of </a:t>
            </a:r>
            <a:r>
              <a:rPr lang="en-US" sz="2000" b="1" dirty="0"/>
              <a:t>tuples </a:t>
            </a:r>
            <a:r>
              <a:rPr lang="en-US" sz="2000" dirty="0"/>
              <a:t>of objects that </a:t>
            </a:r>
            <a:r>
              <a:rPr lang="en-US" sz="2000" dirty="0" smtClean="0"/>
              <a:t>are related.</a:t>
            </a:r>
          </a:p>
          <a:p>
            <a:pPr algn="just"/>
            <a:r>
              <a:rPr lang="en-US" sz="2000" dirty="0"/>
              <a:t>Thus, the brotherhood relation in this model is the set</a:t>
            </a:r>
          </a:p>
          <a:p>
            <a:pPr marL="0" indent="0" algn="just">
              <a:buNone/>
            </a:pPr>
            <a:r>
              <a:rPr lang="en-US" sz="2000" dirty="0" smtClean="0"/>
              <a:t>{ </a:t>
            </a:r>
            <a:r>
              <a:rPr lang="en-US" sz="2000" dirty="0"/>
              <a:t>Richard the </a:t>
            </a:r>
            <a:r>
              <a:rPr lang="en-US" sz="2000" dirty="0" err="1"/>
              <a:t>Lionheart</a:t>
            </a:r>
            <a:r>
              <a:rPr lang="en-US" sz="2000" dirty="0"/>
              <a:t>, King John, King John, Richard the </a:t>
            </a:r>
            <a:r>
              <a:rPr lang="en-US" sz="2000" dirty="0" err="1"/>
              <a:t>Lionheart</a:t>
            </a:r>
            <a:r>
              <a:rPr lang="en-US" sz="2000" dirty="0"/>
              <a:t> </a:t>
            </a:r>
            <a:r>
              <a:rPr lang="en-US" sz="2000" dirty="0" smtClean="0"/>
              <a:t>}</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66</a:t>
            </a:fld>
            <a:endParaRPr lang="en-US"/>
          </a:p>
        </p:txBody>
      </p:sp>
    </p:spTree>
    <p:extLst>
      <p:ext uri="{BB962C8B-B14F-4D97-AF65-F5344CB8AC3E}">
        <p14:creationId xmlns:p14="http://schemas.microsoft.com/office/powerpoint/2010/main" val="4364665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13899"/>
            <a:ext cx="8064974" cy="4872055"/>
          </a:xfrm>
        </p:spPr>
        <p:txBody>
          <a:bodyPr/>
          <a:lstStyle/>
          <a:p>
            <a:r>
              <a:rPr lang="en-US" sz="2000" dirty="0"/>
              <a:t>Certain kinds of relationships are best considered as functions, in that a given object must be related to exactly one object in this way. For example, each person has one left leg, so the model has a unary “left leg” function that includes the following mappings:</a:t>
            </a:r>
          </a:p>
          <a:p>
            <a:pPr marL="0" indent="0">
              <a:buNone/>
            </a:pPr>
            <a:r>
              <a:rPr lang="en-US" sz="2000" dirty="0" smtClean="0"/>
              <a:t>	Richard </a:t>
            </a:r>
            <a:r>
              <a:rPr lang="en-US" sz="2000" dirty="0"/>
              <a:t>the </a:t>
            </a:r>
            <a:r>
              <a:rPr lang="en-US" sz="2000" dirty="0" err="1"/>
              <a:t>Lionheart</a:t>
            </a:r>
            <a:r>
              <a:rPr lang="en-US" sz="2000" dirty="0"/>
              <a:t> → Richard’s left leg</a:t>
            </a:r>
          </a:p>
          <a:p>
            <a:pPr marL="0" indent="0">
              <a:buNone/>
            </a:pPr>
            <a:r>
              <a:rPr lang="en-US" sz="2000" dirty="0" smtClean="0"/>
              <a:t>	King </a:t>
            </a:r>
            <a:r>
              <a:rPr lang="en-US" sz="2000" dirty="0"/>
              <a:t>John → John’s left leg .</a:t>
            </a:r>
          </a:p>
          <a:p>
            <a:r>
              <a:rPr lang="en-US" sz="2000" dirty="0" smtClean="0"/>
              <a:t>Strictly </a:t>
            </a:r>
            <a:r>
              <a:rPr lang="en-US" sz="2000" dirty="0"/>
              <a:t>speaking, models in first-order logic require </a:t>
            </a:r>
            <a:r>
              <a:rPr lang="en-US" sz="2000" b="1" dirty="0"/>
              <a:t>total functions</a:t>
            </a:r>
            <a:r>
              <a:rPr lang="en-US" sz="2000" dirty="0"/>
              <a:t>, that is, there must be </a:t>
            </a:r>
            <a:r>
              <a:rPr lang="en-US" sz="2000" dirty="0" smtClean="0"/>
              <a:t>a value </a:t>
            </a:r>
            <a:r>
              <a:rPr lang="en-US" sz="2000" dirty="0"/>
              <a:t>for every input </a:t>
            </a:r>
            <a:r>
              <a:rPr lang="en-US" sz="2000" dirty="0" smtClean="0"/>
              <a:t>tuple.</a:t>
            </a:r>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67</a:t>
            </a:fld>
            <a:endParaRPr lang="en-US"/>
          </a:p>
        </p:txBody>
      </p:sp>
    </p:spTree>
    <p:extLst>
      <p:ext uri="{BB962C8B-B14F-4D97-AF65-F5344CB8AC3E}">
        <p14:creationId xmlns:p14="http://schemas.microsoft.com/office/powerpoint/2010/main" val="4241991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68</a:t>
            </a:fld>
            <a:endParaRPr lang="en-US"/>
          </a:p>
        </p:txBody>
      </p:sp>
      <p:pic>
        <p:nvPicPr>
          <p:cNvPr id="5" name="Picture 4"/>
          <p:cNvPicPr>
            <a:picLocks noChangeAspect="1"/>
          </p:cNvPicPr>
          <p:nvPr/>
        </p:nvPicPr>
        <p:blipFill>
          <a:blip r:embed="rId2"/>
          <a:stretch>
            <a:fillRect/>
          </a:stretch>
        </p:blipFill>
        <p:spPr>
          <a:xfrm>
            <a:off x="166286" y="47285"/>
            <a:ext cx="8811427" cy="5760379"/>
          </a:xfrm>
          <a:prstGeom prst="rect">
            <a:avLst/>
          </a:prstGeom>
        </p:spPr>
      </p:pic>
    </p:spTree>
    <p:extLst>
      <p:ext uri="{BB962C8B-B14F-4D97-AF65-F5344CB8AC3E}">
        <p14:creationId xmlns:p14="http://schemas.microsoft.com/office/powerpoint/2010/main" val="31717521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241" y="641445"/>
            <a:ext cx="7886700" cy="5499854"/>
          </a:xfrm>
        </p:spPr>
        <p:txBody>
          <a:bodyPr/>
          <a:lstStyle/>
          <a:p>
            <a:pPr marL="0" indent="0">
              <a:buNone/>
            </a:pPr>
            <a:r>
              <a:rPr lang="en-US" sz="2000" dirty="0" smtClean="0"/>
              <a:t>FOPL does </a:t>
            </a:r>
            <a:r>
              <a:rPr lang="en-US" sz="2000" dirty="0"/>
              <a:t>not only assume that the world contains </a:t>
            </a:r>
            <a:r>
              <a:rPr lang="en-US" sz="2000" dirty="0" smtClean="0"/>
              <a:t>facts like </a:t>
            </a:r>
            <a:r>
              <a:rPr lang="en-US" sz="2000" u="sng" dirty="0" smtClean="0"/>
              <a:t>propositional </a:t>
            </a:r>
            <a:r>
              <a:rPr lang="en-US" sz="2000" u="sng" dirty="0"/>
              <a:t>logic but also assumes the following things in the world</a:t>
            </a:r>
            <a:r>
              <a:rPr lang="en-US" sz="2000" dirty="0" smtClean="0"/>
              <a:t> like :</a:t>
            </a:r>
            <a:endParaRPr lang="en-US" sz="2000" dirty="0"/>
          </a:p>
          <a:p>
            <a:r>
              <a:rPr lang="en-US" sz="2000" b="1" dirty="0"/>
              <a:t>Objects</a:t>
            </a:r>
            <a:r>
              <a:rPr lang="en-US" sz="2000" b="1" dirty="0" smtClean="0"/>
              <a:t>: </a:t>
            </a:r>
            <a:r>
              <a:rPr lang="en-US" sz="2000" dirty="0" smtClean="0"/>
              <a:t>A</a:t>
            </a:r>
            <a:r>
              <a:rPr lang="en-US" sz="2000" dirty="0"/>
              <a:t>, B, people, numbers, colors, wars, theories, squares, pits</a:t>
            </a:r>
            <a:r>
              <a:rPr lang="en-US" sz="2000" dirty="0" smtClean="0"/>
              <a:t>, </a:t>
            </a:r>
            <a:r>
              <a:rPr lang="en-US" sz="2000" dirty="0"/>
              <a:t>......</a:t>
            </a:r>
          </a:p>
          <a:p>
            <a:r>
              <a:rPr lang="en-US" sz="2000" b="1" dirty="0"/>
              <a:t>Relations: </a:t>
            </a:r>
            <a:r>
              <a:rPr lang="en-US" sz="2000" dirty="0"/>
              <a:t>It can be unary relation such as: red, round, is adjacent, or n-any relation </a:t>
            </a:r>
            <a:r>
              <a:rPr lang="en-US" sz="2000" dirty="0" smtClean="0"/>
              <a:t>such as</a:t>
            </a:r>
            <a:r>
              <a:rPr lang="en-US" sz="2000" dirty="0"/>
              <a:t>: the sister of, brother of, has color, comes </a:t>
            </a:r>
            <a:r>
              <a:rPr lang="en-US" sz="2000" dirty="0" smtClean="0"/>
              <a:t>between……</a:t>
            </a:r>
            <a:endParaRPr lang="en-US" sz="2000" dirty="0"/>
          </a:p>
          <a:p>
            <a:r>
              <a:rPr lang="en-US" sz="2000" b="1" dirty="0"/>
              <a:t>Function: </a:t>
            </a:r>
            <a:r>
              <a:rPr lang="en-US" sz="2000" dirty="0"/>
              <a:t>Father of, best friend, third inning of, end of, </a:t>
            </a:r>
            <a:r>
              <a:rPr lang="en-US" sz="2000" dirty="0" smtClean="0"/>
              <a:t>.....</a:t>
            </a:r>
            <a:endParaRPr lang="en-US" sz="2000" dirty="0"/>
          </a:p>
          <a:p>
            <a:r>
              <a:rPr lang="en-US" sz="2000" dirty="0" smtClean="0"/>
              <a:t>As </a:t>
            </a:r>
            <a:r>
              <a:rPr lang="en-US" sz="2000" dirty="0"/>
              <a:t>a natural language, first-order logic also has two main parts:</a:t>
            </a:r>
          </a:p>
          <a:p>
            <a:pPr marL="0" indent="0">
              <a:spcBef>
                <a:spcPts val="0"/>
              </a:spcBef>
              <a:buNone/>
            </a:pPr>
            <a:r>
              <a:rPr lang="en-US" sz="2000" dirty="0" smtClean="0"/>
              <a:t>	Syntax</a:t>
            </a:r>
            <a:endParaRPr lang="en-US" sz="2000" dirty="0"/>
          </a:p>
          <a:p>
            <a:pPr marL="0" indent="0">
              <a:spcBef>
                <a:spcPts val="0"/>
              </a:spcBef>
              <a:buNone/>
            </a:pPr>
            <a:r>
              <a:rPr lang="en-US" sz="2000" dirty="0" smtClean="0"/>
              <a:t>	Semantics</a:t>
            </a: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69</a:t>
            </a:fld>
            <a:endParaRPr lang="en-US"/>
          </a:p>
        </p:txBody>
      </p:sp>
      <p:sp>
        <p:nvSpPr>
          <p:cNvPr id="5" name="Title 1"/>
          <p:cNvSpPr>
            <a:spLocks noGrp="1"/>
          </p:cNvSpPr>
          <p:nvPr>
            <p:ph type="title"/>
          </p:nvPr>
        </p:nvSpPr>
        <p:spPr>
          <a:xfrm>
            <a:off x="628650" y="312875"/>
            <a:ext cx="7886700" cy="219388"/>
          </a:xfrm>
        </p:spPr>
        <p:txBody>
          <a:bodyPr/>
          <a:lstStyle/>
          <a:p>
            <a:r>
              <a:rPr lang="en-US" sz="2800" b="1" dirty="0"/>
              <a:t>Symbols and interpretations</a:t>
            </a:r>
            <a:endParaRPr lang="en-US" sz="2800" dirty="0"/>
          </a:p>
        </p:txBody>
      </p:sp>
    </p:spTree>
    <p:extLst>
      <p:ext uri="{BB962C8B-B14F-4D97-AF65-F5344CB8AC3E}">
        <p14:creationId xmlns:p14="http://schemas.microsoft.com/office/powerpoint/2010/main" val="4055720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33428"/>
            <a:ext cx="7886700" cy="994172"/>
          </a:xfrm>
        </p:spPr>
        <p:txBody>
          <a:bodyPr/>
          <a:lstStyle/>
          <a:p>
            <a:r>
              <a:rPr lang="en-US" altLang="en-US" dirty="0"/>
              <a:t>Knowledge Representation &amp; Reasoning</a:t>
            </a:r>
            <a:endParaRPr lang="en-IN" dirty="0"/>
          </a:p>
        </p:txBody>
      </p:sp>
      <p:sp>
        <p:nvSpPr>
          <p:cNvPr id="3" name="Content Placeholder 2"/>
          <p:cNvSpPr>
            <a:spLocks noGrp="1"/>
          </p:cNvSpPr>
          <p:nvPr>
            <p:ph idx="1"/>
          </p:nvPr>
        </p:nvSpPr>
        <p:spPr>
          <a:xfrm>
            <a:off x="512973" y="1534382"/>
            <a:ext cx="7886700" cy="3797471"/>
          </a:xfrm>
        </p:spPr>
        <p:txBody>
          <a:bodyPr>
            <a:noAutofit/>
          </a:bodyPr>
          <a:lstStyle/>
          <a:p>
            <a:r>
              <a:rPr lang="en-US" altLang="en-US" sz="1600" dirty="0"/>
              <a:t>AI: The study and development of systems that demonstrate</a:t>
            </a:r>
            <a:r>
              <a:rPr lang="el-GR" altLang="en-US" sz="1600" dirty="0"/>
              <a:t> </a:t>
            </a:r>
            <a:r>
              <a:rPr lang="en-US" altLang="en-US" sz="1600" dirty="0"/>
              <a:t>intelligent behavior</a:t>
            </a:r>
            <a:endParaRPr lang="el-GR" altLang="en-US" sz="1600" dirty="0"/>
          </a:p>
          <a:p>
            <a:r>
              <a:rPr lang="en-US" altLang="en-US" sz="1600" dirty="0" smtClean="0"/>
              <a:t>KR&amp;R </a:t>
            </a:r>
            <a:r>
              <a:rPr lang="en-US" altLang="en-US" sz="1600" dirty="0"/>
              <a:t>is the part of AI that is concerned with thinking and how thinking contributes to intelligent behavior</a:t>
            </a:r>
          </a:p>
          <a:p>
            <a:r>
              <a:rPr lang="en-US" altLang="en-US" sz="1600" dirty="0"/>
              <a:t>KR</a:t>
            </a:r>
            <a:r>
              <a:rPr lang="el-GR" altLang="en-US" sz="1600" dirty="0"/>
              <a:t> suggests an approach to understanding intelligent behavior</a:t>
            </a:r>
            <a:r>
              <a:rPr lang="en-US" altLang="en-US" sz="1600" dirty="0"/>
              <a:t> </a:t>
            </a:r>
            <a:r>
              <a:rPr lang="el-GR" altLang="en-US" sz="1600" dirty="0"/>
              <a:t>that is </a:t>
            </a:r>
            <a:r>
              <a:rPr lang="el-GR" altLang="en-US" sz="1600" u="sng" dirty="0"/>
              <a:t>radically different</a:t>
            </a:r>
            <a:endParaRPr lang="en-US" altLang="en-US" sz="1600" dirty="0"/>
          </a:p>
          <a:p>
            <a:pPr>
              <a:lnSpc>
                <a:spcPct val="80000"/>
              </a:lnSpc>
            </a:pPr>
            <a:r>
              <a:rPr lang="el-GR" altLang="en-US" sz="1600" dirty="0"/>
              <a:t>Instead of study</a:t>
            </a:r>
            <a:r>
              <a:rPr lang="en-US" altLang="en-US" sz="1600" dirty="0" err="1"/>
              <a:t>ing</a:t>
            </a:r>
            <a:r>
              <a:rPr lang="en-US" altLang="en-US" sz="1600" dirty="0"/>
              <a:t> </a:t>
            </a:r>
            <a:r>
              <a:rPr lang="el-GR" altLang="en-US" sz="1600" dirty="0"/>
              <a:t>humans very carefully (biology, nervous systems, psychology, sociology, </a:t>
            </a:r>
            <a:r>
              <a:rPr lang="en-US" altLang="en-US" sz="1600" dirty="0"/>
              <a:t>etc.</a:t>
            </a:r>
            <a:r>
              <a:rPr lang="el-GR" altLang="en-US" sz="1600" dirty="0"/>
              <a:t>), it</a:t>
            </a:r>
            <a:r>
              <a:rPr lang="en-US" altLang="en-US" sz="1600" dirty="0"/>
              <a:t> </a:t>
            </a:r>
            <a:r>
              <a:rPr lang="el-GR" altLang="en-US" sz="1600" dirty="0"/>
              <a:t>argues that what we need to study is </a:t>
            </a:r>
            <a:r>
              <a:rPr lang="el-GR" altLang="en-US" sz="1600" b="1" i="1" dirty="0"/>
              <a:t>what humans know</a:t>
            </a:r>
            <a:r>
              <a:rPr lang="el-GR" altLang="en-US" sz="1600" dirty="0"/>
              <a:t>. </a:t>
            </a:r>
            <a:endParaRPr lang="en-US" altLang="en-US" sz="1600" dirty="0"/>
          </a:p>
          <a:p>
            <a:pPr>
              <a:lnSpc>
                <a:spcPct val="80000"/>
              </a:lnSpc>
            </a:pPr>
            <a:r>
              <a:rPr lang="en-US" altLang="en-US" sz="1600" dirty="0"/>
              <a:t> </a:t>
            </a:r>
            <a:r>
              <a:rPr lang="el-GR" altLang="en-US" sz="1600" dirty="0"/>
              <a:t>It is taken as a</a:t>
            </a:r>
            <a:r>
              <a:rPr lang="en-US" altLang="en-US" sz="1600" dirty="0"/>
              <a:t> </a:t>
            </a:r>
            <a:r>
              <a:rPr lang="el-GR" altLang="en-US" sz="1600" dirty="0"/>
              <a:t>given that what allows humans to behave intelligently is that they know</a:t>
            </a:r>
            <a:r>
              <a:rPr lang="en-US" altLang="en-US" sz="1600" dirty="0"/>
              <a:t> </a:t>
            </a:r>
            <a:r>
              <a:rPr lang="el-GR" altLang="en-US" sz="1600" dirty="0"/>
              <a:t>a lot of things about a lot of things and are able to apply this knowledge</a:t>
            </a:r>
            <a:r>
              <a:rPr lang="en-US" altLang="en-US" sz="1600" dirty="0"/>
              <a:t> </a:t>
            </a:r>
            <a:r>
              <a:rPr lang="el-GR" altLang="en-US" sz="1600" dirty="0"/>
              <a:t>as appropriate to adapt to their environment and achieve their goals. </a:t>
            </a:r>
            <a:endParaRPr lang="en-IN" altLang="en-US" sz="1600" dirty="0"/>
          </a:p>
          <a:p>
            <a:pPr>
              <a:lnSpc>
                <a:spcPct val="80000"/>
              </a:lnSpc>
            </a:pPr>
            <a:r>
              <a:rPr lang="en-US" altLang="en-US" sz="1600" dirty="0"/>
              <a:t>KR&amp;R </a:t>
            </a:r>
            <a:r>
              <a:rPr lang="el-GR" altLang="en-US" sz="1600" u="sng" dirty="0"/>
              <a:t>focus</a:t>
            </a:r>
            <a:r>
              <a:rPr lang="en-US" altLang="en-US" sz="1600" u="sng" dirty="0" err="1"/>
              <a:t>es</a:t>
            </a:r>
            <a:r>
              <a:rPr lang="el-GR" altLang="en-US" sz="1600" u="sng" dirty="0"/>
              <a:t> on the</a:t>
            </a:r>
            <a:r>
              <a:rPr lang="en-US" altLang="en-US" sz="1600" u="sng" dirty="0"/>
              <a:t> </a:t>
            </a:r>
            <a:r>
              <a:rPr lang="el-GR" altLang="en-US" sz="1600" u="sng" dirty="0"/>
              <a:t>knowledge</a:t>
            </a:r>
            <a:r>
              <a:rPr lang="el-GR" altLang="en-US" sz="1600" dirty="0"/>
              <a:t>, not on the knower. We ask what </a:t>
            </a:r>
            <a:r>
              <a:rPr lang="el-GR" altLang="en-US" sz="1600" i="1" dirty="0"/>
              <a:t>any </a:t>
            </a:r>
            <a:r>
              <a:rPr lang="el-GR" altLang="en-US" sz="1600" dirty="0"/>
              <a:t>agent—human, animal,</a:t>
            </a:r>
            <a:r>
              <a:rPr lang="en-US" altLang="en-US" sz="1600" dirty="0"/>
              <a:t> </a:t>
            </a:r>
            <a:r>
              <a:rPr lang="el-GR" altLang="en-US" sz="1600" dirty="0"/>
              <a:t>electronic, mechanical—would need to know to behave intelligently, and</a:t>
            </a:r>
            <a:r>
              <a:rPr lang="en-US" altLang="en-US" sz="1600" dirty="0"/>
              <a:t> </a:t>
            </a:r>
            <a:r>
              <a:rPr lang="el-GR" altLang="en-US" sz="1600" dirty="0"/>
              <a:t>what sort of computational mechanisms might allow its knowledge to be</a:t>
            </a:r>
            <a:r>
              <a:rPr lang="en-US" altLang="en-US" sz="1600" dirty="0"/>
              <a:t> manipulated.</a:t>
            </a:r>
            <a:endParaRPr lang="el-GR" altLang="en-US" sz="1600" dirty="0"/>
          </a:p>
          <a:p>
            <a:pPr>
              <a:lnSpc>
                <a:spcPct val="80000"/>
              </a:lnSpc>
            </a:pPr>
            <a:endParaRPr lang="en-US" altLang="en-US" sz="1500" dirty="0"/>
          </a:p>
          <a:p>
            <a:endParaRPr lang="en-GB" altLang="en-US" sz="1500" dirty="0">
              <a:effectLst>
                <a:outerShdw blurRad="38100" dist="38100" dir="2700000" algn="tl">
                  <a:srgbClr val="000000"/>
                </a:outerShdw>
              </a:effectLst>
            </a:endParaRPr>
          </a:p>
          <a:p>
            <a:endParaRPr lang="en-GB" altLang="en-US" sz="1500" dirty="0">
              <a:effectLst>
                <a:outerShdw blurRad="38100" dist="38100" dir="2700000" algn="tl">
                  <a:srgbClr val="C0C0C0"/>
                </a:outerShdw>
              </a:effectLst>
            </a:endParaRPr>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6250A9A0-A004-4075-8EB4-B8F5CD0B246B}" type="datetime1">
              <a:rPr lang="en-US" smtClean="0"/>
              <a:t>9/19/2020</a:t>
            </a:fld>
            <a:endParaRPr lang="en-IN"/>
          </a:p>
        </p:txBody>
      </p:sp>
      <p:sp>
        <p:nvSpPr>
          <p:cNvPr id="7" name="Slide Number Placeholder 6"/>
          <p:cNvSpPr>
            <a:spLocks noGrp="1"/>
          </p:cNvSpPr>
          <p:nvPr>
            <p:ph type="sldNum" sz="quarter" idx="12"/>
          </p:nvPr>
        </p:nvSpPr>
        <p:spPr/>
        <p:txBody>
          <a:bodyPr/>
          <a:lstStyle/>
          <a:p>
            <a:fld id="{59318202-FF16-45A3-A9F6-B82008C9484A}" type="slidenum">
              <a:rPr lang="en-IN" smtClean="0"/>
              <a:t>7</a:t>
            </a:fld>
            <a:endParaRPr lang="en-IN"/>
          </a:p>
        </p:txBody>
      </p:sp>
    </p:spTree>
    <p:extLst>
      <p:ext uri="{BB962C8B-B14F-4D97-AF65-F5344CB8AC3E}">
        <p14:creationId xmlns:p14="http://schemas.microsoft.com/office/powerpoint/2010/main" val="23542761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47146"/>
          </a:xfrm>
        </p:spPr>
        <p:txBody>
          <a:bodyPr/>
          <a:lstStyle/>
          <a:p>
            <a:r>
              <a:rPr lang="en-US" sz="2800" dirty="0"/>
              <a:t>Syntax of First-order Logic: Basic Elements</a:t>
            </a:r>
          </a:p>
        </p:txBody>
      </p:sp>
      <p:sp>
        <p:nvSpPr>
          <p:cNvPr id="3" name="Content Placeholder 2"/>
          <p:cNvSpPr>
            <a:spLocks noGrp="1"/>
          </p:cNvSpPr>
          <p:nvPr>
            <p:ph idx="1"/>
          </p:nvPr>
        </p:nvSpPr>
        <p:spPr>
          <a:xfrm>
            <a:off x="628650" y="911992"/>
            <a:ext cx="8228747" cy="5073171"/>
          </a:xfrm>
        </p:spPr>
        <p:txBody>
          <a:bodyPr/>
          <a:lstStyle/>
          <a:p>
            <a:pPr>
              <a:spcBef>
                <a:spcPts val="0"/>
              </a:spcBef>
            </a:pPr>
            <a:r>
              <a:rPr lang="en-US" sz="2200" b="1" dirty="0"/>
              <a:t>Constant </a:t>
            </a:r>
            <a:r>
              <a:rPr lang="en-US" sz="2200" b="1" dirty="0" smtClean="0"/>
              <a:t>		</a:t>
            </a:r>
            <a:r>
              <a:rPr lang="en-US" sz="2200" dirty="0" smtClean="0"/>
              <a:t>1</a:t>
            </a:r>
            <a:r>
              <a:rPr lang="en-US" sz="2200" dirty="0"/>
              <a:t>, 2, A, John, Mumbai, cat,....</a:t>
            </a:r>
          </a:p>
          <a:p>
            <a:pPr>
              <a:spcBef>
                <a:spcPts val="0"/>
              </a:spcBef>
            </a:pPr>
            <a:r>
              <a:rPr lang="es-ES" sz="2200" b="1" dirty="0"/>
              <a:t>Variables </a:t>
            </a:r>
            <a:r>
              <a:rPr lang="es-ES" sz="2200" b="1" dirty="0" smtClean="0"/>
              <a:t>		</a:t>
            </a:r>
            <a:r>
              <a:rPr lang="es-ES" sz="2200" dirty="0" smtClean="0"/>
              <a:t>x</a:t>
            </a:r>
            <a:r>
              <a:rPr lang="es-ES" sz="2200" dirty="0"/>
              <a:t>, y, z, a, b,....</a:t>
            </a:r>
          </a:p>
          <a:p>
            <a:pPr>
              <a:spcBef>
                <a:spcPts val="0"/>
              </a:spcBef>
            </a:pPr>
            <a:r>
              <a:rPr lang="en-US" sz="2200" b="1" dirty="0"/>
              <a:t>Predicates </a:t>
            </a:r>
            <a:r>
              <a:rPr lang="en-US" sz="2200" b="1" dirty="0" smtClean="0"/>
              <a:t>		</a:t>
            </a:r>
            <a:r>
              <a:rPr lang="en-US" sz="2200" dirty="0" smtClean="0"/>
              <a:t>Brother</a:t>
            </a:r>
            <a:r>
              <a:rPr lang="en-US" sz="2200" dirty="0"/>
              <a:t>, Father, &gt;,....</a:t>
            </a:r>
          </a:p>
          <a:p>
            <a:pPr>
              <a:spcBef>
                <a:spcPts val="0"/>
              </a:spcBef>
            </a:pPr>
            <a:r>
              <a:rPr lang="en-US" sz="2200" b="1" dirty="0" smtClean="0"/>
              <a:t>Function		 </a:t>
            </a:r>
            <a:r>
              <a:rPr lang="en-US" sz="2200" dirty="0" err="1"/>
              <a:t>sqrt</a:t>
            </a:r>
            <a:r>
              <a:rPr lang="en-US" sz="2200" dirty="0"/>
              <a:t>, </a:t>
            </a:r>
            <a:r>
              <a:rPr lang="en-US" sz="2200" dirty="0" err="1"/>
              <a:t>LeftLegOf</a:t>
            </a:r>
            <a:r>
              <a:rPr lang="en-US" sz="2200" dirty="0"/>
              <a:t>, ....</a:t>
            </a:r>
          </a:p>
          <a:p>
            <a:pPr>
              <a:spcBef>
                <a:spcPts val="0"/>
              </a:spcBef>
            </a:pPr>
            <a:r>
              <a:rPr lang="en-US" sz="2200" b="1" dirty="0" smtClean="0"/>
              <a:t>Connectives	 </a:t>
            </a:r>
            <a:r>
              <a:rPr lang="en-US" sz="2200" dirty="0"/>
              <a:t>∧, ∨, ¬, ⇒, ⇔</a:t>
            </a:r>
          </a:p>
          <a:p>
            <a:pPr>
              <a:spcBef>
                <a:spcPts val="0"/>
              </a:spcBef>
            </a:pPr>
            <a:r>
              <a:rPr lang="en-US" sz="2200" b="1" dirty="0" smtClean="0"/>
              <a:t>Equality	 	</a:t>
            </a:r>
            <a:r>
              <a:rPr lang="en-US" sz="2200" dirty="0" smtClean="0"/>
              <a:t>==</a:t>
            </a:r>
            <a:endParaRPr lang="en-US" sz="2200" dirty="0"/>
          </a:p>
          <a:p>
            <a:pPr>
              <a:spcBef>
                <a:spcPts val="600"/>
              </a:spcBef>
            </a:pPr>
            <a:r>
              <a:rPr lang="en-US" sz="2200" b="1" dirty="0" smtClean="0"/>
              <a:t>Quantifier	 	</a:t>
            </a:r>
            <a:r>
              <a:rPr lang="en-US" sz="2200" dirty="0" smtClean="0"/>
              <a:t>∀</a:t>
            </a:r>
            <a:r>
              <a:rPr lang="en-US" sz="2200" dirty="0"/>
              <a:t>, </a:t>
            </a:r>
            <a:r>
              <a:rPr lang="en-US" sz="2200" dirty="0" smtClean="0"/>
              <a:t>∃</a:t>
            </a:r>
          </a:p>
          <a:p>
            <a:pPr>
              <a:spcBef>
                <a:spcPts val="600"/>
              </a:spcBef>
            </a:pPr>
            <a:r>
              <a:rPr lang="en-GB" sz="2200" dirty="0">
                <a:ea typeface="ＭＳ Ｐゴシック" panose="020B0600070205080204" pitchFamily="34" charset="-128"/>
              </a:rPr>
              <a:t>We will use</a:t>
            </a:r>
            <a:r>
              <a:rPr lang="en-GB" sz="2200" i="1" dirty="0">
                <a:ea typeface="ＭＳ Ｐゴシック" panose="020B0600070205080204" pitchFamily="34" charset="-128"/>
              </a:rPr>
              <a:t> </a:t>
            </a:r>
            <a:r>
              <a:rPr lang="en-GB" sz="2200" dirty="0">
                <a:ea typeface="ＭＳ Ｐゴシック" panose="020B0600070205080204" pitchFamily="34" charset="-128"/>
              </a:rPr>
              <a:t>various kinds of individual </a:t>
            </a:r>
            <a:r>
              <a:rPr lang="en-GB" sz="2200" i="1" dirty="0">
                <a:ea typeface="ＭＳ Ｐゴシック" panose="020B0600070205080204" pitchFamily="34" charset="-128"/>
              </a:rPr>
              <a:t>constants</a:t>
            </a:r>
            <a:r>
              <a:rPr lang="en-GB" sz="2200" dirty="0">
                <a:ea typeface="ＭＳ Ｐゴシック" panose="020B0600070205080204" pitchFamily="34" charset="-128"/>
              </a:rPr>
              <a:t> that</a:t>
            </a:r>
            <a:r>
              <a:rPr lang="en-GB" sz="2200" i="1" dirty="0">
                <a:ea typeface="ＭＳ Ｐゴシック" panose="020B0600070205080204" pitchFamily="34" charset="-128"/>
              </a:rPr>
              <a:t> </a:t>
            </a:r>
            <a:r>
              <a:rPr lang="en-GB" sz="2200" dirty="0">
                <a:ea typeface="ＭＳ Ｐゴシック" panose="020B0600070205080204" pitchFamily="34" charset="-128"/>
              </a:rPr>
              <a:t>denote individuals/objects: </a:t>
            </a:r>
            <a:r>
              <a:rPr lang="en-GB" sz="2200" b="1" dirty="0" err="1">
                <a:ea typeface="ＭＳ Ｐゴシック" panose="020B0600070205080204" pitchFamily="34" charset="-128"/>
              </a:rPr>
              <a:t>a,b,c</a:t>
            </a:r>
            <a:r>
              <a:rPr lang="en-GB" sz="2200" b="1" dirty="0" smtClean="0">
                <a:ea typeface="ＭＳ Ｐゴシック" panose="020B0600070205080204" pitchFamily="34" charset="-128"/>
              </a:rPr>
              <a:t>,</a:t>
            </a:r>
            <a:r>
              <a:rPr lang="en-GB" sz="2200" b="1" dirty="0">
                <a:ea typeface="ＭＳ Ｐゴシック" panose="020B0600070205080204" pitchFamily="34" charset="-128"/>
              </a:rPr>
              <a:t> </a:t>
            </a:r>
            <a:r>
              <a:rPr lang="en-GB" sz="2200" b="1" dirty="0" smtClean="0">
                <a:ea typeface="ＭＳ Ｐゴシック" panose="020B0600070205080204" pitchFamily="34" charset="-128"/>
              </a:rPr>
              <a:t>names</a:t>
            </a:r>
            <a:r>
              <a:rPr lang="en-US" sz="2200" b="1" dirty="0" smtClean="0">
                <a:ea typeface="ＭＳ Ｐゴシック" panose="020B0600070205080204" pitchFamily="34" charset="-128"/>
              </a:rPr>
              <a:t>,</a:t>
            </a:r>
            <a:r>
              <a:rPr lang="en-GB" sz="2200" b="1" dirty="0" smtClean="0">
                <a:ea typeface="ＭＳ Ｐゴシック" panose="020B0600070205080204" pitchFamily="34" charset="-128"/>
              </a:rPr>
              <a:t>…</a:t>
            </a:r>
            <a:endParaRPr lang="en-GB" sz="2200" b="1" dirty="0">
              <a:ea typeface="ＭＳ Ｐゴシック" panose="020B0600070205080204" pitchFamily="34" charset="-128"/>
            </a:endParaRPr>
          </a:p>
          <a:p>
            <a:pPr>
              <a:spcBef>
                <a:spcPts val="600"/>
              </a:spcBef>
            </a:pPr>
            <a:r>
              <a:rPr lang="en-US" sz="2200" i="1" dirty="0" smtClean="0">
                <a:ea typeface="ＭＳ Ｐゴシック" panose="020B0600070205080204" pitchFamily="34" charset="-128"/>
              </a:rPr>
              <a:t>Individual </a:t>
            </a:r>
            <a:r>
              <a:rPr lang="en-US" sz="2200" i="1" dirty="0">
                <a:ea typeface="ＭＳ Ｐゴシック" panose="020B0600070205080204" pitchFamily="34" charset="-128"/>
              </a:rPr>
              <a:t>variables</a:t>
            </a:r>
            <a:r>
              <a:rPr lang="en-US" sz="2200" dirty="0">
                <a:ea typeface="ＭＳ Ｐゴシック" panose="020B0600070205080204" pitchFamily="34" charset="-128"/>
              </a:rPr>
              <a:t> over objects: </a:t>
            </a:r>
            <a:r>
              <a:rPr lang="en-US" sz="2200" dirty="0" smtClean="0">
                <a:ea typeface="ＭＳ Ｐゴシック" panose="020B0600070205080204" pitchFamily="34" charset="-128"/>
              </a:rPr>
              <a:t> </a:t>
            </a:r>
            <a:r>
              <a:rPr lang="en-US" sz="2200" b="1" i="1" dirty="0" smtClean="0">
                <a:ea typeface="ＭＳ Ｐゴシック" panose="020B0600070205080204" pitchFamily="34" charset="-128"/>
              </a:rPr>
              <a:t>x</a:t>
            </a:r>
            <a:r>
              <a:rPr lang="en-US" sz="2200" b="1" dirty="0">
                <a:ea typeface="ＭＳ Ｐゴシック" panose="020B0600070205080204" pitchFamily="34" charset="-128"/>
              </a:rPr>
              <a:t>, </a:t>
            </a:r>
            <a:r>
              <a:rPr lang="en-US" sz="2200" b="1" i="1" dirty="0">
                <a:ea typeface="ＭＳ Ｐゴシック" panose="020B0600070205080204" pitchFamily="34" charset="-128"/>
              </a:rPr>
              <a:t>y</a:t>
            </a:r>
            <a:r>
              <a:rPr lang="en-US" sz="2200" b="1" dirty="0">
                <a:ea typeface="ＭＳ Ｐゴシック" panose="020B0600070205080204" pitchFamily="34" charset="-128"/>
              </a:rPr>
              <a:t>, </a:t>
            </a:r>
            <a:r>
              <a:rPr lang="en-US" sz="2200" b="1" i="1" dirty="0">
                <a:ea typeface="ＭＳ Ｐゴシック" panose="020B0600070205080204" pitchFamily="34" charset="-128"/>
              </a:rPr>
              <a:t>z</a:t>
            </a:r>
            <a:r>
              <a:rPr lang="en-US" sz="2200" i="1" dirty="0">
                <a:ea typeface="ＭＳ Ｐゴシック" panose="020B0600070205080204" pitchFamily="34" charset="-128"/>
              </a:rPr>
              <a:t> </a:t>
            </a:r>
            <a:r>
              <a:rPr lang="en-US" sz="2200" b="1" i="1" dirty="0">
                <a:ea typeface="ＭＳ Ｐゴシック" panose="020B0600070205080204" pitchFamily="34" charset="-128"/>
              </a:rPr>
              <a:t>, …</a:t>
            </a:r>
            <a:endParaRPr lang="en-US" sz="2200" b="1" dirty="0">
              <a:ea typeface="ＭＳ Ｐゴシック" panose="020B0600070205080204" pitchFamily="34" charset="-128"/>
            </a:endParaRPr>
          </a:p>
          <a:p>
            <a:pPr>
              <a:spcBef>
                <a:spcPts val="600"/>
              </a:spcBef>
            </a:pPr>
            <a:r>
              <a:rPr lang="en-US" sz="2200" dirty="0">
                <a:ea typeface="ＭＳ Ｐゴシック" panose="020B0600070205080204" pitchFamily="34" charset="-128"/>
              </a:rPr>
              <a:t>The </a:t>
            </a:r>
            <a:r>
              <a:rPr lang="en-US" sz="2200" i="1" dirty="0">
                <a:ea typeface="ＭＳ Ｐゴシック" panose="020B0600070205080204" pitchFamily="34" charset="-128"/>
              </a:rPr>
              <a:t>result of</a:t>
            </a:r>
            <a:r>
              <a:rPr lang="en-US" sz="2200" dirty="0">
                <a:ea typeface="ＭＳ Ｐゴシック" panose="020B0600070205080204" pitchFamily="34" charset="-128"/>
              </a:rPr>
              <a:t> </a:t>
            </a:r>
            <a:r>
              <a:rPr lang="en-US" sz="2200" i="1" dirty="0">
                <a:ea typeface="ＭＳ Ｐゴシック" panose="020B0600070205080204" pitchFamily="34" charset="-128"/>
              </a:rPr>
              <a:t>applying</a:t>
            </a:r>
            <a:r>
              <a:rPr lang="en-US" sz="2200" dirty="0">
                <a:ea typeface="ＭＳ Ｐゴシック" panose="020B0600070205080204" pitchFamily="34" charset="-128"/>
              </a:rPr>
              <a:t> a predicate </a:t>
            </a:r>
            <a:r>
              <a:rPr lang="en-US" sz="2200" b="1" i="1" dirty="0">
                <a:ea typeface="ＭＳ Ｐゴシック" panose="020B0600070205080204" pitchFamily="34" charset="-128"/>
              </a:rPr>
              <a:t>P</a:t>
            </a:r>
            <a:r>
              <a:rPr lang="en-US" sz="2200" dirty="0">
                <a:ea typeface="ＭＳ Ｐゴシック" panose="020B0600070205080204" pitchFamily="34" charset="-128"/>
              </a:rPr>
              <a:t> to </a:t>
            </a:r>
            <a:r>
              <a:rPr lang="en-US" sz="2200" dirty="0" smtClean="0">
                <a:ea typeface="ＭＳ Ｐゴシック" panose="020B0600070205080204" pitchFamily="34" charset="-128"/>
              </a:rPr>
              <a:t>a constant </a:t>
            </a:r>
            <a:r>
              <a:rPr lang="en-US" sz="2200" b="1" dirty="0">
                <a:ea typeface="ＭＳ Ｐゴシック" panose="020B0600070205080204" pitchFamily="34" charset="-128"/>
              </a:rPr>
              <a:t>a</a:t>
            </a:r>
            <a:r>
              <a:rPr lang="en-US" sz="2200" dirty="0">
                <a:ea typeface="ＭＳ Ｐゴシック" panose="020B0600070205080204" pitchFamily="34" charset="-128"/>
              </a:rPr>
              <a:t> is the proposition</a:t>
            </a:r>
            <a:r>
              <a:rPr lang="en-US" sz="2200" i="1" dirty="0">
                <a:ea typeface="ＭＳ Ｐゴシック" panose="020B0600070205080204" pitchFamily="34" charset="-128"/>
              </a:rPr>
              <a:t> </a:t>
            </a:r>
            <a:r>
              <a:rPr lang="en-US" sz="2200" b="1" i="1" dirty="0">
                <a:ea typeface="ＭＳ Ｐゴシック" panose="020B0600070205080204" pitchFamily="34" charset="-128"/>
              </a:rPr>
              <a:t>P</a:t>
            </a:r>
            <a:r>
              <a:rPr lang="en-US" sz="2200" b="1" dirty="0">
                <a:ea typeface="ＭＳ Ｐゴシック" panose="020B0600070205080204" pitchFamily="34" charset="-128"/>
              </a:rPr>
              <a:t>(a)</a:t>
            </a:r>
            <a:r>
              <a:rPr lang="en-US" sz="2200" dirty="0">
                <a:ea typeface="ＭＳ Ｐゴシック" panose="020B0600070205080204" pitchFamily="34" charset="-128"/>
              </a:rPr>
              <a:t/>
            </a:r>
            <a:br>
              <a:rPr lang="en-US" sz="2200" dirty="0">
                <a:ea typeface="ＭＳ Ｐゴシック" panose="020B0600070205080204" pitchFamily="34" charset="-128"/>
              </a:rPr>
            </a:br>
            <a:r>
              <a:rPr lang="en-US" sz="2200" dirty="0">
                <a:ea typeface="ＭＳ Ｐゴシック" panose="020B0600070205080204" pitchFamily="34" charset="-128"/>
              </a:rPr>
              <a:t>Meaning: the object denoted by </a:t>
            </a:r>
            <a:r>
              <a:rPr lang="en-US" sz="2200" b="1" dirty="0">
                <a:ea typeface="ＭＳ Ｐゴシック" panose="020B0600070205080204" pitchFamily="34" charset="-128"/>
              </a:rPr>
              <a:t>a</a:t>
            </a:r>
            <a:r>
              <a:rPr lang="en-US" sz="2200" dirty="0">
                <a:ea typeface="ＭＳ Ｐゴシック" panose="020B0600070205080204" pitchFamily="34" charset="-128"/>
              </a:rPr>
              <a:t> has the property denoted </a:t>
            </a:r>
            <a:r>
              <a:rPr lang="en-US" sz="2200" dirty="0" smtClean="0">
                <a:ea typeface="ＭＳ Ｐゴシック" panose="020B0600070205080204" pitchFamily="34" charset="-128"/>
              </a:rPr>
              <a:t>by </a:t>
            </a:r>
            <a:r>
              <a:rPr lang="en-US" sz="2200" b="1" dirty="0">
                <a:ea typeface="ＭＳ Ｐゴシック" panose="020B0600070205080204" pitchFamily="34" charset="-128"/>
              </a:rPr>
              <a:t>P</a:t>
            </a:r>
            <a:r>
              <a:rPr lang="en-US" sz="2200" dirty="0">
                <a:ea typeface="ＭＳ Ｐゴシック" panose="020B0600070205080204" pitchFamily="34" charset="-128"/>
              </a:rPr>
              <a:t>.</a:t>
            </a:r>
          </a:p>
          <a:p>
            <a:pPr>
              <a:spcBef>
                <a:spcPts val="600"/>
              </a:spcBef>
            </a:pPr>
            <a:r>
              <a:rPr lang="en-US" sz="2200" dirty="0"/>
              <a:t>if P = “is a prime number”, then </a:t>
            </a:r>
            <a:r>
              <a:rPr lang="en-US" sz="2200" dirty="0" smtClean="0"/>
              <a:t> P(x</a:t>
            </a:r>
            <a:r>
              <a:rPr lang="en-US" sz="2200" dirty="0"/>
              <a:t>) is the propositional form </a:t>
            </a:r>
            <a:br>
              <a:rPr lang="en-US" sz="2200" dirty="0"/>
            </a:br>
            <a:r>
              <a:rPr lang="en-US" sz="2200" dirty="0"/>
              <a:t>“x is a prime number”. </a:t>
            </a:r>
          </a:p>
          <a:p>
            <a:pPr>
              <a:spcBef>
                <a:spcPts val="0"/>
              </a:spcBef>
            </a:pPr>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70</a:t>
            </a:fld>
            <a:endParaRPr lang="en-US"/>
          </a:p>
        </p:txBody>
      </p:sp>
    </p:spTree>
    <p:extLst>
      <p:ext uri="{BB962C8B-B14F-4D97-AF65-F5344CB8AC3E}">
        <p14:creationId xmlns:p14="http://schemas.microsoft.com/office/powerpoint/2010/main" val="42916775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395785"/>
            <a:ext cx="8324281" cy="5486400"/>
          </a:xfrm>
        </p:spPr>
        <p:txBody>
          <a:bodyPr/>
          <a:lstStyle/>
          <a:p>
            <a:r>
              <a:rPr lang="en-US" sz="2000" dirty="0" smtClean="0"/>
              <a:t>In </a:t>
            </a:r>
            <a:r>
              <a:rPr lang="en-US" sz="2000" dirty="0"/>
              <a:t>addition to its objects, relations, </a:t>
            </a:r>
            <a:r>
              <a:rPr lang="en-US" sz="2000" dirty="0" smtClean="0"/>
              <a:t>and </a:t>
            </a:r>
            <a:r>
              <a:rPr lang="en-US" sz="2000" dirty="0"/>
              <a:t>functions, each model includes an </a:t>
            </a:r>
            <a:r>
              <a:rPr lang="en-US" sz="2000" b="1" dirty="0"/>
              <a:t>interpretation </a:t>
            </a:r>
            <a:r>
              <a:rPr lang="en-US" sz="2000" dirty="0"/>
              <a:t>that specifies exactly which objects, </a:t>
            </a:r>
            <a:r>
              <a:rPr lang="en-US" sz="2000" dirty="0" smtClean="0"/>
              <a:t>relations and </a:t>
            </a:r>
            <a:r>
              <a:rPr lang="en-US" sz="2000" dirty="0"/>
              <a:t>functions are referred to by the constant, predicate, and function </a:t>
            </a:r>
            <a:r>
              <a:rPr lang="en-US" sz="2000" dirty="0" smtClean="0"/>
              <a:t>symbols</a:t>
            </a:r>
          </a:p>
          <a:p>
            <a:r>
              <a:rPr lang="en-US" sz="2000" dirty="0" smtClean="0"/>
              <a:t>Example; </a:t>
            </a:r>
            <a:r>
              <a:rPr lang="en-US" sz="2000" dirty="0"/>
              <a:t>Richard refers to Richard the </a:t>
            </a:r>
            <a:r>
              <a:rPr lang="en-US" sz="2000" dirty="0" err="1"/>
              <a:t>Lionheart</a:t>
            </a:r>
            <a:r>
              <a:rPr lang="en-US" sz="2000" dirty="0"/>
              <a:t> and John refers to the evil King John.</a:t>
            </a:r>
          </a:p>
          <a:p>
            <a:r>
              <a:rPr lang="en-US" sz="2000" dirty="0" smtClean="0"/>
              <a:t>Brother </a:t>
            </a:r>
            <a:r>
              <a:rPr lang="en-US" sz="2000" dirty="0"/>
              <a:t>refers to the brotherhood relation, that is, the set of tuples of </a:t>
            </a:r>
            <a:r>
              <a:rPr lang="en-US" sz="2000" dirty="0" smtClean="0"/>
              <a:t>objects.</a:t>
            </a:r>
          </a:p>
          <a:p>
            <a:r>
              <a:rPr lang="en-US" sz="2000" dirty="0" err="1" smtClean="0"/>
              <a:t>OnHead</a:t>
            </a:r>
            <a:r>
              <a:rPr lang="en-US" sz="2000" dirty="0" smtClean="0"/>
              <a:t> </a:t>
            </a:r>
            <a:r>
              <a:rPr lang="en-US" sz="2000" dirty="0"/>
              <a:t>refers to the “on head” relation that holds between the </a:t>
            </a:r>
            <a:r>
              <a:rPr lang="en-US" sz="2000" dirty="0" smtClean="0"/>
              <a:t>crown and </a:t>
            </a:r>
            <a:r>
              <a:rPr lang="en-US" sz="2000" dirty="0"/>
              <a:t>King John; Person, King, and Crown refer to the sets of objects that are </a:t>
            </a:r>
            <a:r>
              <a:rPr lang="en-US" sz="2000" dirty="0" smtClean="0"/>
              <a:t>persons, kings</a:t>
            </a:r>
            <a:r>
              <a:rPr lang="en-US" sz="2000" dirty="0"/>
              <a:t>, and crowns.</a:t>
            </a:r>
          </a:p>
          <a:p>
            <a:r>
              <a:rPr lang="en-US" sz="2000" dirty="0" err="1" smtClean="0"/>
              <a:t>LeftLeg</a:t>
            </a:r>
            <a:r>
              <a:rPr lang="en-US" sz="2000" dirty="0" smtClean="0"/>
              <a:t> </a:t>
            </a:r>
            <a:r>
              <a:rPr lang="en-US" sz="2000" dirty="0"/>
              <a:t>refers to the “left leg” function, </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71</a:t>
            </a:fld>
            <a:endParaRPr lang="en-US"/>
          </a:p>
        </p:txBody>
      </p:sp>
    </p:spTree>
    <p:extLst>
      <p:ext uri="{BB962C8B-B14F-4D97-AF65-F5344CB8AC3E}">
        <p14:creationId xmlns:p14="http://schemas.microsoft.com/office/powerpoint/2010/main" val="37755139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09182"/>
            <a:ext cx="7886700" cy="448957"/>
          </a:xfrm>
        </p:spPr>
        <p:txBody>
          <a:bodyPr/>
          <a:lstStyle/>
          <a:p>
            <a:r>
              <a:rPr lang="en-US" sz="2800" dirty="0" smtClean="0"/>
              <a:t>Terms				Atomic sentences</a:t>
            </a:r>
            <a:endParaRPr lang="en-US" sz="2800" dirty="0"/>
          </a:p>
        </p:txBody>
      </p:sp>
      <p:sp>
        <p:nvSpPr>
          <p:cNvPr id="3" name="Content Placeholder 2"/>
          <p:cNvSpPr>
            <a:spLocks noGrp="1"/>
          </p:cNvSpPr>
          <p:nvPr>
            <p:ph idx="1"/>
          </p:nvPr>
        </p:nvSpPr>
        <p:spPr>
          <a:xfrm>
            <a:off x="532263" y="736271"/>
            <a:ext cx="8243247" cy="5418870"/>
          </a:xfrm>
        </p:spPr>
        <p:txBody>
          <a:bodyPr/>
          <a:lstStyle/>
          <a:p>
            <a:r>
              <a:rPr lang="en-US" sz="2000" dirty="0" smtClean="0"/>
              <a:t>A </a:t>
            </a:r>
            <a:r>
              <a:rPr lang="en-US" sz="2000" b="1" dirty="0"/>
              <a:t>term </a:t>
            </a:r>
            <a:r>
              <a:rPr lang="en-US" sz="2000" dirty="0"/>
              <a:t>is a logical expression that refers TERM to an object. Constant symbols are therefore </a:t>
            </a:r>
            <a:r>
              <a:rPr lang="en-US" sz="2000" dirty="0" smtClean="0"/>
              <a:t>terms, but </a:t>
            </a:r>
            <a:r>
              <a:rPr lang="en-US" sz="2000" dirty="0"/>
              <a:t>it is not always convenient to have a distinct symbol to name every object</a:t>
            </a:r>
            <a:r>
              <a:rPr lang="en-US" sz="2000" dirty="0" smtClean="0"/>
              <a:t>.</a:t>
            </a:r>
          </a:p>
          <a:p>
            <a:r>
              <a:rPr lang="en-US" sz="2000" dirty="0" smtClean="0"/>
              <a:t> </a:t>
            </a:r>
            <a:r>
              <a:rPr lang="en-US" sz="2000" dirty="0"/>
              <a:t>For </a:t>
            </a:r>
            <a:r>
              <a:rPr lang="en-US" sz="2000" dirty="0" smtClean="0"/>
              <a:t>example, in </a:t>
            </a:r>
            <a:r>
              <a:rPr lang="en-US" sz="2000" dirty="0"/>
              <a:t>English we might use the expression “King John’s left leg” rather than giving a </a:t>
            </a:r>
            <a:r>
              <a:rPr lang="en-US" sz="2000" dirty="0" smtClean="0"/>
              <a:t>name to </a:t>
            </a:r>
            <a:r>
              <a:rPr lang="en-US" sz="2000" dirty="0"/>
              <a:t>his leg. This is what function symbols are for: instead of using a constant symbol, </a:t>
            </a:r>
            <a:r>
              <a:rPr lang="en-US" sz="2000" dirty="0" smtClean="0"/>
              <a:t>we use </a:t>
            </a:r>
            <a:r>
              <a:rPr lang="en-US" sz="2000" dirty="0" err="1"/>
              <a:t>LeftLeg</a:t>
            </a:r>
            <a:r>
              <a:rPr lang="en-US" sz="2000" dirty="0"/>
              <a:t>(John).</a:t>
            </a:r>
            <a:endParaRPr lang="en-US" sz="2000" dirty="0" smtClean="0"/>
          </a:p>
          <a:p>
            <a:r>
              <a:rPr lang="en-US" sz="2000" b="1" dirty="0" smtClean="0"/>
              <a:t>Atomic </a:t>
            </a:r>
            <a:r>
              <a:rPr lang="en-US" sz="2000" b="1" dirty="0"/>
              <a:t>sentences </a:t>
            </a:r>
            <a:r>
              <a:rPr lang="en-US" sz="2000" dirty="0"/>
              <a:t>are the most basic sentences of first-order logic. </a:t>
            </a:r>
            <a:r>
              <a:rPr lang="en-US" sz="2000" dirty="0" smtClean="0"/>
              <a:t> </a:t>
            </a:r>
          </a:p>
          <a:p>
            <a:r>
              <a:rPr lang="en-US" sz="2000" dirty="0" smtClean="0"/>
              <a:t>These sentences </a:t>
            </a:r>
            <a:r>
              <a:rPr lang="en-US" sz="2000" dirty="0"/>
              <a:t>are formed from a predicate symbol followed by a parenthesis </a:t>
            </a:r>
            <a:r>
              <a:rPr lang="en-US" sz="2000" dirty="0" smtClean="0"/>
              <a:t>with a </a:t>
            </a:r>
            <a:r>
              <a:rPr lang="en-US" sz="2000" dirty="0"/>
              <a:t>sequence of terms.</a:t>
            </a:r>
          </a:p>
          <a:p>
            <a:r>
              <a:rPr lang="en-US" sz="2000" dirty="0"/>
              <a:t>We can represent atomic sentences as</a:t>
            </a:r>
          </a:p>
          <a:p>
            <a:pPr marL="0" indent="0">
              <a:buNone/>
            </a:pPr>
            <a:r>
              <a:rPr lang="en-US" sz="2000" dirty="0" smtClean="0"/>
              <a:t>	Predicate </a:t>
            </a:r>
            <a:r>
              <a:rPr lang="en-US" sz="2000" dirty="0"/>
              <a:t>(term1, term2, ......, term n).</a:t>
            </a:r>
          </a:p>
          <a:p>
            <a:r>
              <a:rPr lang="en-US" sz="2000" dirty="0" smtClean="0"/>
              <a:t>Example</a:t>
            </a:r>
            <a:r>
              <a:rPr lang="en-US" sz="2000" dirty="0"/>
              <a:t>:</a:t>
            </a:r>
          </a:p>
          <a:p>
            <a:pPr marL="0" indent="0">
              <a:buNone/>
            </a:pPr>
            <a:r>
              <a:rPr lang="en-US" sz="2000" dirty="0" smtClean="0"/>
              <a:t>	Ravi </a:t>
            </a:r>
            <a:r>
              <a:rPr lang="en-US" sz="2000" dirty="0"/>
              <a:t>and Ajay are brothers: =&gt; Brothers(Ravi, Ajay).</a:t>
            </a:r>
          </a:p>
          <a:p>
            <a:pPr marL="0" indent="0">
              <a:buNone/>
            </a:pPr>
            <a:r>
              <a:rPr lang="en-US" sz="2000" dirty="0" smtClean="0"/>
              <a:t>	Tom </a:t>
            </a:r>
            <a:r>
              <a:rPr lang="en-US" sz="2000" dirty="0"/>
              <a:t>is a cat: =&gt; cat (Tom</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72</a:t>
            </a:fld>
            <a:endParaRPr lang="en-US"/>
          </a:p>
        </p:txBody>
      </p:sp>
    </p:spTree>
    <p:extLst>
      <p:ext uri="{BB962C8B-B14F-4D97-AF65-F5344CB8AC3E}">
        <p14:creationId xmlns:p14="http://schemas.microsoft.com/office/powerpoint/2010/main" val="374973277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49" y="191064"/>
            <a:ext cx="7886700" cy="478695"/>
          </a:xfrm>
        </p:spPr>
        <p:txBody>
          <a:bodyPr/>
          <a:lstStyle/>
          <a:p>
            <a:r>
              <a:rPr lang="en-US" sz="2800" dirty="0"/>
              <a:t>Complex Sentences:</a:t>
            </a:r>
          </a:p>
        </p:txBody>
      </p:sp>
      <p:sp>
        <p:nvSpPr>
          <p:cNvPr id="3" name="Content Placeholder 2"/>
          <p:cNvSpPr>
            <a:spLocks noGrp="1"/>
          </p:cNvSpPr>
          <p:nvPr>
            <p:ph idx="1"/>
          </p:nvPr>
        </p:nvSpPr>
        <p:spPr>
          <a:xfrm>
            <a:off x="628649" y="669758"/>
            <a:ext cx="8201451" cy="5671665"/>
          </a:xfrm>
        </p:spPr>
        <p:txBody>
          <a:bodyPr/>
          <a:lstStyle/>
          <a:p>
            <a:r>
              <a:rPr lang="en-US" sz="2200" dirty="0" smtClean="0"/>
              <a:t>Complex sentences are made by combining atomic sentences using connectives.</a:t>
            </a:r>
          </a:p>
          <a:p>
            <a:r>
              <a:rPr lang="en-US" sz="2200" dirty="0" smtClean="0"/>
              <a:t>First-order </a:t>
            </a:r>
            <a:r>
              <a:rPr lang="en-US" sz="2200" dirty="0"/>
              <a:t>logic statements can be divided into two parts:</a:t>
            </a:r>
          </a:p>
          <a:p>
            <a:pPr lvl="1"/>
            <a:r>
              <a:rPr lang="en-US" sz="2200" b="1" dirty="0" smtClean="0"/>
              <a:t>Subject</a:t>
            </a:r>
            <a:r>
              <a:rPr lang="en-US" sz="2200" dirty="0"/>
              <a:t>: Subject is the main part of the statement</a:t>
            </a:r>
            <a:r>
              <a:rPr lang="en-US" sz="2200" dirty="0" smtClean="0"/>
              <a:t>. </a:t>
            </a:r>
            <a:endParaRPr lang="en-US" sz="2200" dirty="0"/>
          </a:p>
          <a:p>
            <a:pPr lvl="1"/>
            <a:r>
              <a:rPr lang="en-US" sz="2200" b="1" dirty="0" smtClean="0"/>
              <a:t>Predicate</a:t>
            </a:r>
            <a:r>
              <a:rPr lang="en-US" sz="2200" b="1" dirty="0"/>
              <a:t>: </a:t>
            </a:r>
            <a:r>
              <a:rPr lang="en-US" sz="2200" dirty="0"/>
              <a:t>A predicate can be defined as a relation, which binds two </a:t>
            </a:r>
            <a:r>
              <a:rPr lang="en-US" sz="2200" dirty="0" smtClean="0"/>
              <a:t>atoms together </a:t>
            </a:r>
            <a:r>
              <a:rPr lang="en-US" sz="2200" dirty="0"/>
              <a:t>in a statement.</a:t>
            </a:r>
          </a:p>
          <a:p>
            <a:r>
              <a:rPr lang="en-US" sz="2200" dirty="0"/>
              <a:t>Consider the statement</a:t>
            </a:r>
            <a:r>
              <a:rPr lang="en-US" sz="2200" dirty="0" smtClean="0"/>
              <a:t>: </a:t>
            </a:r>
          </a:p>
          <a:p>
            <a:r>
              <a:rPr lang="en-US" sz="2200" dirty="0" smtClean="0"/>
              <a:t>"</a:t>
            </a:r>
            <a:r>
              <a:rPr lang="en-US" sz="2200" dirty="0"/>
              <a:t>x is an integer</a:t>
            </a:r>
            <a:r>
              <a:rPr lang="en-US" sz="2200" dirty="0" smtClean="0"/>
              <a:t>.“</a:t>
            </a:r>
          </a:p>
          <a:p>
            <a:pPr algn="just"/>
            <a:r>
              <a:rPr lang="en-US" sz="2200" dirty="0" smtClean="0">
                <a:ea typeface="ＭＳ Ｐゴシック" panose="020B0600070205080204" pitchFamily="34" charset="-128"/>
              </a:rPr>
              <a:t>In </a:t>
            </a:r>
            <a:r>
              <a:rPr lang="en-US" sz="2200" dirty="0">
                <a:ea typeface="ＭＳ Ｐゴシック" panose="020B0600070205080204" pitchFamily="34" charset="-128"/>
              </a:rPr>
              <a:t>the sentence “The dog is sleeping”:</a:t>
            </a:r>
          </a:p>
          <a:p>
            <a:pPr algn="just"/>
            <a:r>
              <a:rPr lang="en-US" sz="2200" dirty="0">
                <a:ea typeface="ＭＳ Ｐゴシック" panose="020B0600070205080204" pitchFamily="34" charset="-128"/>
              </a:rPr>
              <a:t>The phrase “the dog” denotes the subject - </a:t>
            </a:r>
            <a:br>
              <a:rPr lang="en-US" sz="2200" dirty="0">
                <a:ea typeface="ＭＳ Ｐゴシック" panose="020B0600070205080204" pitchFamily="34" charset="-128"/>
              </a:rPr>
            </a:br>
            <a:r>
              <a:rPr lang="en-US" sz="2200" dirty="0">
                <a:ea typeface="ＭＳ Ｐゴシック" panose="020B0600070205080204" pitchFamily="34" charset="-128"/>
              </a:rPr>
              <a:t>which the sentence is about.</a:t>
            </a:r>
          </a:p>
          <a:p>
            <a:pPr algn="just"/>
            <a:r>
              <a:rPr lang="en-US" sz="2200" dirty="0">
                <a:ea typeface="ＭＳ Ｐゴシック" panose="020B0600070205080204" pitchFamily="34" charset="-128"/>
              </a:rPr>
              <a:t>The phrase “is sleeping” denotes the predicate- a property that is true of the subject.</a:t>
            </a:r>
          </a:p>
          <a:p>
            <a:pPr algn="just"/>
            <a:r>
              <a:rPr lang="en-US" sz="2200" dirty="0">
                <a:ea typeface="ＭＳ Ｐゴシック" panose="020B0600070205080204" pitchFamily="34" charset="-128"/>
              </a:rPr>
              <a:t>Predicate logic will follow the same pattern.</a:t>
            </a: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73</a:t>
            </a:fld>
            <a:endParaRPr lang="en-US"/>
          </a:p>
        </p:txBody>
      </p:sp>
      <p:pic>
        <p:nvPicPr>
          <p:cNvPr id="5" name="Picture 4"/>
          <p:cNvPicPr>
            <a:picLocks noChangeAspect="1"/>
          </p:cNvPicPr>
          <p:nvPr/>
        </p:nvPicPr>
        <p:blipFill>
          <a:blip r:embed="rId2"/>
          <a:stretch>
            <a:fillRect/>
          </a:stretch>
        </p:blipFill>
        <p:spPr>
          <a:xfrm>
            <a:off x="5522820" y="2757588"/>
            <a:ext cx="3241965" cy="1165806"/>
          </a:xfrm>
          <a:prstGeom prst="rect">
            <a:avLst/>
          </a:prstGeom>
        </p:spPr>
      </p:pic>
    </p:spTree>
    <p:extLst>
      <p:ext uri="{BB962C8B-B14F-4D97-AF65-F5344CB8AC3E}">
        <p14:creationId xmlns:p14="http://schemas.microsoft.com/office/powerpoint/2010/main" val="41868401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87769"/>
          </a:xfrm>
        </p:spPr>
        <p:txBody>
          <a:bodyPr/>
          <a:lstStyle/>
          <a:p>
            <a:r>
              <a:rPr lang="en-US" sz="2800" dirty="0"/>
              <a:t>Complex Sentences:</a:t>
            </a:r>
          </a:p>
        </p:txBody>
      </p:sp>
      <p:sp>
        <p:nvSpPr>
          <p:cNvPr id="3" name="Content Placeholder 2"/>
          <p:cNvSpPr>
            <a:spLocks noGrp="1"/>
          </p:cNvSpPr>
          <p:nvPr>
            <p:ph idx="1"/>
          </p:nvPr>
        </p:nvSpPr>
        <p:spPr>
          <a:xfrm>
            <a:off x="628650" y="700644"/>
            <a:ext cx="7886700" cy="5522026"/>
          </a:xfrm>
        </p:spPr>
        <p:txBody>
          <a:bodyPr/>
          <a:lstStyle/>
          <a:p>
            <a:r>
              <a:rPr lang="en-US" sz="2000" dirty="0" smtClean="0"/>
              <a:t>￢</a:t>
            </a:r>
            <a:r>
              <a:rPr lang="en-US" sz="2000" dirty="0"/>
              <a:t>Brother (</a:t>
            </a:r>
            <a:r>
              <a:rPr lang="en-US" sz="2000" dirty="0" err="1"/>
              <a:t>LeftLeg</a:t>
            </a:r>
            <a:r>
              <a:rPr lang="en-US" sz="2000" dirty="0"/>
              <a:t>(Richard), John)</a:t>
            </a:r>
          </a:p>
          <a:p>
            <a:r>
              <a:rPr lang="en-US" sz="2000" dirty="0"/>
              <a:t>Brother (Richard , John) ∧ Brother (</a:t>
            </a:r>
            <a:r>
              <a:rPr lang="en-US" sz="2000" dirty="0" err="1"/>
              <a:t>John,Richard</a:t>
            </a:r>
            <a:r>
              <a:rPr lang="en-US" sz="2000" dirty="0"/>
              <a:t>)</a:t>
            </a:r>
          </a:p>
          <a:p>
            <a:r>
              <a:rPr lang="en-US" sz="2000" dirty="0"/>
              <a:t>King(Richard ) ∨ King(John)</a:t>
            </a:r>
          </a:p>
          <a:p>
            <a:r>
              <a:rPr lang="en-US" sz="2000" dirty="0"/>
              <a:t>￢King(Richard) ⇒ King(John)</a:t>
            </a:r>
            <a:r>
              <a:rPr lang="en-US" sz="2000" dirty="0" smtClean="0">
                <a:latin typeface="+mn-lt"/>
                <a:ea typeface="ＭＳ Ｐゴシック" panose="020B0600070205080204" pitchFamily="34" charset="-128"/>
              </a:rPr>
              <a:t> </a:t>
            </a:r>
          </a:p>
          <a:p>
            <a:endParaRPr lang="en-US" sz="2000" dirty="0">
              <a:latin typeface="+mn-lt"/>
              <a:ea typeface="ＭＳ Ｐゴシック" panose="020B0600070205080204" pitchFamily="34" charset="-128"/>
            </a:endParaRPr>
          </a:p>
          <a:p>
            <a:endParaRPr lang="en-US" sz="2000" dirty="0" smtClean="0">
              <a:latin typeface="+mn-lt"/>
              <a:ea typeface="ＭＳ Ｐゴシック" panose="020B0600070205080204" pitchFamily="34" charset="-128"/>
            </a:endParaRPr>
          </a:p>
          <a:p>
            <a:endParaRPr lang="en-US" sz="2000" dirty="0">
              <a:latin typeface="+mn-lt"/>
              <a:ea typeface="ＭＳ Ｐゴシック" panose="020B0600070205080204" pitchFamily="34" charset="-128"/>
            </a:endParaRPr>
          </a:p>
          <a:p>
            <a:endParaRPr lang="en-US" sz="2000" dirty="0" smtClean="0">
              <a:latin typeface="+mn-lt"/>
              <a:ea typeface="ＭＳ Ｐゴシック" panose="020B0600070205080204" pitchFamily="34" charset="-128"/>
            </a:endParaRPr>
          </a:p>
          <a:p>
            <a:endParaRPr lang="en-US" sz="2000" dirty="0">
              <a:latin typeface="+mn-lt"/>
              <a:ea typeface="ＭＳ Ｐゴシック" panose="020B0600070205080204" pitchFamily="34" charset="-128"/>
            </a:endParaRPr>
          </a:p>
          <a:p>
            <a:endParaRPr lang="en-US" sz="2000" dirty="0" smtClean="0">
              <a:latin typeface="+mn-lt"/>
              <a:ea typeface="ＭＳ Ｐゴシック" panose="020B0600070205080204" pitchFamily="34" charset="-128"/>
            </a:endParaRPr>
          </a:p>
          <a:p>
            <a:endParaRPr lang="en-US" sz="2000" dirty="0">
              <a:latin typeface="+mn-lt"/>
              <a:ea typeface="ＭＳ Ｐゴシック" panose="020B0600070205080204" pitchFamily="34" charset="-128"/>
            </a:endParaRPr>
          </a:p>
          <a:p>
            <a:endParaRPr lang="en-US" sz="2000" dirty="0" smtClean="0"/>
          </a:p>
          <a:p>
            <a:endParaRPr lang="en-US" sz="2000" dirty="0"/>
          </a:p>
          <a:p>
            <a:pPr marL="0" indent="0" algn="ctr">
              <a:buNone/>
            </a:pPr>
            <a:r>
              <a:rPr lang="en-US" sz="1800" dirty="0" smtClean="0"/>
              <a:t>Fig: Models </a:t>
            </a:r>
            <a:r>
              <a:rPr lang="en-US" sz="1800" dirty="0"/>
              <a:t>of complex sentences</a:t>
            </a:r>
            <a:endParaRPr lang="en-US" sz="1800" dirty="0">
              <a:latin typeface="+mn-lt"/>
              <a:ea typeface="ＭＳ Ｐゴシック" panose="020B0600070205080204" pitchFamily="34" charset="-128"/>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74</a:t>
            </a:fld>
            <a:endParaRPr lang="en-US"/>
          </a:p>
        </p:txBody>
      </p:sp>
      <p:pic>
        <p:nvPicPr>
          <p:cNvPr id="5" name="Picture 3" descr="img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452" y="2181692"/>
            <a:ext cx="5832104" cy="3712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4488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10456"/>
          </a:xfrm>
        </p:spPr>
        <p:txBody>
          <a:bodyPr/>
          <a:lstStyle/>
          <a:p>
            <a:r>
              <a:rPr lang="en-GB" sz="2800" dirty="0"/>
              <a:t>Examples of Connectives in Use</a:t>
            </a:r>
            <a:endParaRPr lang="en-US" sz="2800" dirty="0"/>
          </a:p>
        </p:txBody>
      </p:sp>
      <p:sp>
        <p:nvSpPr>
          <p:cNvPr id="3" name="Content Placeholder 2"/>
          <p:cNvSpPr>
            <a:spLocks noGrp="1"/>
          </p:cNvSpPr>
          <p:nvPr>
            <p:ph idx="1"/>
          </p:nvPr>
        </p:nvSpPr>
        <p:spPr>
          <a:xfrm>
            <a:off x="628649" y="832513"/>
            <a:ext cx="8133213" cy="4353441"/>
          </a:xfrm>
        </p:spPr>
        <p:txBody>
          <a:bodyPr/>
          <a:lstStyle/>
          <a:p>
            <a:pPr>
              <a:lnSpc>
                <a:spcPct val="100000"/>
              </a:lnSpc>
              <a:spcBef>
                <a:spcPts val="0"/>
              </a:spcBef>
            </a:pPr>
            <a:r>
              <a:rPr lang="en-GB" sz="2400" dirty="0">
                <a:ea typeface="Batang" pitchFamily="18" charset="-127"/>
              </a:rPr>
              <a:t>“Simon lectures AI and bioinformatics”</a:t>
            </a:r>
          </a:p>
          <a:p>
            <a:pPr lvl="1">
              <a:lnSpc>
                <a:spcPct val="100000"/>
              </a:lnSpc>
              <a:spcBef>
                <a:spcPts val="0"/>
              </a:spcBef>
              <a:buFontTx/>
              <a:buNone/>
            </a:pPr>
            <a:r>
              <a:rPr lang="en-GB" i="1" dirty="0" smtClean="0">
                <a:solidFill>
                  <a:srgbClr val="FF0000"/>
                </a:solidFill>
                <a:ea typeface="Batang" pitchFamily="18" charset="-127"/>
              </a:rPr>
              <a:t>lectures(</a:t>
            </a:r>
            <a:r>
              <a:rPr lang="en-GB" i="1" dirty="0" err="1" smtClean="0">
                <a:solidFill>
                  <a:srgbClr val="FF0000"/>
                </a:solidFill>
                <a:ea typeface="Batang" pitchFamily="18" charset="-127"/>
              </a:rPr>
              <a:t>simon,ai</a:t>
            </a:r>
            <a:r>
              <a:rPr lang="en-GB" i="1" dirty="0">
                <a:solidFill>
                  <a:srgbClr val="FF0000"/>
                </a:solidFill>
                <a:ea typeface="Batang" pitchFamily="18" charset="-127"/>
              </a:rPr>
              <a:t>) </a:t>
            </a:r>
            <a:r>
              <a:rPr lang="en-GB" i="1" dirty="0">
                <a:solidFill>
                  <a:srgbClr val="FF0000"/>
                </a:solidFill>
                <a:ea typeface="Arial Unicode MS" panose="020B0604020202020204" pitchFamily="34" charset="-128"/>
                <a:cs typeface="Arial Unicode MS" panose="020B0604020202020204" pitchFamily="34" charset="-128"/>
              </a:rPr>
              <a:t>∧ lectures(</a:t>
            </a:r>
            <a:r>
              <a:rPr lang="en-GB" i="1" dirty="0" err="1">
                <a:solidFill>
                  <a:srgbClr val="FF0000"/>
                </a:solidFill>
                <a:ea typeface="Arial Unicode MS" panose="020B0604020202020204" pitchFamily="34" charset="-128"/>
                <a:cs typeface="Arial Unicode MS" panose="020B0604020202020204" pitchFamily="34" charset="-128"/>
              </a:rPr>
              <a:t>simon,bioinfo</a:t>
            </a:r>
            <a:r>
              <a:rPr lang="en-GB" i="1" dirty="0">
                <a:solidFill>
                  <a:srgbClr val="FF0000"/>
                </a:solidFill>
                <a:ea typeface="Arial Unicode MS" panose="020B0604020202020204" pitchFamily="34" charset="-128"/>
                <a:cs typeface="Arial Unicode MS" panose="020B0604020202020204" pitchFamily="34" charset="-128"/>
              </a:rPr>
              <a:t>)</a:t>
            </a:r>
            <a:endParaRPr lang="en-GB" i="1" dirty="0">
              <a:solidFill>
                <a:srgbClr val="FF0000"/>
              </a:solidFill>
              <a:ea typeface="Batang" pitchFamily="18" charset="-127"/>
            </a:endParaRPr>
          </a:p>
          <a:p>
            <a:pPr>
              <a:lnSpc>
                <a:spcPct val="100000"/>
              </a:lnSpc>
              <a:spcBef>
                <a:spcPts val="0"/>
              </a:spcBef>
            </a:pPr>
            <a:r>
              <a:rPr lang="en-GB" sz="2400" dirty="0">
                <a:ea typeface="Batang" pitchFamily="18" charset="-127"/>
              </a:rPr>
              <a:t>“If Simon isn’t lecturing AI, Bob must be”</a:t>
            </a:r>
          </a:p>
          <a:p>
            <a:pPr lvl="1">
              <a:lnSpc>
                <a:spcPct val="100000"/>
              </a:lnSpc>
              <a:spcBef>
                <a:spcPts val="0"/>
              </a:spcBef>
              <a:buFontTx/>
              <a:buNone/>
            </a:pPr>
            <a:r>
              <a:rPr lang="en-GB" i="1" dirty="0">
                <a:solidFill>
                  <a:srgbClr val="FF3300"/>
                </a:solidFill>
                <a:ea typeface="Batang" pitchFamily="18" charset="-127"/>
              </a:rPr>
              <a:t>┓</a:t>
            </a:r>
            <a:r>
              <a:rPr lang="en-GB" i="1" dirty="0" smtClean="0">
                <a:solidFill>
                  <a:srgbClr val="FF3300"/>
                </a:solidFill>
                <a:ea typeface="Batang" pitchFamily="18" charset="-127"/>
              </a:rPr>
              <a:t>lectures(</a:t>
            </a:r>
            <a:r>
              <a:rPr lang="en-GB" i="1" dirty="0" err="1" smtClean="0">
                <a:solidFill>
                  <a:srgbClr val="FF3300"/>
                </a:solidFill>
                <a:ea typeface="Batang" pitchFamily="18" charset="-127"/>
              </a:rPr>
              <a:t>simon,ai</a:t>
            </a:r>
            <a:r>
              <a:rPr lang="en-GB" i="1" dirty="0">
                <a:solidFill>
                  <a:srgbClr val="FF3300"/>
                </a:solidFill>
                <a:ea typeface="Batang" pitchFamily="18" charset="-127"/>
              </a:rPr>
              <a:t>) → lectures(</a:t>
            </a:r>
            <a:r>
              <a:rPr lang="en-GB" i="1" dirty="0" err="1">
                <a:solidFill>
                  <a:srgbClr val="FF3300"/>
                </a:solidFill>
                <a:ea typeface="Batang" pitchFamily="18" charset="-127"/>
              </a:rPr>
              <a:t>bob,ai</a:t>
            </a:r>
            <a:r>
              <a:rPr lang="en-GB" i="1" dirty="0">
                <a:solidFill>
                  <a:srgbClr val="FF3300"/>
                </a:solidFill>
                <a:ea typeface="Batang" pitchFamily="18" charset="-127"/>
              </a:rPr>
              <a:t>)</a:t>
            </a:r>
          </a:p>
          <a:p>
            <a:pPr>
              <a:lnSpc>
                <a:spcPct val="100000"/>
              </a:lnSpc>
              <a:spcBef>
                <a:spcPts val="0"/>
              </a:spcBef>
            </a:pPr>
            <a:r>
              <a:rPr lang="en-GB" sz="2400" dirty="0">
                <a:ea typeface="Batang" pitchFamily="18" charset="-127"/>
              </a:rPr>
              <a:t>“George and Tony will win or Saddam will lose”</a:t>
            </a:r>
          </a:p>
          <a:p>
            <a:pPr lvl="1">
              <a:lnSpc>
                <a:spcPct val="100000"/>
              </a:lnSpc>
              <a:spcBef>
                <a:spcPts val="0"/>
              </a:spcBef>
              <a:buFontTx/>
              <a:buNone/>
            </a:pPr>
            <a:r>
              <a:rPr lang="en-GB" i="1" dirty="0">
                <a:solidFill>
                  <a:srgbClr val="FF3300"/>
                </a:solidFill>
                <a:ea typeface="Batang" pitchFamily="18" charset="-127"/>
              </a:rPr>
              <a:t>(</a:t>
            </a:r>
            <a:r>
              <a:rPr lang="en-GB" i="1" dirty="0" err="1">
                <a:solidFill>
                  <a:srgbClr val="FF3300"/>
                </a:solidFill>
                <a:ea typeface="Batang" pitchFamily="18" charset="-127"/>
              </a:rPr>
              <a:t>will_win</a:t>
            </a:r>
            <a:r>
              <a:rPr lang="en-GB" i="1" dirty="0">
                <a:solidFill>
                  <a:srgbClr val="FF3300"/>
                </a:solidFill>
                <a:ea typeface="Batang" pitchFamily="18" charset="-127"/>
              </a:rPr>
              <a:t>(</a:t>
            </a:r>
            <a:r>
              <a:rPr lang="en-GB" i="1" dirty="0" err="1">
                <a:solidFill>
                  <a:srgbClr val="FF3300"/>
                </a:solidFill>
                <a:ea typeface="Batang" pitchFamily="18" charset="-127"/>
              </a:rPr>
              <a:t>george</a:t>
            </a:r>
            <a:r>
              <a:rPr lang="en-GB" i="1" dirty="0">
                <a:solidFill>
                  <a:srgbClr val="FF3300"/>
                </a:solidFill>
                <a:ea typeface="Batang" pitchFamily="18" charset="-127"/>
              </a:rPr>
              <a:t>) </a:t>
            </a:r>
            <a:r>
              <a:rPr lang="en-GB" i="1" dirty="0">
                <a:solidFill>
                  <a:srgbClr val="FF3300"/>
                </a:solidFill>
                <a:ea typeface="Arial Unicode MS" panose="020B0604020202020204" pitchFamily="34" charset="-128"/>
                <a:cs typeface="Arial Unicode MS" panose="020B0604020202020204" pitchFamily="34" charset="-128"/>
              </a:rPr>
              <a:t>∧ </a:t>
            </a:r>
            <a:r>
              <a:rPr lang="en-GB" i="1" dirty="0" err="1">
                <a:solidFill>
                  <a:srgbClr val="FF3300"/>
                </a:solidFill>
                <a:ea typeface="Arial Unicode MS" panose="020B0604020202020204" pitchFamily="34" charset="-128"/>
                <a:cs typeface="Arial Unicode MS" panose="020B0604020202020204" pitchFamily="34" charset="-128"/>
              </a:rPr>
              <a:t>will_win</a:t>
            </a:r>
            <a:r>
              <a:rPr lang="en-GB" i="1" dirty="0">
                <a:solidFill>
                  <a:srgbClr val="FF3300"/>
                </a:solidFill>
                <a:ea typeface="Arial Unicode MS" panose="020B0604020202020204" pitchFamily="34" charset="-128"/>
                <a:cs typeface="Arial Unicode MS" panose="020B0604020202020204" pitchFamily="34" charset="-128"/>
              </a:rPr>
              <a:t>(tony)) ∨ </a:t>
            </a:r>
            <a:r>
              <a:rPr lang="en-GB" i="1" dirty="0">
                <a:solidFill>
                  <a:srgbClr val="FF3300"/>
                </a:solidFill>
                <a:ea typeface="Batang" pitchFamily="18" charset="-127"/>
              </a:rPr>
              <a:t>┓</a:t>
            </a:r>
            <a:r>
              <a:rPr lang="en-GB" i="1" dirty="0" err="1">
                <a:solidFill>
                  <a:srgbClr val="FF3300"/>
                </a:solidFill>
                <a:ea typeface="Batang" pitchFamily="18" charset="-127"/>
              </a:rPr>
              <a:t>will_win</a:t>
            </a:r>
            <a:r>
              <a:rPr lang="en-GB" i="1" dirty="0">
                <a:solidFill>
                  <a:srgbClr val="FF3300"/>
                </a:solidFill>
                <a:ea typeface="Batang" pitchFamily="18" charset="-127"/>
              </a:rPr>
              <a:t>(</a:t>
            </a:r>
            <a:r>
              <a:rPr lang="en-GB" i="1" dirty="0" err="1">
                <a:solidFill>
                  <a:srgbClr val="FF3300"/>
                </a:solidFill>
                <a:ea typeface="Batang" pitchFamily="18" charset="-127"/>
              </a:rPr>
              <a:t>saddam</a:t>
            </a:r>
            <a:r>
              <a:rPr lang="en-GB" i="1" dirty="0">
                <a:solidFill>
                  <a:srgbClr val="FF3300"/>
                </a:solidFill>
                <a:ea typeface="Batang" pitchFamily="18" charset="-127"/>
              </a:rPr>
              <a:t>)</a:t>
            </a:r>
            <a:r>
              <a:rPr lang="en-GB" i="1" dirty="0">
                <a:ea typeface="Arial Unicode MS" panose="020B0604020202020204" pitchFamily="34" charset="-128"/>
                <a:cs typeface="Arial Unicode MS" panose="020B0604020202020204" pitchFamily="34" charset="-128"/>
              </a:rPr>
              <a:t> </a:t>
            </a:r>
            <a:endParaRPr lang="en-GB" i="1" dirty="0">
              <a:ea typeface="Batang" pitchFamily="18" charset="-127"/>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75</a:t>
            </a:fld>
            <a:endParaRPr lang="en-US"/>
          </a:p>
        </p:txBody>
      </p:sp>
    </p:spTree>
    <p:extLst>
      <p:ext uri="{BB962C8B-B14F-4D97-AF65-F5344CB8AC3E}">
        <p14:creationId xmlns:p14="http://schemas.microsoft.com/office/powerpoint/2010/main" val="25181944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9897" y="312875"/>
            <a:ext cx="7886700" cy="383161"/>
          </a:xfrm>
        </p:spPr>
        <p:txBody>
          <a:bodyPr/>
          <a:lstStyle/>
          <a:p>
            <a:r>
              <a:rPr lang="en-GB" sz="2800" dirty="0"/>
              <a:t>Example of a Function</a:t>
            </a:r>
            <a:endParaRPr lang="en-US" sz="2800" dirty="0"/>
          </a:p>
        </p:txBody>
      </p:sp>
      <p:sp>
        <p:nvSpPr>
          <p:cNvPr id="3" name="Content Placeholder 2"/>
          <p:cNvSpPr>
            <a:spLocks noGrp="1"/>
          </p:cNvSpPr>
          <p:nvPr>
            <p:ph idx="1"/>
          </p:nvPr>
        </p:nvSpPr>
        <p:spPr>
          <a:xfrm>
            <a:off x="368136" y="696036"/>
            <a:ext cx="8585859" cy="4804011"/>
          </a:xfrm>
        </p:spPr>
        <p:txBody>
          <a:bodyPr/>
          <a:lstStyle/>
          <a:p>
            <a:pPr algn="just">
              <a:lnSpc>
                <a:spcPct val="100000"/>
              </a:lnSpc>
              <a:spcBef>
                <a:spcPts val="0"/>
              </a:spcBef>
            </a:pPr>
            <a:r>
              <a:rPr lang="en-GB" sz="2000" dirty="0"/>
              <a:t>The cost of an omelette at the </a:t>
            </a:r>
            <a:r>
              <a:rPr lang="en-GB" sz="2000" i="1" dirty="0" err="1">
                <a:solidFill>
                  <a:srgbClr val="FF0000"/>
                </a:solidFill>
              </a:rPr>
              <a:t>red_lion</a:t>
            </a:r>
            <a:r>
              <a:rPr lang="en-GB" sz="2000" dirty="0" smtClean="0"/>
              <a:t> </a:t>
            </a:r>
            <a:r>
              <a:rPr lang="en-GB" sz="2000" dirty="0"/>
              <a:t>is $5”</a:t>
            </a:r>
          </a:p>
          <a:p>
            <a:pPr algn="just">
              <a:lnSpc>
                <a:spcPct val="100000"/>
              </a:lnSpc>
              <a:spcBef>
                <a:spcPts val="0"/>
              </a:spcBef>
            </a:pPr>
            <a:r>
              <a:rPr lang="en-GB" sz="2000" dirty="0" err="1"/>
              <a:t>cost_of</a:t>
            </a:r>
            <a:r>
              <a:rPr lang="en-GB" sz="2000" dirty="0"/>
              <a:t> is a function</a:t>
            </a:r>
          </a:p>
          <a:p>
            <a:pPr marL="457200" lvl="1" indent="0" algn="just">
              <a:lnSpc>
                <a:spcPct val="100000"/>
              </a:lnSpc>
              <a:spcBef>
                <a:spcPts val="0"/>
              </a:spcBef>
              <a:buNone/>
            </a:pPr>
            <a:r>
              <a:rPr lang="en-GB" sz="2000" dirty="0"/>
              <a:t> Input: the name of a meal and the name of a Hotel</a:t>
            </a:r>
          </a:p>
          <a:p>
            <a:pPr marL="457200" lvl="1" indent="0" algn="just">
              <a:lnSpc>
                <a:spcPct val="100000"/>
              </a:lnSpc>
              <a:spcBef>
                <a:spcPts val="0"/>
              </a:spcBef>
              <a:buNone/>
            </a:pPr>
            <a:r>
              <a:rPr lang="en-GB" sz="2000" dirty="0"/>
              <a:t> Output: the cost of the meal</a:t>
            </a:r>
          </a:p>
          <a:p>
            <a:pPr marL="457200" lvl="1" indent="0" algn="just">
              <a:lnSpc>
                <a:spcPct val="100000"/>
              </a:lnSpc>
              <a:spcBef>
                <a:spcPts val="0"/>
              </a:spcBef>
              <a:buNone/>
            </a:pPr>
            <a:r>
              <a:rPr lang="en-GB" sz="2000" i="1" dirty="0" err="1">
                <a:solidFill>
                  <a:srgbClr val="FF0000"/>
                </a:solidFill>
              </a:rPr>
              <a:t>cost_of</a:t>
            </a:r>
            <a:r>
              <a:rPr lang="en-GB" sz="2000" i="1" dirty="0">
                <a:solidFill>
                  <a:srgbClr val="FF0000"/>
                </a:solidFill>
              </a:rPr>
              <a:t> (omelette, </a:t>
            </a:r>
            <a:r>
              <a:rPr lang="en-GB" sz="2000" i="1" dirty="0" err="1">
                <a:solidFill>
                  <a:srgbClr val="FF0000"/>
                </a:solidFill>
              </a:rPr>
              <a:t>red_lion</a:t>
            </a:r>
            <a:r>
              <a:rPr lang="en-GB" sz="2000" i="1" dirty="0">
                <a:solidFill>
                  <a:srgbClr val="FF0000"/>
                </a:solidFill>
              </a:rPr>
              <a:t>) = </a:t>
            </a:r>
            <a:r>
              <a:rPr lang="en-GB" sz="2000" dirty="0">
                <a:solidFill>
                  <a:srgbClr val="FF0000"/>
                </a:solidFill>
              </a:rPr>
              <a:t>$</a:t>
            </a:r>
            <a:r>
              <a:rPr lang="en-GB" sz="2000" dirty="0" smtClean="0">
                <a:solidFill>
                  <a:srgbClr val="FF0000"/>
                </a:solidFill>
              </a:rPr>
              <a:t>5</a:t>
            </a:r>
            <a:endParaRPr lang="en-US" sz="2000" dirty="0" smtClean="0"/>
          </a:p>
          <a:p>
            <a:pPr algn="just"/>
            <a:r>
              <a:rPr lang="en-US" sz="2000" dirty="0" smtClean="0"/>
              <a:t>“</a:t>
            </a:r>
            <a:r>
              <a:rPr lang="en-US" sz="2000" dirty="0" err="1"/>
              <a:t>Omelettes</a:t>
            </a:r>
            <a:r>
              <a:rPr lang="en-US" sz="2000" dirty="0"/>
              <a:t> at the Red Lion cost less than </a:t>
            </a:r>
            <a:r>
              <a:rPr lang="en-US" sz="2000" dirty="0" smtClean="0"/>
              <a:t>pancakes </a:t>
            </a:r>
            <a:r>
              <a:rPr lang="en-US" sz="2000" dirty="0"/>
              <a:t>at House of Pancakes”</a:t>
            </a:r>
          </a:p>
          <a:p>
            <a:pPr marL="0" indent="0">
              <a:buNone/>
            </a:pPr>
            <a:r>
              <a:rPr lang="en-US" sz="2000" dirty="0" err="1" smtClean="0">
                <a:solidFill>
                  <a:srgbClr val="FF0000"/>
                </a:solidFill>
              </a:rPr>
              <a:t>less_than</a:t>
            </a:r>
            <a:r>
              <a:rPr lang="en-US" sz="2000" dirty="0" smtClean="0">
                <a:solidFill>
                  <a:srgbClr val="FF0000"/>
                </a:solidFill>
              </a:rPr>
              <a:t> </a:t>
            </a:r>
            <a:r>
              <a:rPr lang="en-US" sz="2000" dirty="0" smtClean="0"/>
              <a:t>(</a:t>
            </a:r>
            <a:r>
              <a:rPr lang="en-US" sz="2000" dirty="0" err="1" smtClean="0">
                <a:solidFill>
                  <a:srgbClr val="FF0000"/>
                </a:solidFill>
              </a:rPr>
              <a:t>cost_of</a:t>
            </a:r>
            <a:r>
              <a:rPr lang="en-US" sz="2000" dirty="0" smtClean="0">
                <a:solidFill>
                  <a:srgbClr val="FF0000"/>
                </a:solidFill>
              </a:rPr>
              <a:t> (</a:t>
            </a:r>
            <a:r>
              <a:rPr lang="en-US" sz="2000" dirty="0" err="1">
                <a:solidFill>
                  <a:srgbClr val="FF0000"/>
                </a:solidFill>
              </a:rPr>
              <a:t>omelette,red_lion</a:t>
            </a:r>
            <a:r>
              <a:rPr lang="en-US" sz="2000" dirty="0" smtClean="0">
                <a:solidFill>
                  <a:srgbClr val="FF0000"/>
                </a:solidFill>
              </a:rPr>
              <a:t>), </a:t>
            </a:r>
            <a:r>
              <a:rPr lang="en-US" sz="2000" dirty="0" err="1" smtClean="0">
                <a:solidFill>
                  <a:srgbClr val="FF0000"/>
                </a:solidFill>
              </a:rPr>
              <a:t>cost_of</a:t>
            </a:r>
            <a:r>
              <a:rPr lang="en-US" sz="2000" dirty="0" smtClean="0">
                <a:solidFill>
                  <a:srgbClr val="FF0000"/>
                </a:solidFill>
              </a:rPr>
              <a:t>(pancake, </a:t>
            </a:r>
            <a:r>
              <a:rPr lang="en-US" sz="2000" dirty="0" err="1" smtClean="0">
                <a:solidFill>
                  <a:srgbClr val="FF0000"/>
                </a:solidFill>
              </a:rPr>
              <a:t>pancake_house</a:t>
            </a:r>
            <a:r>
              <a:rPr lang="en-US" sz="2000" dirty="0">
                <a:solidFill>
                  <a:srgbClr val="FF0000"/>
                </a:solidFill>
              </a:rPr>
              <a:t>)</a:t>
            </a:r>
            <a:r>
              <a:rPr lang="en-US" sz="2000" dirty="0"/>
              <a:t>)</a:t>
            </a:r>
          </a:p>
          <a:p>
            <a:pPr lvl="1" algn="just"/>
            <a:r>
              <a:rPr lang="en-GB" sz="2000" dirty="0"/>
              <a:t>If we are talking about the output of a function</a:t>
            </a:r>
          </a:p>
          <a:p>
            <a:pPr lvl="1" algn="just"/>
            <a:r>
              <a:rPr lang="en-GB" sz="2000" dirty="0"/>
              <a:t>We can replace it with the predicate part</a:t>
            </a:r>
          </a:p>
          <a:p>
            <a:pPr lvl="1" algn="just"/>
            <a:r>
              <a:rPr lang="en-GB" sz="2000" dirty="0"/>
              <a:t>i.e., replace the RHS of equality with the LHS</a:t>
            </a:r>
          </a:p>
          <a:p>
            <a:pPr algn="just"/>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76</a:t>
            </a:fld>
            <a:endParaRPr lang="en-US"/>
          </a:p>
        </p:txBody>
      </p:sp>
    </p:spTree>
    <p:extLst>
      <p:ext uri="{BB962C8B-B14F-4D97-AF65-F5344CB8AC3E}">
        <p14:creationId xmlns:p14="http://schemas.microsoft.com/office/powerpoint/2010/main" val="36189219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791774" y="248205"/>
            <a:ext cx="5829300" cy="857250"/>
          </a:xfrm>
        </p:spPr>
        <p:txBody>
          <a:bodyPr/>
          <a:lstStyle/>
          <a:p>
            <a:pPr algn="ctr"/>
            <a:r>
              <a:rPr lang="en-US" altLang="en-US" dirty="0"/>
              <a:t>Quantifiers</a:t>
            </a:r>
          </a:p>
        </p:txBody>
      </p:sp>
      <p:sp>
        <p:nvSpPr>
          <p:cNvPr id="107523" name="Rectangle 3"/>
          <p:cNvSpPr>
            <a:spLocks noGrp="1" noChangeArrowheads="1"/>
          </p:cNvSpPr>
          <p:nvPr>
            <p:ph type="body" idx="1"/>
          </p:nvPr>
        </p:nvSpPr>
        <p:spPr>
          <a:xfrm>
            <a:off x="367047" y="1284668"/>
            <a:ext cx="8886424" cy="3684162"/>
          </a:xfrm>
        </p:spPr>
        <p:txBody>
          <a:bodyPr>
            <a:normAutofit fontScale="92500" lnSpcReduction="20000"/>
          </a:bodyPr>
          <a:lstStyle/>
          <a:p>
            <a:r>
              <a:rPr lang="en-US" altLang="en-US" dirty="0"/>
              <a:t>Universal quantifiers are often used with “implies” to form “rules”:</a:t>
            </a:r>
          </a:p>
          <a:p>
            <a:pPr lvl="1">
              <a:buFontTx/>
              <a:buNone/>
            </a:pPr>
            <a:r>
              <a:rPr lang="en-US" altLang="en-US" b="1" dirty="0"/>
              <a:t>(</a:t>
            </a:r>
            <a:r>
              <a:rPr lang="en-US" altLang="en-US" b="1" dirty="0">
                <a:sym typeface="Symbol" panose="05050102010706020507" pitchFamily="18" charset="2"/>
              </a:rPr>
              <a:t></a:t>
            </a:r>
            <a:r>
              <a:rPr lang="en-US" altLang="en-US" b="1" dirty="0"/>
              <a:t>x) student(x) </a:t>
            </a:r>
            <a:r>
              <a:rPr lang="en-US" altLang="en-US" sz="3000" b="1" dirty="0">
                <a:sym typeface="Symbol" panose="05050102010706020507" pitchFamily="18" charset="2"/>
              </a:rPr>
              <a:t></a:t>
            </a:r>
            <a:r>
              <a:rPr lang="en-US" altLang="en-US" b="1" dirty="0"/>
              <a:t> smart(x) means “All students are smart”</a:t>
            </a:r>
          </a:p>
          <a:p>
            <a:r>
              <a:rPr lang="en-US" altLang="en-US" dirty="0"/>
              <a:t>Universal quantification is </a:t>
            </a:r>
            <a:r>
              <a:rPr lang="en-US" altLang="en-US" i="1" dirty="0"/>
              <a:t>rarely </a:t>
            </a:r>
            <a:r>
              <a:rPr lang="en-US" altLang="en-US" dirty="0"/>
              <a:t>used to make blanket statements about every individual in the world: </a:t>
            </a:r>
          </a:p>
          <a:p>
            <a:pPr lvl="1">
              <a:buFontTx/>
              <a:buNone/>
            </a:pPr>
            <a:r>
              <a:rPr lang="en-US" altLang="en-US" b="1" dirty="0"/>
              <a:t>(</a:t>
            </a:r>
            <a:r>
              <a:rPr lang="en-US" altLang="en-US" b="1" dirty="0">
                <a:sym typeface="Symbol" panose="05050102010706020507" pitchFamily="18" charset="2"/>
              </a:rPr>
              <a:t></a:t>
            </a:r>
            <a:r>
              <a:rPr lang="en-US" altLang="en-US" b="1" dirty="0"/>
              <a:t>x)student(x)</a:t>
            </a:r>
            <a:r>
              <a:rPr lang="en-US" altLang="en-US" b="1" dirty="0">
                <a:sym typeface="Symbol" panose="05050102010706020507" pitchFamily="18" charset="2"/>
              </a:rPr>
              <a:t></a:t>
            </a:r>
            <a:r>
              <a:rPr lang="en-US" altLang="en-US" b="1" dirty="0"/>
              <a:t>smart(x) means “Everyone in the world is a student and is smart”</a:t>
            </a:r>
          </a:p>
          <a:p>
            <a:r>
              <a:rPr lang="en-US" altLang="en-US" b="1" dirty="0"/>
              <a:t>Existential</a:t>
            </a:r>
            <a:r>
              <a:rPr lang="en-US" altLang="en-US" dirty="0"/>
              <a:t> quantifiers are usually used with “</a:t>
            </a:r>
            <a:r>
              <a:rPr lang="en-US" altLang="en-US" b="1" dirty="0"/>
              <a:t>and</a:t>
            </a:r>
            <a:r>
              <a:rPr lang="en-US" altLang="en-US" dirty="0"/>
              <a:t>” to specify a list of properties about an individual:</a:t>
            </a:r>
          </a:p>
          <a:p>
            <a:pPr lvl="1">
              <a:buFontTx/>
              <a:buNone/>
            </a:pPr>
            <a:r>
              <a:rPr lang="en-US" altLang="en-US" b="1" dirty="0" smtClean="0"/>
              <a:t>(</a:t>
            </a:r>
            <a:r>
              <a:rPr lang="en-US" altLang="en-US" b="1" dirty="0" smtClean="0">
                <a:sym typeface="Symbol" panose="05050102010706020507" pitchFamily="18" charset="2"/>
              </a:rPr>
              <a:t></a:t>
            </a:r>
            <a:r>
              <a:rPr lang="en-US" altLang="en-US" b="1" dirty="0" smtClean="0"/>
              <a:t>x) student(x) </a:t>
            </a:r>
            <a:r>
              <a:rPr lang="en-US" altLang="en-US" sz="3300" b="1" dirty="0">
                <a:sym typeface="Symbol" panose="05050102010706020507" pitchFamily="18" charset="2"/>
              </a:rPr>
              <a:t></a:t>
            </a:r>
            <a:r>
              <a:rPr lang="en-US" altLang="en-US" sz="3300" b="1" dirty="0"/>
              <a:t> </a:t>
            </a:r>
            <a:r>
              <a:rPr lang="en-US" altLang="en-US" b="1" dirty="0" smtClean="0"/>
              <a:t>smart(x) </a:t>
            </a:r>
            <a:r>
              <a:rPr lang="en-US" altLang="en-US" dirty="0" smtClean="0"/>
              <a:t>means</a:t>
            </a:r>
            <a:r>
              <a:rPr lang="en-US" altLang="en-US" b="1" dirty="0" smtClean="0"/>
              <a:t> “There is a student who is smart”</a:t>
            </a:r>
            <a:endParaRPr lang="en-US" altLang="en-US" b="1" dirty="0"/>
          </a:p>
        </p:txBody>
      </p:sp>
      <p:pic>
        <p:nvPicPr>
          <p:cNvPr id="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516401F-460C-4BBB-96A3-2AC1A91CC9D0}" type="datetime1">
              <a:rPr lang="en-US" smtClean="0"/>
              <a:t>9/19/2020</a:t>
            </a:fld>
            <a:endParaRPr lang="en-IN"/>
          </a:p>
        </p:txBody>
      </p:sp>
      <p:sp>
        <p:nvSpPr>
          <p:cNvPr id="5" name="Slide Number Placeholder 4"/>
          <p:cNvSpPr>
            <a:spLocks noGrp="1"/>
          </p:cNvSpPr>
          <p:nvPr>
            <p:ph type="sldNum" sz="quarter" idx="12"/>
          </p:nvPr>
        </p:nvSpPr>
        <p:spPr/>
        <p:txBody>
          <a:bodyPr/>
          <a:lstStyle/>
          <a:p>
            <a:fld id="{59318202-FF16-45A3-A9F6-B82008C9484A}" type="slidenum">
              <a:rPr lang="en-IN" smtClean="0"/>
              <a:t>77</a:t>
            </a:fld>
            <a:endParaRPr lang="en-IN"/>
          </a:p>
        </p:txBody>
      </p:sp>
    </p:spTree>
    <p:extLst>
      <p:ext uri="{BB962C8B-B14F-4D97-AF65-F5344CB8AC3E}">
        <p14:creationId xmlns:p14="http://schemas.microsoft.com/office/powerpoint/2010/main" val="28608332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478695"/>
          </a:xfrm>
        </p:spPr>
        <p:txBody>
          <a:bodyPr/>
          <a:lstStyle/>
          <a:p>
            <a:pPr algn="ctr"/>
            <a:r>
              <a:rPr lang="en-US" sz="2800" b="1" dirty="0"/>
              <a:t>Quantifiers in First-order logic</a:t>
            </a:r>
            <a:r>
              <a:rPr lang="en-US" sz="2800" b="1" dirty="0" smtClean="0"/>
              <a:t>:</a:t>
            </a:r>
            <a:endParaRPr lang="en-US" sz="2800" b="1" dirty="0"/>
          </a:p>
        </p:txBody>
      </p:sp>
      <p:sp>
        <p:nvSpPr>
          <p:cNvPr id="3" name="Content Placeholder 2"/>
          <p:cNvSpPr>
            <a:spLocks noGrp="1"/>
          </p:cNvSpPr>
          <p:nvPr>
            <p:ph idx="1"/>
          </p:nvPr>
        </p:nvSpPr>
        <p:spPr>
          <a:xfrm>
            <a:off x="491319" y="791571"/>
            <a:ext cx="8202305" cy="4394384"/>
          </a:xfrm>
        </p:spPr>
        <p:txBody>
          <a:bodyPr/>
          <a:lstStyle/>
          <a:p>
            <a:r>
              <a:rPr lang="en-US" sz="2200" dirty="0" smtClean="0"/>
              <a:t>There </a:t>
            </a:r>
            <a:r>
              <a:rPr lang="en-US" sz="2200" dirty="0"/>
              <a:t>are two types of quantifier:</a:t>
            </a:r>
          </a:p>
          <a:p>
            <a:pPr marL="0" indent="0">
              <a:buNone/>
            </a:pPr>
            <a:r>
              <a:rPr lang="en-US" sz="2200" dirty="0"/>
              <a:t> </a:t>
            </a:r>
            <a:r>
              <a:rPr lang="en-US" sz="2200" b="1" dirty="0" smtClean="0"/>
              <a:t>Universal </a:t>
            </a:r>
            <a:r>
              <a:rPr lang="en-US" sz="2200" b="1" dirty="0"/>
              <a:t>Quantifier(∀</a:t>
            </a:r>
            <a:r>
              <a:rPr lang="en-US" sz="2200" b="1" dirty="0" smtClean="0"/>
              <a:t>)- </a:t>
            </a:r>
            <a:r>
              <a:rPr lang="en-US" sz="2200" dirty="0" smtClean="0"/>
              <a:t>(</a:t>
            </a:r>
            <a:r>
              <a:rPr lang="en-US" sz="2200" dirty="0"/>
              <a:t>for all, everyone, everything)</a:t>
            </a:r>
          </a:p>
          <a:p>
            <a:pPr marL="0" indent="0" algn="just">
              <a:spcBef>
                <a:spcPts val="0"/>
              </a:spcBef>
              <a:buNone/>
            </a:pPr>
            <a:r>
              <a:rPr lang="en-US" sz="2200" dirty="0" smtClean="0"/>
              <a:t>	Specifies </a:t>
            </a:r>
            <a:r>
              <a:rPr lang="en-US" sz="2200" dirty="0"/>
              <a:t>that </a:t>
            </a:r>
            <a:r>
              <a:rPr lang="en-US" sz="2200" dirty="0" smtClean="0"/>
              <a:t>the statement </a:t>
            </a:r>
            <a:r>
              <a:rPr lang="en-US" sz="2200" dirty="0"/>
              <a:t>within its range is true </a:t>
            </a:r>
            <a:r>
              <a:rPr lang="en-US" sz="2200" dirty="0" smtClean="0"/>
              <a:t>	for </a:t>
            </a:r>
            <a:r>
              <a:rPr lang="en-US" sz="2200" dirty="0"/>
              <a:t>everything or </a:t>
            </a:r>
            <a:r>
              <a:rPr lang="en-US" sz="2200" dirty="0" smtClean="0"/>
              <a:t>every </a:t>
            </a:r>
            <a:r>
              <a:rPr lang="en-US" sz="2200" dirty="0"/>
              <a:t>instance of a particular </a:t>
            </a:r>
            <a:r>
              <a:rPr lang="en-US" sz="2200" dirty="0" smtClean="0"/>
              <a:t>thing</a:t>
            </a:r>
            <a:r>
              <a:rPr lang="en-US" sz="2200" dirty="0"/>
              <a:t>.</a:t>
            </a:r>
          </a:p>
          <a:p>
            <a:pPr marL="0" indent="0">
              <a:spcBef>
                <a:spcPts val="0"/>
              </a:spcBef>
              <a:buNone/>
            </a:pPr>
            <a:r>
              <a:rPr lang="en-US" sz="2200" dirty="0" smtClean="0"/>
              <a:t>	In </a:t>
            </a:r>
            <a:r>
              <a:rPr lang="en-US" sz="2200" dirty="0"/>
              <a:t>universal quantifier we use implication </a:t>
            </a:r>
            <a:r>
              <a:rPr lang="en-US" sz="2200" b="1" dirty="0"/>
              <a:t>"→</a:t>
            </a:r>
            <a:r>
              <a:rPr lang="en-US" sz="2200" b="1" dirty="0" smtClean="0"/>
              <a:t>".</a:t>
            </a:r>
          </a:p>
          <a:p>
            <a:pPr marL="0" indent="0">
              <a:buNone/>
            </a:pPr>
            <a:r>
              <a:rPr lang="en-US" sz="2200" b="1" dirty="0" smtClean="0"/>
              <a:t>Existential quantifier(∃) - </a:t>
            </a:r>
            <a:r>
              <a:rPr lang="en-US" sz="2200" dirty="0" smtClean="0"/>
              <a:t>(for some, at least one)</a:t>
            </a:r>
          </a:p>
          <a:p>
            <a:pPr marL="0" indent="0">
              <a:buNone/>
            </a:pPr>
            <a:r>
              <a:rPr lang="en-US" sz="2200" dirty="0" smtClean="0"/>
              <a:t>	Express </a:t>
            </a:r>
            <a:r>
              <a:rPr lang="en-US" sz="2200" dirty="0"/>
              <a:t>that the statement </a:t>
            </a:r>
            <a:r>
              <a:rPr lang="en-US" sz="2200" dirty="0" smtClean="0"/>
              <a:t>within its </a:t>
            </a:r>
            <a:r>
              <a:rPr lang="en-US" sz="2200" dirty="0"/>
              <a:t>scope is true for </a:t>
            </a:r>
            <a:r>
              <a:rPr lang="en-US" sz="2200" dirty="0" smtClean="0"/>
              <a:t>	at </a:t>
            </a:r>
            <a:r>
              <a:rPr lang="en-US" sz="2200" dirty="0"/>
              <a:t>least one instance of something.</a:t>
            </a:r>
          </a:p>
          <a:p>
            <a:pPr marL="0" indent="0">
              <a:buNone/>
            </a:pPr>
            <a:r>
              <a:rPr lang="en-US" sz="2200" dirty="0" smtClean="0"/>
              <a:t>	In </a:t>
            </a:r>
            <a:r>
              <a:rPr lang="en-US" sz="2200" dirty="0"/>
              <a:t>Existential quantifier we always use</a:t>
            </a:r>
            <a:r>
              <a:rPr lang="en-US" sz="2200" b="1" dirty="0"/>
              <a:t> AND or </a:t>
            </a:r>
            <a:r>
              <a:rPr lang="en-US" sz="2200" b="1" dirty="0" smtClean="0"/>
              <a:t>	Conjunction </a:t>
            </a:r>
            <a:r>
              <a:rPr lang="en-US" sz="2200" b="1" dirty="0"/>
              <a:t>symbol (∧)</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78</a:t>
            </a:fld>
            <a:endParaRPr lang="en-US"/>
          </a:p>
        </p:txBody>
      </p:sp>
    </p:spTree>
    <p:extLst>
      <p:ext uri="{BB962C8B-B14F-4D97-AF65-F5344CB8AC3E}">
        <p14:creationId xmlns:p14="http://schemas.microsoft.com/office/powerpoint/2010/main" val="41823707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en-US" altLang="en-US" dirty="0"/>
              <a:t>Quantifier Scope</a:t>
            </a:r>
          </a:p>
        </p:txBody>
      </p:sp>
      <p:sp>
        <p:nvSpPr>
          <p:cNvPr id="117763" name="Rectangle 3"/>
          <p:cNvSpPr>
            <a:spLocks noGrp="1" noChangeArrowheads="1"/>
          </p:cNvSpPr>
          <p:nvPr>
            <p:ph type="body" idx="1"/>
          </p:nvPr>
        </p:nvSpPr>
        <p:spPr/>
        <p:txBody>
          <a:bodyPr/>
          <a:lstStyle/>
          <a:p>
            <a:r>
              <a:rPr lang="en-US" altLang="en-US" dirty="0"/>
              <a:t>Switching the order of universal quantifiers </a:t>
            </a:r>
            <a:r>
              <a:rPr lang="en-US" altLang="en-US" b="1" i="1" dirty="0"/>
              <a:t>does not</a:t>
            </a:r>
            <a:r>
              <a:rPr lang="en-US" altLang="en-US" b="1" dirty="0"/>
              <a:t> </a:t>
            </a:r>
            <a:r>
              <a:rPr lang="en-US" altLang="en-US" dirty="0"/>
              <a:t>change the meaning: </a:t>
            </a:r>
          </a:p>
          <a:p>
            <a:pPr lvl="1"/>
            <a:r>
              <a:rPr lang="en-US" altLang="en-US" b="1" dirty="0"/>
              <a:t>(</a:t>
            </a:r>
            <a:r>
              <a:rPr lang="en-US" altLang="en-US" b="1" dirty="0">
                <a:sym typeface="Symbol" panose="05050102010706020507" pitchFamily="18" charset="2"/>
              </a:rPr>
              <a:t></a:t>
            </a:r>
            <a:r>
              <a:rPr lang="en-US" altLang="en-US" b="1" dirty="0"/>
              <a:t>x)(</a:t>
            </a:r>
            <a:r>
              <a:rPr lang="en-US" altLang="en-US" b="1" dirty="0">
                <a:sym typeface="Symbol" panose="05050102010706020507" pitchFamily="18" charset="2"/>
              </a:rPr>
              <a:t></a:t>
            </a:r>
            <a:r>
              <a:rPr lang="en-US" altLang="en-US" b="1" dirty="0"/>
              <a:t>y)P(</a:t>
            </a:r>
            <a:r>
              <a:rPr lang="en-US" altLang="en-US" b="1" dirty="0" err="1"/>
              <a:t>x,y</a:t>
            </a:r>
            <a:r>
              <a:rPr lang="en-US" altLang="en-US" b="1" dirty="0"/>
              <a:t>) </a:t>
            </a:r>
            <a:r>
              <a:rPr lang="en-US" altLang="en-US" b="1" dirty="0">
                <a:cs typeface="Times New Roman" panose="02020603050405020304" pitchFamily="18" charset="0"/>
              </a:rPr>
              <a:t>↔</a:t>
            </a:r>
            <a:r>
              <a:rPr lang="en-US" altLang="en-US" b="1" dirty="0"/>
              <a:t> (</a:t>
            </a:r>
            <a:r>
              <a:rPr lang="en-US" altLang="en-US" b="1" dirty="0">
                <a:sym typeface="Symbol" panose="05050102010706020507" pitchFamily="18" charset="2"/>
              </a:rPr>
              <a:t></a:t>
            </a:r>
            <a:r>
              <a:rPr lang="en-US" altLang="en-US" b="1" dirty="0"/>
              <a:t>y)(</a:t>
            </a:r>
            <a:r>
              <a:rPr lang="en-US" altLang="en-US" b="1" dirty="0">
                <a:sym typeface="Symbol" panose="05050102010706020507" pitchFamily="18" charset="2"/>
              </a:rPr>
              <a:t></a:t>
            </a:r>
            <a:r>
              <a:rPr lang="en-US" altLang="en-US" b="1" dirty="0"/>
              <a:t>x) P(</a:t>
            </a:r>
            <a:r>
              <a:rPr lang="en-US" altLang="en-US" b="1" dirty="0" err="1"/>
              <a:t>x,y</a:t>
            </a:r>
            <a:r>
              <a:rPr lang="en-US" altLang="en-US" b="1" dirty="0"/>
              <a:t>)</a:t>
            </a:r>
          </a:p>
          <a:p>
            <a:r>
              <a:rPr lang="en-US" altLang="en-US" dirty="0"/>
              <a:t>Similarly, you can switch the order of existential quantifiers:</a:t>
            </a:r>
          </a:p>
          <a:p>
            <a:pPr lvl="1"/>
            <a:r>
              <a:rPr lang="en-US" altLang="en-US" b="1" dirty="0"/>
              <a:t>(</a:t>
            </a:r>
            <a:r>
              <a:rPr lang="en-US" altLang="en-US" b="1" dirty="0">
                <a:sym typeface="Symbol" panose="05050102010706020507" pitchFamily="18" charset="2"/>
              </a:rPr>
              <a:t></a:t>
            </a:r>
            <a:r>
              <a:rPr lang="en-US" altLang="en-US" b="1" dirty="0"/>
              <a:t>x)(</a:t>
            </a:r>
            <a:r>
              <a:rPr lang="en-US" altLang="en-US" b="1" dirty="0">
                <a:sym typeface="Symbol" panose="05050102010706020507" pitchFamily="18" charset="2"/>
              </a:rPr>
              <a:t></a:t>
            </a:r>
            <a:r>
              <a:rPr lang="en-US" altLang="en-US" b="1" dirty="0"/>
              <a:t>y)P(</a:t>
            </a:r>
            <a:r>
              <a:rPr lang="en-US" altLang="en-US" b="1" dirty="0" err="1"/>
              <a:t>x,y</a:t>
            </a:r>
            <a:r>
              <a:rPr lang="en-US" altLang="en-US" b="1" dirty="0"/>
              <a:t>) </a:t>
            </a:r>
            <a:r>
              <a:rPr lang="en-US" altLang="en-US" b="1" dirty="0">
                <a:cs typeface="Times New Roman" panose="02020603050405020304" pitchFamily="18" charset="0"/>
              </a:rPr>
              <a:t>↔</a:t>
            </a:r>
            <a:r>
              <a:rPr lang="en-US" altLang="en-US" b="1" dirty="0"/>
              <a:t> (</a:t>
            </a:r>
            <a:r>
              <a:rPr lang="en-US" altLang="en-US" b="1" dirty="0">
                <a:sym typeface="Symbol" panose="05050102010706020507" pitchFamily="18" charset="2"/>
              </a:rPr>
              <a:t></a:t>
            </a:r>
            <a:r>
              <a:rPr lang="en-US" altLang="en-US" b="1" dirty="0"/>
              <a:t>y)(</a:t>
            </a:r>
            <a:r>
              <a:rPr lang="en-US" altLang="en-US" b="1" dirty="0">
                <a:sym typeface="Symbol" panose="05050102010706020507" pitchFamily="18" charset="2"/>
              </a:rPr>
              <a:t></a:t>
            </a:r>
            <a:r>
              <a:rPr lang="en-US" altLang="en-US" b="1" dirty="0"/>
              <a:t>x) P(</a:t>
            </a:r>
            <a:r>
              <a:rPr lang="en-US" altLang="en-US" b="1" dirty="0" err="1"/>
              <a:t>x,y</a:t>
            </a:r>
            <a:r>
              <a:rPr lang="en-US" altLang="en-US" b="1" dirty="0"/>
              <a:t>) </a:t>
            </a:r>
          </a:p>
          <a:p>
            <a:r>
              <a:rPr lang="en-US" altLang="en-US" dirty="0"/>
              <a:t>Switching the order of universals and </a:t>
            </a:r>
            <a:r>
              <a:rPr lang="en-US" altLang="en-US" dirty="0" err="1"/>
              <a:t>existentials</a:t>
            </a:r>
            <a:r>
              <a:rPr lang="en-US" altLang="en-US" dirty="0"/>
              <a:t> </a:t>
            </a:r>
            <a:r>
              <a:rPr lang="en-US" altLang="en-US" b="1" i="1" dirty="0"/>
              <a:t>does</a:t>
            </a:r>
            <a:r>
              <a:rPr lang="en-US" altLang="en-US" dirty="0"/>
              <a:t> change meaning: </a:t>
            </a:r>
          </a:p>
          <a:p>
            <a:pPr lvl="1"/>
            <a:r>
              <a:rPr lang="en-US" altLang="en-US" dirty="0"/>
              <a:t>Everyone likes someone: (</a:t>
            </a:r>
            <a:r>
              <a:rPr lang="en-US" altLang="en-US" dirty="0">
                <a:sym typeface="Symbol" panose="05050102010706020507" pitchFamily="18" charset="2"/>
              </a:rPr>
              <a:t></a:t>
            </a:r>
            <a:r>
              <a:rPr lang="en-US" altLang="en-US" dirty="0"/>
              <a:t>x)(</a:t>
            </a:r>
            <a:r>
              <a:rPr lang="en-US" altLang="en-US" dirty="0">
                <a:sym typeface="Symbol" panose="05050102010706020507" pitchFamily="18" charset="2"/>
              </a:rPr>
              <a:t></a:t>
            </a:r>
            <a:r>
              <a:rPr lang="en-US" altLang="en-US" dirty="0"/>
              <a:t>y) likes(</a:t>
            </a:r>
            <a:r>
              <a:rPr lang="en-US" altLang="en-US" dirty="0" err="1"/>
              <a:t>x,y</a:t>
            </a:r>
            <a:r>
              <a:rPr lang="en-US" altLang="en-US" dirty="0"/>
              <a:t>) </a:t>
            </a:r>
          </a:p>
          <a:p>
            <a:pPr lvl="1"/>
            <a:r>
              <a:rPr lang="en-US" altLang="en-US" dirty="0"/>
              <a:t>Someone is liked by everyone: (</a:t>
            </a:r>
            <a:r>
              <a:rPr lang="en-US" altLang="en-US" dirty="0">
                <a:sym typeface="Symbol" panose="05050102010706020507" pitchFamily="18" charset="2"/>
              </a:rPr>
              <a:t></a:t>
            </a:r>
            <a:r>
              <a:rPr lang="en-US" altLang="en-US" dirty="0"/>
              <a:t>y)(</a:t>
            </a:r>
            <a:r>
              <a:rPr lang="en-US" altLang="en-US" dirty="0">
                <a:sym typeface="Symbol" panose="05050102010706020507" pitchFamily="18" charset="2"/>
              </a:rPr>
              <a:t></a:t>
            </a:r>
            <a:r>
              <a:rPr lang="en-US" altLang="en-US" dirty="0"/>
              <a:t>x) likes(</a:t>
            </a:r>
            <a:r>
              <a:rPr lang="en-US" altLang="en-US" dirty="0" err="1"/>
              <a:t>x,y</a:t>
            </a:r>
            <a:r>
              <a:rPr lang="en-US" altLang="en-US" dirty="0"/>
              <a:t>)</a:t>
            </a:r>
          </a:p>
          <a:p>
            <a:endParaRPr lang="en-US" altLang="en-US" dirty="0"/>
          </a:p>
        </p:txBody>
      </p:sp>
      <p:pic>
        <p:nvPicPr>
          <p:cNvPr id="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082734E5-6CC0-4799-A4A7-687B140CB7EA}" type="datetime1">
              <a:rPr lang="en-US" smtClean="0"/>
              <a:t>9/19/2020</a:t>
            </a:fld>
            <a:endParaRPr lang="en-IN"/>
          </a:p>
        </p:txBody>
      </p:sp>
      <p:sp>
        <p:nvSpPr>
          <p:cNvPr id="5" name="Slide Number Placeholder 4"/>
          <p:cNvSpPr>
            <a:spLocks noGrp="1"/>
          </p:cNvSpPr>
          <p:nvPr>
            <p:ph type="sldNum" sz="quarter" idx="12"/>
          </p:nvPr>
        </p:nvSpPr>
        <p:spPr/>
        <p:txBody>
          <a:bodyPr/>
          <a:lstStyle/>
          <a:p>
            <a:fld id="{59318202-FF16-45A3-A9F6-B82008C9484A}" type="slidenum">
              <a:rPr lang="en-IN" smtClean="0"/>
              <a:t>79</a:t>
            </a:fld>
            <a:endParaRPr lang="en-IN"/>
          </a:p>
        </p:txBody>
      </p:sp>
    </p:spTree>
    <p:extLst>
      <p:ext uri="{BB962C8B-B14F-4D97-AF65-F5344CB8AC3E}">
        <p14:creationId xmlns:p14="http://schemas.microsoft.com/office/powerpoint/2010/main" val="381378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 Introduction to Call Centre Knowledge Base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572" y="1742183"/>
            <a:ext cx="3620778" cy="20962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650" y="277249"/>
            <a:ext cx="7886700" cy="470896"/>
          </a:xfrm>
        </p:spPr>
        <p:txBody>
          <a:bodyPr/>
          <a:lstStyle/>
          <a:p>
            <a:r>
              <a:rPr lang="en-US" dirty="0" smtClean="0"/>
              <a:t>Knowledge Based Agents</a:t>
            </a:r>
            <a:endParaRPr lang="en-US" dirty="0"/>
          </a:p>
        </p:txBody>
      </p:sp>
      <p:sp>
        <p:nvSpPr>
          <p:cNvPr id="3" name="Content Placeholder 2"/>
          <p:cNvSpPr>
            <a:spLocks noGrp="1"/>
          </p:cNvSpPr>
          <p:nvPr>
            <p:ph idx="1"/>
          </p:nvPr>
        </p:nvSpPr>
        <p:spPr>
          <a:xfrm>
            <a:off x="475013" y="1009403"/>
            <a:ext cx="8242218" cy="4152801"/>
          </a:xfrm>
        </p:spPr>
        <p:txBody>
          <a:bodyPr/>
          <a:lstStyle/>
          <a:p>
            <a:pPr algn="just"/>
            <a:r>
              <a:rPr lang="en-US" sz="2000" dirty="0"/>
              <a:t>In AI, this approach to intelligence is embodied in </a:t>
            </a:r>
            <a:r>
              <a:rPr lang="en-US" sz="2000" b="1" u="sng" dirty="0"/>
              <a:t>knowledge-based </a:t>
            </a:r>
            <a:r>
              <a:rPr lang="en-US" sz="2000" b="1" u="sng" dirty="0" smtClean="0"/>
              <a:t>agents</a:t>
            </a:r>
            <a:r>
              <a:rPr lang="en-US" sz="2000" b="1" dirty="0" smtClean="0"/>
              <a:t> - </a:t>
            </a:r>
            <a:r>
              <a:rPr lang="en-US" sz="2000" dirty="0" smtClean="0"/>
              <a:t>composed of a knowledge base and an inference mechanism. </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smtClean="0"/>
          </a:p>
          <a:p>
            <a:pPr marL="0" indent="0" algn="just">
              <a:buNone/>
            </a:pPr>
            <a:r>
              <a:rPr lang="en-US" sz="2000" dirty="0" smtClean="0"/>
              <a:t>It </a:t>
            </a:r>
            <a:r>
              <a:rPr lang="en-US" sz="2000" dirty="0"/>
              <a:t>operates </a:t>
            </a:r>
            <a:r>
              <a:rPr lang="en-US" sz="2000" dirty="0" smtClean="0"/>
              <a:t>by</a:t>
            </a:r>
          </a:p>
          <a:p>
            <a:pPr algn="just"/>
            <a:r>
              <a:rPr lang="en-US" sz="2000" u="sng" dirty="0" smtClean="0"/>
              <a:t>storing </a:t>
            </a:r>
            <a:r>
              <a:rPr lang="en-US" sz="2000" u="sng" dirty="0"/>
              <a:t>sentences </a:t>
            </a:r>
            <a:r>
              <a:rPr lang="en-US" sz="2000" dirty="0"/>
              <a:t>about the world in its knowledge </a:t>
            </a:r>
            <a:r>
              <a:rPr lang="en-US" sz="2000" dirty="0" smtClean="0"/>
              <a:t>base,</a:t>
            </a:r>
          </a:p>
          <a:p>
            <a:pPr algn="just"/>
            <a:r>
              <a:rPr lang="en-US" sz="2000" u="sng" dirty="0" smtClean="0"/>
              <a:t>using </a:t>
            </a:r>
            <a:r>
              <a:rPr lang="en-US" sz="2000" u="sng" dirty="0"/>
              <a:t>the inference mechanism </a:t>
            </a:r>
            <a:r>
              <a:rPr lang="en-US" sz="2000" dirty="0"/>
              <a:t>to infer new </a:t>
            </a:r>
            <a:r>
              <a:rPr lang="en-US" sz="2000" dirty="0" smtClean="0"/>
              <a:t>sentences</a:t>
            </a:r>
            <a:r>
              <a:rPr lang="en-US" sz="2000" dirty="0"/>
              <a:t>, </a:t>
            </a:r>
          </a:p>
          <a:p>
            <a:pPr algn="just"/>
            <a:r>
              <a:rPr lang="en-US" sz="2000" dirty="0" smtClean="0"/>
              <a:t>using </a:t>
            </a:r>
            <a:r>
              <a:rPr lang="en-US" sz="2000" dirty="0"/>
              <a:t>these sentences to </a:t>
            </a:r>
            <a:r>
              <a:rPr lang="en-US" sz="2000" u="sng" dirty="0"/>
              <a:t>decide what action to take</a:t>
            </a:r>
            <a:r>
              <a:rPr lang="en-US" sz="2000" dirty="0"/>
              <a:t>.</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a:t>
            </a:fld>
            <a:endParaRPr lang="en-US"/>
          </a:p>
        </p:txBody>
      </p:sp>
    </p:spTree>
    <p:extLst>
      <p:ext uri="{BB962C8B-B14F-4D97-AF65-F5344CB8AC3E}">
        <p14:creationId xmlns:p14="http://schemas.microsoft.com/office/powerpoint/2010/main" val="18525880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04967"/>
            <a:ext cx="7886700" cy="4680987"/>
          </a:xfrm>
        </p:spPr>
        <p:txBody>
          <a:bodyPr/>
          <a:lstStyle/>
          <a:p>
            <a:pPr marL="0" indent="0">
              <a:buNone/>
            </a:pPr>
            <a:r>
              <a:rPr lang="ja-JP" altLang="en-US" sz="2200" dirty="0">
                <a:solidFill>
                  <a:srgbClr val="FF0000"/>
                </a:solidFill>
                <a:ea typeface="ＭＳ Ｐゴシック" panose="020B0600070205080204" pitchFamily="34" charset="-128"/>
                <a:sym typeface="Symbol" panose="05050102010706020507" pitchFamily="18" charset="2"/>
              </a:rPr>
              <a:t>“</a:t>
            </a:r>
            <a:r>
              <a:rPr lang="en-US" altLang="ja-JP" sz="2200" dirty="0">
                <a:solidFill>
                  <a:srgbClr val="FF0000"/>
                </a:solidFill>
                <a:sym typeface="Symbol" panose="05050102010706020507" pitchFamily="18" charset="2"/>
              </a:rPr>
              <a:t></a:t>
            </a:r>
            <a:r>
              <a:rPr lang="ja-JP" altLang="en-US" sz="2200" dirty="0">
                <a:solidFill>
                  <a:srgbClr val="FF0000"/>
                </a:solidFill>
                <a:ea typeface="ＭＳ Ｐゴシック" panose="020B0600070205080204" pitchFamily="34" charset="-128"/>
                <a:sym typeface="Symbol" panose="05050102010706020507" pitchFamily="18" charset="2"/>
              </a:rPr>
              <a:t>”</a:t>
            </a:r>
            <a:r>
              <a:rPr lang="en-US" altLang="ja-JP" sz="2200" dirty="0">
                <a:solidFill>
                  <a:srgbClr val="FF0000"/>
                </a:solidFill>
                <a:sym typeface="Symbol" panose="05050102010706020507" pitchFamily="18" charset="2"/>
              </a:rPr>
              <a:t> is </a:t>
            </a:r>
            <a:r>
              <a:rPr lang="en-US" altLang="ja-JP" sz="2200" dirty="0" smtClean="0">
                <a:solidFill>
                  <a:srgbClr val="FF0000"/>
                </a:solidFill>
                <a:sym typeface="Symbol" panose="05050102010706020507" pitchFamily="18" charset="2"/>
              </a:rPr>
              <a:t>the</a:t>
            </a:r>
            <a:r>
              <a:rPr lang="en-US" altLang="ja-JP" sz="2200" dirty="0" smtClean="0">
                <a:solidFill>
                  <a:srgbClr val="006600"/>
                </a:solidFill>
                <a:sym typeface="Symbol" panose="05050102010706020507" pitchFamily="18" charset="2"/>
              </a:rPr>
              <a:t>.</a:t>
            </a:r>
            <a:r>
              <a:rPr lang="en-US" altLang="ja-JP" sz="2200" dirty="0" smtClean="0">
                <a:solidFill>
                  <a:srgbClr val="FF0000"/>
                </a:solidFill>
                <a:sym typeface="Symbol" panose="05050102010706020507" pitchFamily="18" charset="2"/>
              </a:rPr>
              <a:t> </a:t>
            </a:r>
            <a:r>
              <a:rPr lang="en-US" altLang="ja-JP" sz="2200" dirty="0">
                <a:solidFill>
                  <a:srgbClr val="FF0000"/>
                </a:solidFill>
                <a:sym typeface="Symbol" panose="05050102010706020507" pitchFamily="18" charset="2"/>
              </a:rPr>
              <a:t>FOR</a:t>
            </a:r>
            <a:r>
              <a:rPr lang="en-US" altLang="ja-JP" sz="2200" b="1" dirty="0">
                <a:solidFill>
                  <a:srgbClr val="FF0000"/>
                </a:solidFill>
                <a:sym typeface="Symbol" panose="05050102010706020507" pitchFamily="18" charset="2"/>
              </a:rPr>
              <a:t> </a:t>
            </a:r>
            <a:r>
              <a:rPr lang="en-US" altLang="ja-JP" sz="2200" b="1" dirty="0">
                <a:solidFill>
                  <a:srgbClr val="00B050"/>
                </a:solidFill>
                <a:sym typeface="Symbol" panose="05050102010706020507" pitchFamily="18" charset="2"/>
              </a:rPr>
              <a:t></a:t>
            </a:r>
            <a:r>
              <a:rPr lang="en-US" altLang="ja-JP" sz="2200" dirty="0">
                <a:solidFill>
                  <a:srgbClr val="FF0000"/>
                </a:solidFill>
                <a:sym typeface="Symbol" panose="05050102010706020507" pitchFamily="18" charset="2"/>
              </a:rPr>
              <a:t>LL or </a:t>
            </a:r>
            <a:r>
              <a:rPr lang="en-US" altLang="ja-JP" sz="2200" i="1" dirty="0">
                <a:solidFill>
                  <a:srgbClr val="FF0000"/>
                </a:solidFill>
                <a:sym typeface="Symbol" panose="05050102010706020507" pitchFamily="18" charset="2"/>
              </a:rPr>
              <a:t>universal</a:t>
            </a:r>
            <a:r>
              <a:rPr lang="en-US" altLang="ja-JP" sz="2200" dirty="0">
                <a:solidFill>
                  <a:srgbClr val="FF0000"/>
                </a:solidFill>
                <a:sym typeface="Symbol" panose="05050102010706020507" pitchFamily="18" charset="2"/>
              </a:rPr>
              <a:t> quantifier.</a:t>
            </a:r>
            <a:br>
              <a:rPr lang="en-US" altLang="ja-JP" sz="2200" dirty="0">
                <a:solidFill>
                  <a:srgbClr val="FF0000"/>
                </a:solidFill>
                <a:sym typeface="Symbol" panose="05050102010706020507" pitchFamily="18" charset="2"/>
              </a:rPr>
            </a:br>
            <a:r>
              <a:rPr lang="en-US" altLang="ja-JP" sz="2200" dirty="0">
                <a:solidFill>
                  <a:srgbClr val="FF0000"/>
                </a:solidFill>
                <a:sym typeface="Symbol" panose="05050102010706020507" pitchFamily="18" charset="2"/>
              </a:rPr>
              <a:t> </a:t>
            </a:r>
            <a:r>
              <a:rPr lang="ja-JP" altLang="en-US" sz="2200" dirty="0">
                <a:solidFill>
                  <a:srgbClr val="FF0000"/>
                </a:solidFill>
                <a:ea typeface="ＭＳ Ｐゴシック" panose="020B0600070205080204" pitchFamily="34" charset="-128"/>
                <a:sym typeface="Symbol" panose="05050102010706020507" pitchFamily="18" charset="2"/>
              </a:rPr>
              <a:t>“</a:t>
            </a:r>
            <a:r>
              <a:rPr lang="en-US" altLang="ja-JP" sz="2200" dirty="0">
                <a:solidFill>
                  <a:srgbClr val="FF0000"/>
                </a:solidFill>
                <a:sym typeface="Symbol" panose="05050102010706020507" pitchFamily="18" charset="2"/>
              </a:rPr>
              <a:t></a:t>
            </a:r>
            <a:r>
              <a:rPr lang="ja-JP" altLang="en-US" sz="2200" dirty="0">
                <a:solidFill>
                  <a:srgbClr val="FF0000"/>
                </a:solidFill>
                <a:ea typeface="ＭＳ Ｐゴシック" panose="020B0600070205080204" pitchFamily="34" charset="-128"/>
                <a:sym typeface="Symbol" panose="05050102010706020507" pitchFamily="18" charset="2"/>
              </a:rPr>
              <a:t>”</a:t>
            </a:r>
            <a:r>
              <a:rPr lang="en-US" altLang="ja-JP" sz="2200" dirty="0">
                <a:solidFill>
                  <a:srgbClr val="FF0000"/>
                </a:solidFill>
                <a:sym typeface="Symbol" panose="05050102010706020507" pitchFamily="18" charset="2"/>
              </a:rPr>
              <a:t> is the </a:t>
            </a:r>
            <a:r>
              <a:rPr lang="en-US" altLang="ja-JP" sz="2200" b="1" dirty="0">
                <a:solidFill>
                  <a:srgbClr val="00B050"/>
                </a:solidFill>
                <a:sym typeface="Symbol" panose="05050102010706020507" pitchFamily="18" charset="2"/>
              </a:rPr>
              <a:t></a:t>
            </a:r>
            <a:r>
              <a:rPr lang="en-US" altLang="ja-JP" sz="2200" dirty="0">
                <a:solidFill>
                  <a:srgbClr val="FF0000"/>
                </a:solidFill>
                <a:sym typeface="Symbol" panose="05050102010706020507" pitchFamily="18" charset="2"/>
              </a:rPr>
              <a:t>XISTS or </a:t>
            </a:r>
            <a:r>
              <a:rPr lang="en-US" altLang="ja-JP" sz="2200" i="1" dirty="0">
                <a:solidFill>
                  <a:srgbClr val="FF0000"/>
                </a:solidFill>
                <a:sym typeface="Symbol" panose="05050102010706020507" pitchFamily="18" charset="2"/>
              </a:rPr>
              <a:t>existential</a:t>
            </a:r>
            <a:r>
              <a:rPr lang="en-US" altLang="ja-JP" sz="2200" dirty="0">
                <a:solidFill>
                  <a:srgbClr val="FF0000"/>
                </a:solidFill>
                <a:sym typeface="Symbol" panose="05050102010706020507" pitchFamily="18" charset="2"/>
              </a:rPr>
              <a:t> quantifier</a:t>
            </a:r>
            <a:endParaRPr lang="en-US" altLang="ja-JP" sz="2200" dirty="0">
              <a:solidFill>
                <a:srgbClr val="006600"/>
              </a:solidFill>
              <a:sym typeface="Symbol" panose="05050102010706020507" pitchFamily="18" charset="2"/>
            </a:endParaRPr>
          </a:p>
          <a:p>
            <a:pPr marL="0" indent="0">
              <a:buNone/>
            </a:pPr>
            <a:r>
              <a:rPr lang="en-US" sz="2200" dirty="0">
                <a:sym typeface="Symbol" panose="05050102010706020507" pitchFamily="18" charset="2"/>
              </a:rPr>
              <a:t>For example, </a:t>
            </a:r>
            <a:endParaRPr lang="en-US" sz="2200" dirty="0" smtClean="0">
              <a:sym typeface="Symbol" panose="05050102010706020507" pitchFamily="18" charset="2"/>
            </a:endParaRPr>
          </a:p>
          <a:p>
            <a:pPr marL="0" indent="0">
              <a:buNone/>
            </a:pPr>
            <a:r>
              <a:rPr lang="en-US" sz="2200" dirty="0" smtClean="0">
                <a:sym typeface="Symbol" panose="05050102010706020507" pitchFamily="18" charset="2"/>
              </a:rPr>
              <a:t></a:t>
            </a:r>
            <a:r>
              <a:rPr lang="en-US" sz="2200" i="1" dirty="0">
                <a:sym typeface="Symbol" panose="05050102010706020507" pitchFamily="18" charset="2"/>
              </a:rPr>
              <a:t>x</a:t>
            </a:r>
            <a:r>
              <a:rPr lang="en-US" sz="2200" dirty="0">
                <a:sym typeface="Symbol" panose="05050102010706020507" pitchFamily="18" charset="2"/>
              </a:rPr>
              <a:t> </a:t>
            </a:r>
            <a:r>
              <a:rPr lang="en-US" sz="2200" i="1" dirty="0">
                <a:sym typeface="Symbol" panose="05050102010706020507" pitchFamily="18" charset="2"/>
              </a:rPr>
              <a:t>P</a:t>
            </a:r>
            <a:r>
              <a:rPr lang="en-US" sz="2200" dirty="0">
                <a:sym typeface="Symbol" panose="05050102010706020507" pitchFamily="18" charset="2"/>
              </a:rPr>
              <a:t>(</a:t>
            </a:r>
            <a:r>
              <a:rPr lang="en-US" sz="2200" i="1" dirty="0">
                <a:sym typeface="Symbol" panose="05050102010706020507" pitchFamily="18" charset="2"/>
              </a:rPr>
              <a:t>x</a:t>
            </a:r>
            <a:r>
              <a:rPr lang="en-US" sz="2200" dirty="0">
                <a:sym typeface="Symbol" panose="05050102010706020507" pitchFamily="18" charset="2"/>
              </a:rPr>
              <a:t>) and  </a:t>
            </a:r>
            <a:r>
              <a:rPr lang="en-US" sz="2200" i="1" dirty="0">
                <a:sym typeface="Symbol" panose="05050102010706020507" pitchFamily="18" charset="2"/>
              </a:rPr>
              <a:t>x P</a:t>
            </a:r>
            <a:r>
              <a:rPr lang="en-US" sz="2200" dirty="0">
                <a:sym typeface="Symbol" panose="05050102010706020507" pitchFamily="18" charset="2"/>
              </a:rPr>
              <a:t>(</a:t>
            </a:r>
            <a:r>
              <a:rPr lang="en-US" sz="2200" i="1" dirty="0">
                <a:sym typeface="Symbol" panose="05050102010706020507" pitchFamily="18" charset="2"/>
              </a:rPr>
              <a:t>x</a:t>
            </a:r>
            <a:r>
              <a:rPr lang="en-US" sz="2200" dirty="0">
                <a:sym typeface="Symbol" panose="05050102010706020507" pitchFamily="18" charset="2"/>
              </a:rPr>
              <a:t>)</a:t>
            </a:r>
            <a:r>
              <a:rPr lang="en-GB" sz="2200" dirty="0">
                <a:sym typeface="Symbol" panose="05050102010706020507" pitchFamily="18" charset="2"/>
              </a:rPr>
              <a:t> are </a:t>
            </a:r>
            <a:r>
              <a:rPr lang="en-GB" sz="2200" dirty="0" smtClean="0">
                <a:sym typeface="Symbol" panose="05050102010706020507" pitchFamily="18" charset="2"/>
              </a:rPr>
              <a:t>propositions</a:t>
            </a:r>
          </a:p>
          <a:p>
            <a:r>
              <a:rPr lang="en-US" sz="2200" dirty="0" smtClean="0">
                <a:sym typeface="Symbol" panose="05050102010706020507" pitchFamily="18" charset="2"/>
              </a:rPr>
              <a:t>“the </a:t>
            </a:r>
            <a:r>
              <a:rPr lang="en-US" sz="2200" dirty="0">
                <a:sym typeface="Symbol" panose="05050102010706020507" pitchFamily="18" charset="2"/>
              </a:rPr>
              <a:t>parking spaces at </a:t>
            </a:r>
            <a:r>
              <a:rPr lang="en-US" sz="2200" dirty="0" smtClean="0">
                <a:sym typeface="Symbol" panose="05050102010706020507" pitchFamily="18" charset="2"/>
              </a:rPr>
              <a:t>University” </a:t>
            </a:r>
            <a:r>
              <a:rPr lang="en-US" sz="2200" dirty="0">
                <a:sym typeface="Symbol" panose="05050102010706020507" pitchFamily="18" charset="2"/>
              </a:rPr>
              <a:t/>
            </a:r>
            <a:br>
              <a:rPr lang="en-US" sz="2200" dirty="0">
                <a:sym typeface="Symbol" panose="05050102010706020507" pitchFamily="18" charset="2"/>
              </a:rPr>
            </a:br>
            <a:r>
              <a:rPr lang="en-US" sz="2200" dirty="0" smtClean="0">
                <a:sym typeface="Symbol" panose="05050102010706020507" pitchFamily="18" charset="2"/>
              </a:rPr>
              <a:t> Let </a:t>
            </a:r>
            <a:r>
              <a:rPr lang="en-US" sz="2200" dirty="0">
                <a:sym typeface="Symbol" panose="05050102010706020507" pitchFamily="18" charset="2"/>
              </a:rPr>
              <a:t>P(x) mean </a:t>
            </a:r>
            <a:r>
              <a:rPr lang="en-US" sz="2200" dirty="0" smtClean="0">
                <a:sym typeface="Symbol" panose="05050102010706020507" pitchFamily="18" charset="2"/>
              </a:rPr>
              <a:t>  “</a:t>
            </a:r>
            <a:r>
              <a:rPr lang="en-US" sz="2200" dirty="0">
                <a:sym typeface="Symbol" panose="05050102010706020507" pitchFamily="18" charset="2"/>
              </a:rPr>
              <a:t>x is full</a:t>
            </a:r>
            <a:r>
              <a:rPr lang="en-US" sz="2200" dirty="0" smtClean="0">
                <a:sym typeface="Symbol" panose="05050102010706020507" pitchFamily="18" charset="2"/>
              </a:rPr>
              <a:t>.” </a:t>
            </a:r>
            <a:r>
              <a:rPr lang="en-US" sz="2200" dirty="0">
                <a:sym typeface="Symbol" panose="05050102010706020507" pitchFamily="18" charset="2"/>
              </a:rPr>
              <a:t/>
            </a:r>
            <a:br>
              <a:rPr lang="en-US" sz="2200" dirty="0">
                <a:sym typeface="Symbol" panose="05050102010706020507" pitchFamily="18" charset="2"/>
              </a:rPr>
            </a:br>
            <a:endParaRPr lang="en-US" sz="2200" dirty="0" smtClean="0">
              <a:sym typeface="Symbol" panose="05050102010706020507" pitchFamily="18" charset="2"/>
            </a:endParaRPr>
          </a:p>
          <a:p>
            <a:pPr marL="0" indent="0">
              <a:buNone/>
            </a:pPr>
            <a:r>
              <a:rPr lang="en-US" sz="2200" b="1" dirty="0" smtClean="0">
                <a:sym typeface="Symbol" panose="05050102010706020507" pitchFamily="18" charset="2"/>
              </a:rPr>
              <a:t></a:t>
            </a:r>
            <a:r>
              <a:rPr lang="en-US" sz="2200" b="1" dirty="0">
                <a:sym typeface="Symbol" panose="05050102010706020507" pitchFamily="18" charset="2"/>
              </a:rPr>
              <a:t>x P(x</a:t>
            </a:r>
            <a:r>
              <a:rPr lang="en-US" sz="2200" b="1" dirty="0" smtClean="0">
                <a:sym typeface="Symbol" panose="05050102010706020507" pitchFamily="18" charset="2"/>
              </a:rPr>
              <a:t>) </a:t>
            </a:r>
            <a:r>
              <a:rPr lang="en-US" sz="2200" dirty="0">
                <a:sym typeface="Symbol" panose="05050102010706020507" pitchFamily="18" charset="2"/>
              </a:rPr>
              <a:t>is the proposition saying that</a:t>
            </a:r>
          </a:p>
          <a:p>
            <a:pPr lvl="1"/>
            <a:r>
              <a:rPr lang="en-US" sz="2200" dirty="0">
                <a:sym typeface="Symbol" panose="05050102010706020507" pitchFamily="18" charset="2"/>
              </a:rPr>
              <a:t>“Some parking spaces at University are full.”</a:t>
            </a:r>
          </a:p>
          <a:p>
            <a:pPr lvl="1"/>
            <a:r>
              <a:rPr lang="en-US" sz="2200" dirty="0">
                <a:sym typeface="Symbol" panose="05050102010706020507" pitchFamily="18" charset="2"/>
              </a:rPr>
              <a:t>“There is a parking space at University  that is full.”</a:t>
            </a:r>
          </a:p>
          <a:p>
            <a:pPr lvl="1"/>
            <a:r>
              <a:rPr lang="en-US" sz="2200" dirty="0">
                <a:sym typeface="Symbol" panose="05050102010706020507" pitchFamily="18" charset="2"/>
              </a:rPr>
              <a:t>“At least one parking space at University  is full.”</a:t>
            </a:r>
          </a:p>
          <a:p>
            <a:pPr marL="0" indent="0">
              <a:buNone/>
            </a:pPr>
            <a:endParaRPr lang="en-US" sz="2200" dirty="0" smtClean="0">
              <a:sym typeface="Symbol" panose="05050102010706020507" pitchFamily="18" charset="2"/>
            </a:endParaRP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80</a:t>
            </a:fld>
            <a:endParaRPr lang="en-US"/>
          </a:p>
        </p:txBody>
      </p:sp>
    </p:spTree>
    <p:extLst>
      <p:ext uri="{BB962C8B-B14F-4D97-AF65-F5344CB8AC3E}">
        <p14:creationId xmlns:p14="http://schemas.microsoft.com/office/powerpoint/2010/main" val="39162036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59307"/>
            <a:ext cx="8146860" cy="5513696"/>
          </a:xfrm>
        </p:spPr>
        <p:txBody>
          <a:bodyPr/>
          <a:lstStyle/>
          <a:p>
            <a:r>
              <a:rPr lang="en-US" sz="2200" dirty="0">
                <a:sym typeface="Symbol" panose="05050102010706020507" pitchFamily="18" charset="2"/>
              </a:rPr>
              <a:t>“the parking spaces at University” </a:t>
            </a:r>
            <a:br>
              <a:rPr lang="en-US" sz="2200" dirty="0">
                <a:sym typeface="Symbol" panose="05050102010706020507" pitchFamily="18" charset="2"/>
              </a:rPr>
            </a:br>
            <a:r>
              <a:rPr lang="en-US" sz="2200" dirty="0">
                <a:sym typeface="Symbol" panose="05050102010706020507" pitchFamily="18" charset="2"/>
              </a:rPr>
              <a:t> Let P(x) mean </a:t>
            </a:r>
            <a:r>
              <a:rPr lang="en-US" sz="2200" dirty="0" smtClean="0">
                <a:sym typeface="Symbol" panose="05050102010706020507" pitchFamily="18" charset="2"/>
              </a:rPr>
              <a:t> </a:t>
            </a:r>
            <a:r>
              <a:rPr lang="en-US" sz="2200" dirty="0" smtClean="0"/>
              <a:t>“</a:t>
            </a:r>
            <a:r>
              <a:rPr lang="en-US" sz="2200" dirty="0"/>
              <a:t>x is occupied”</a:t>
            </a:r>
            <a:br>
              <a:rPr lang="en-US" sz="2200" dirty="0"/>
            </a:br>
            <a:endParaRPr lang="en-US" sz="2200" dirty="0" smtClean="0"/>
          </a:p>
          <a:p>
            <a:pPr marL="0" indent="0">
              <a:buNone/>
            </a:pPr>
            <a:r>
              <a:rPr lang="en-US" sz="2200" b="1" dirty="0" smtClean="0">
                <a:sym typeface="Symbol" panose="05050102010706020507" pitchFamily="18" charset="2"/>
              </a:rPr>
              <a:t> </a:t>
            </a:r>
            <a:r>
              <a:rPr lang="en-US" sz="2200" b="1" dirty="0" smtClean="0"/>
              <a:t>x </a:t>
            </a:r>
            <a:r>
              <a:rPr lang="en-US" sz="2200" b="1" dirty="0"/>
              <a:t>P(x), </a:t>
            </a:r>
            <a:r>
              <a:rPr lang="en-US" sz="2200" dirty="0"/>
              <a:t>is the </a:t>
            </a:r>
            <a:r>
              <a:rPr lang="en-US" sz="2200" dirty="0" smtClean="0"/>
              <a:t>proposition </a:t>
            </a:r>
            <a:endParaRPr lang="en-US" sz="2200" dirty="0"/>
          </a:p>
          <a:p>
            <a:pPr lvl="1"/>
            <a:r>
              <a:rPr lang="en-US" sz="2200" dirty="0"/>
              <a:t>“All parking spaces at </a:t>
            </a:r>
            <a:r>
              <a:rPr lang="en-US" sz="2200" dirty="0">
                <a:sym typeface="Symbol" panose="05050102010706020507" pitchFamily="18" charset="2"/>
              </a:rPr>
              <a:t>University</a:t>
            </a:r>
            <a:r>
              <a:rPr lang="en-US" sz="2200" dirty="0" smtClean="0"/>
              <a:t> </a:t>
            </a:r>
            <a:r>
              <a:rPr lang="en-US" sz="2200" dirty="0"/>
              <a:t>are occupied.”</a:t>
            </a:r>
          </a:p>
          <a:p>
            <a:pPr lvl="1"/>
            <a:r>
              <a:rPr lang="en-US" sz="2200" dirty="0"/>
              <a:t>“For each parking space at </a:t>
            </a:r>
            <a:r>
              <a:rPr lang="en-US" sz="2200" dirty="0">
                <a:sym typeface="Symbol" panose="05050102010706020507" pitchFamily="18" charset="2"/>
              </a:rPr>
              <a:t>University</a:t>
            </a:r>
            <a:r>
              <a:rPr lang="en-US" sz="2200" dirty="0" smtClean="0"/>
              <a:t>, </a:t>
            </a:r>
            <a:r>
              <a:rPr lang="en-US" sz="2200" dirty="0"/>
              <a:t>that space is full</a:t>
            </a:r>
            <a:r>
              <a:rPr lang="en-US" sz="2200" dirty="0" smtClean="0"/>
              <a:t>.”</a:t>
            </a:r>
          </a:p>
          <a:p>
            <a:r>
              <a:rPr lang="en-US" sz="2200" dirty="0"/>
              <a:t>T</a:t>
            </a:r>
            <a:r>
              <a:rPr lang="en-US" sz="2200" dirty="0" smtClean="0"/>
              <a:t>he </a:t>
            </a:r>
            <a:r>
              <a:rPr lang="en-US" sz="2200" dirty="0"/>
              <a:t>universally quantified sentence is equivalent to asserting the following </a:t>
            </a:r>
            <a:r>
              <a:rPr lang="en-US" sz="2200" dirty="0" smtClean="0"/>
              <a:t>five sentences</a:t>
            </a:r>
            <a:r>
              <a:rPr lang="en-US" sz="2200" dirty="0"/>
              <a:t>:</a:t>
            </a:r>
          </a:p>
          <a:p>
            <a:r>
              <a:rPr lang="en-US" sz="2200" dirty="0"/>
              <a:t>Richard the </a:t>
            </a:r>
            <a:r>
              <a:rPr lang="en-US" sz="2200" dirty="0" err="1"/>
              <a:t>Lionheart</a:t>
            </a:r>
            <a:r>
              <a:rPr lang="en-US" sz="2200" dirty="0"/>
              <a:t> is a king ⇒ Richard the </a:t>
            </a:r>
            <a:r>
              <a:rPr lang="en-US" sz="2200" dirty="0" err="1"/>
              <a:t>Lionheart</a:t>
            </a:r>
            <a:r>
              <a:rPr lang="en-US" sz="2200" dirty="0"/>
              <a:t> is a person.</a:t>
            </a:r>
          </a:p>
          <a:p>
            <a:r>
              <a:rPr lang="en-US" sz="2200" dirty="0"/>
              <a:t>King John is a king ⇒ King John is a person.</a:t>
            </a:r>
          </a:p>
          <a:p>
            <a:r>
              <a:rPr lang="en-US" sz="2200" dirty="0"/>
              <a:t>Richard’s left leg is a king ⇒ Richard’s left leg is a person.</a:t>
            </a:r>
          </a:p>
          <a:p>
            <a:r>
              <a:rPr lang="en-US" sz="2200" dirty="0"/>
              <a:t>John’s left leg is a king ⇒ John’s left leg is a person.</a:t>
            </a:r>
          </a:p>
          <a:p>
            <a:r>
              <a:rPr lang="en-US" sz="2200" dirty="0"/>
              <a:t>The crown is a king ⇒ the crown is a person</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81</a:t>
            </a:fld>
            <a:endParaRPr lang="en-US"/>
          </a:p>
        </p:txBody>
      </p:sp>
    </p:spTree>
    <p:extLst>
      <p:ext uri="{BB962C8B-B14F-4D97-AF65-F5344CB8AC3E}">
        <p14:creationId xmlns:p14="http://schemas.microsoft.com/office/powerpoint/2010/main" val="14673689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2955"/>
            <a:ext cx="8119565" cy="4912999"/>
          </a:xfrm>
        </p:spPr>
        <p:txBody>
          <a:bodyPr/>
          <a:lstStyle/>
          <a:p>
            <a:pPr algn="just"/>
            <a:r>
              <a:rPr lang="en-US" sz="2200" dirty="0"/>
              <a:t>∃ x Crown(x) ⇒ </a:t>
            </a:r>
            <a:r>
              <a:rPr lang="en-US" sz="2200" dirty="0" err="1"/>
              <a:t>OnHead</a:t>
            </a:r>
            <a:r>
              <a:rPr lang="en-US" sz="2200" dirty="0"/>
              <a:t>(x, John) </a:t>
            </a:r>
            <a:r>
              <a:rPr lang="en-US" sz="2200" dirty="0" smtClean="0"/>
              <a:t>.</a:t>
            </a:r>
          </a:p>
          <a:p>
            <a:pPr algn="just"/>
            <a:r>
              <a:rPr lang="en-US" sz="2200" dirty="0"/>
              <a:t>Applying </a:t>
            </a:r>
            <a:r>
              <a:rPr lang="en-US" sz="2200" dirty="0" smtClean="0"/>
              <a:t>the semantics</a:t>
            </a:r>
            <a:r>
              <a:rPr lang="en-US" sz="2200" dirty="0"/>
              <a:t>, </a:t>
            </a:r>
            <a:r>
              <a:rPr lang="en-US" sz="2200" dirty="0" smtClean="0"/>
              <a:t>the </a:t>
            </a:r>
            <a:r>
              <a:rPr lang="en-US" sz="2200" dirty="0"/>
              <a:t>sentence says that at least one of the following assertions is true:</a:t>
            </a:r>
          </a:p>
          <a:p>
            <a:pPr algn="just"/>
            <a:r>
              <a:rPr lang="en-US" sz="2200" dirty="0"/>
              <a:t>Richard the </a:t>
            </a:r>
            <a:r>
              <a:rPr lang="en-US" sz="2200" dirty="0" err="1"/>
              <a:t>Lionheart</a:t>
            </a:r>
            <a:r>
              <a:rPr lang="en-US" sz="2200" dirty="0"/>
              <a:t> is a crown ⇒ Richard the </a:t>
            </a:r>
            <a:r>
              <a:rPr lang="en-US" sz="2200" dirty="0" err="1"/>
              <a:t>Lionheart</a:t>
            </a:r>
            <a:r>
              <a:rPr lang="en-US" sz="2200" dirty="0"/>
              <a:t> is on John’s head;</a:t>
            </a:r>
          </a:p>
          <a:p>
            <a:pPr algn="just"/>
            <a:r>
              <a:rPr lang="en-US" sz="2200" dirty="0"/>
              <a:t>King John is a crown ⇒ King John is on John’s head;</a:t>
            </a:r>
          </a:p>
          <a:p>
            <a:pPr algn="just"/>
            <a:r>
              <a:rPr lang="en-US" sz="2200" dirty="0"/>
              <a:t>Richard’s left leg is a crown ⇒ Richard’s left leg is on John’s head;</a:t>
            </a:r>
          </a:p>
          <a:p>
            <a:pPr marL="0" indent="0" algn="just">
              <a:buNone/>
            </a:pPr>
            <a:r>
              <a:rPr lang="en-US" sz="2200" dirty="0"/>
              <a:t>and so on. </a:t>
            </a:r>
            <a:endParaRPr lang="en-US" sz="2200" dirty="0" smtClean="0"/>
          </a:p>
          <a:p>
            <a:pPr algn="just"/>
            <a:r>
              <a:rPr lang="en-US" sz="2200" dirty="0" smtClean="0"/>
              <a:t>Now </a:t>
            </a:r>
            <a:r>
              <a:rPr lang="en-US" sz="2200" dirty="0"/>
              <a:t>an implication is true if both premise and conclusion are true, </a:t>
            </a:r>
            <a:r>
              <a:rPr lang="en-US" sz="2200" i="1" dirty="0"/>
              <a:t>or if its </a:t>
            </a:r>
            <a:r>
              <a:rPr lang="en-US" sz="2200" i="1" dirty="0" smtClean="0"/>
              <a:t>premise is </a:t>
            </a:r>
            <a:r>
              <a:rPr lang="en-US" sz="2200" i="1" dirty="0"/>
              <a:t>false</a:t>
            </a:r>
            <a:r>
              <a:rPr lang="en-US" sz="2200" dirty="0"/>
              <a:t>. So if Richard the </a:t>
            </a:r>
            <a:r>
              <a:rPr lang="en-US" sz="2200" dirty="0" err="1"/>
              <a:t>Lionheart</a:t>
            </a:r>
            <a:r>
              <a:rPr lang="en-US" sz="2200" dirty="0"/>
              <a:t> is not a crown, then the first assertion is true and </a:t>
            </a:r>
            <a:r>
              <a:rPr lang="en-US" sz="2200" dirty="0" smtClean="0"/>
              <a:t>the existential </a:t>
            </a:r>
            <a:r>
              <a:rPr lang="en-US" sz="2200" dirty="0"/>
              <a:t>is satisfied.</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82</a:t>
            </a:fld>
            <a:endParaRPr lang="en-US"/>
          </a:p>
        </p:txBody>
      </p:sp>
    </p:spTree>
    <p:extLst>
      <p:ext uri="{BB962C8B-B14F-4D97-AF65-F5344CB8AC3E}">
        <p14:creationId xmlns:p14="http://schemas.microsoft.com/office/powerpoint/2010/main" val="10402072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smtClean="0">
                <a:solidFill>
                  <a:srgbClr val="7B9899"/>
                </a:solidFill>
                <a:ea typeface="ＭＳ Ｐゴシック" pitchFamily="34" charset="-128"/>
              </a:rPr>
              <a:t>Combining Quantifiers</a:t>
            </a:r>
          </a:p>
        </p:txBody>
      </p:sp>
      <p:sp>
        <p:nvSpPr>
          <p:cNvPr id="38915" name="Rectangle 3"/>
          <p:cNvSpPr>
            <a:spLocks noGrp="1" noChangeArrowheads="1"/>
          </p:cNvSpPr>
          <p:nvPr>
            <p:ph sz="quarter" idx="1"/>
          </p:nvPr>
        </p:nvSpPr>
        <p:spPr>
          <a:xfrm>
            <a:off x="1277634" y="1916832"/>
            <a:ext cx="6648209" cy="3429000"/>
          </a:xfrm>
        </p:spPr>
        <p:txBody>
          <a:bodyPr>
            <a:normAutofit fontScale="92500" lnSpcReduction="10000"/>
          </a:bodyPr>
          <a:lstStyle/>
          <a:p>
            <a:pPr eaLnBrk="1" hangingPunct="1">
              <a:buFontTx/>
              <a:buNone/>
            </a:pPr>
            <a:r>
              <a:rPr lang="en-US" dirty="0" smtClean="0">
                <a:ea typeface="ＭＳ Ｐゴシック" pitchFamily="34" charset="-128"/>
                <a:sym typeface="Symbol" pitchFamily="18" charset="2"/>
              </a:rPr>
              <a:t></a:t>
            </a:r>
            <a:r>
              <a:rPr lang="en-US" dirty="0" smtClean="0">
                <a:ea typeface="ＭＳ Ｐゴシック" pitchFamily="34" charset="-128"/>
              </a:rPr>
              <a:t> x </a:t>
            </a:r>
            <a:r>
              <a:rPr lang="en-US" sz="1500" dirty="0">
                <a:ea typeface="ＭＳ Ｐゴシック" pitchFamily="34" charset="-128"/>
                <a:sym typeface="Symbol" pitchFamily="18" charset="2"/>
              </a:rPr>
              <a:t></a:t>
            </a:r>
            <a:r>
              <a:rPr lang="en-US" dirty="0" smtClean="0">
                <a:ea typeface="ＭＳ Ｐゴシック" pitchFamily="34" charset="-128"/>
                <a:sym typeface="Symbol" pitchFamily="18" charset="2"/>
              </a:rPr>
              <a:t> y  </a:t>
            </a:r>
            <a:r>
              <a:rPr lang="en-US" dirty="0" smtClean="0">
                <a:ea typeface="ＭＳ Ｐゴシック" pitchFamily="34" charset="-128"/>
              </a:rPr>
              <a:t>Loves(</a:t>
            </a:r>
            <a:r>
              <a:rPr lang="en-US" dirty="0" err="1" smtClean="0">
                <a:ea typeface="ＭＳ Ｐゴシック" pitchFamily="34" charset="-128"/>
              </a:rPr>
              <a:t>x,y</a:t>
            </a:r>
            <a:r>
              <a:rPr lang="en-US" dirty="0" smtClean="0">
                <a:ea typeface="ＭＳ Ｐゴシック" pitchFamily="34" charset="-128"/>
              </a:rPr>
              <a:t>)   </a:t>
            </a:r>
            <a:r>
              <a:rPr lang="en-US" sz="1500" dirty="0">
                <a:ea typeface="ＭＳ Ｐゴシック" pitchFamily="34" charset="-128"/>
                <a:sym typeface="Symbol" pitchFamily="18" charset="2"/>
              </a:rPr>
              <a:t> </a:t>
            </a:r>
          </a:p>
          <a:p>
            <a:pPr lvl="1" eaLnBrk="1" hangingPunct="1"/>
            <a:r>
              <a:rPr lang="en-US" dirty="0" smtClean="0">
                <a:ea typeface="ＭＳ Ｐゴシック" pitchFamily="34" charset="-128"/>
              </a:rPr>
              <a:t>For everyone (</a:t>
            </a:r>
            <a:r>
              <a:rPr lang="ja-JP" altLang="en-US" dirty="0" smtClean="0">
                <a:ea typeface="ＭＳ Ｐゴシック" pitchFamily="34" charset="-128"/>
              </a:rPr>
              <a:t>“</a:t>
            </a:r>
            <a:r>
              <a:rPr lang="en-US" altLang="ja-JP" dirty="0" smtClean="0">
                <a:ea typeface="ＭＳ Ｐゴシック" pitchFamily="34" charset="-128"/>
              </a:rPr>
              <a:t>x</a:t>
            </a:r>
            <a:r>
              <a:rPr lang="ja-JP" altLang="en-US" dirty="0" smtClean="0">
                <a:ea typeface="ＭＳ Ｐゴシック" pitchFamily="34" charset="-128"/>
              </a:rPr>
              <a:t>”</a:t>
            </a:r>
            <a:r>
              <a:rPr lang="en-US" altLang="ja-JP" dirty="0" smtClean="0">
                <a:ea typeface="ＭＳ Ｐゴシック" pitchFamily="34" charset="-128"/>
              </a:rPr>
              <a:t>) there is someone (</a:t>
            </a:r>
            <a:r>
              <a:rPr lang="ja-JP" altLang="en-US" dirty="0" smtClean="0">
                <a:ea typeface="ＭＳ Ｐゴシック" pitchFamily="34" charset="-128"/>
              </a:rPr>
              <a:t>“</a:t>
            </a:r>
            <a:r>
              <a:rPr lang="en-US" altLang="ja-JP" dirty="0" smtClean="0">
                <a:ea typeface="ＭＳ Ｐゴシック" pitchFamily="34" charset="-128"/>
              </a:rPr>
              <a:t>y</a:t>
            </a:r>
            <a:r>
              <a:rPr lang="ja-JP" altLang="en-US" dirty="0" smtClean="0">
                <a:ea typeface="ＭＳ Ｐゴシック" pitchFamily="34" charset="-128"/>
              </a:rPr>
              <a:t>”</a:t>
            </a:r>
            <a:r>
              <a:rPr lang="en-US" altLang="ja-JP" dirty="0" smtClean="0">
                <a:ea typeface="ＭＳ Ｐゴシック" pitchFamily="34" charset="-128"/>
              </a:rPr>
              <a:t>) that they love.</a:t>
            </a:r>
          </a:p>
          <a:p>
            <a:pPr lvl="1" eaLnBrk="1" hangingPunct="1"/>
            <a:endParaRPr lang="en-US" dirty="0" smtClean="0">
              <a:ea typeface="ＭＳ Ｐゴシック" pitchFamily="34" charset="-128"/>
            </a:endParaRPr>
          </a:p>
          <a:p>
            <a:pPr lvl="1" eaLnBrk="1" hangingPunct="1"/>
            <a:endParaRPr lang="en-US" dirty="0" smtClean="0">
              <a:ea typeface="ＭＳ Ｐゴシック" pitchFamily="34" charset="-128"/>
            </a:endParaRPr>
          </a:p>
          <a:p>
            <a:pPr eaLnBrk="1" hangingPunct="1">
              <a:buFont typeface="Symbol" pitchFamily="18" charset="2"/>
              <a:buChar char="$"/>
            </a:pPr>
            <a:r>
              <a:rPr lang="en-US" dirty="0" smtClean="0">
                <a:ea typeface="ＭＳ Ｐゴシック" pitchFamily="34" charset="-128"/>
                <a:sym typeface="Symbol" pitchFamily="18" charset="2"/>
              </a:rPr>
              <a:t>y </a:t>
            </a:r>
            <a:r>
              <a:rPr lang="en-US" dirty="0" smtClean="0">
                <a:ea typeface="ＭＳ Ｐゴシック" pitchFamily="34" charset="-128"/>
              </a:rPr>
              <a:t> x </a:t>
            </a:r>
            <a:r>
              <a:rPr lang="en-US" sz="1500" dirty="0">
                <a:ea typeface="ＭＳ Ｐゴシック" pitchFamily="34" charset="-128"/>
                <a:sym typeface="Symbol" pitchFamily="18" charset="2"/>
              </a:rPr>
              <a:t> </a:t>
            </a:r>
            <a:r>
              <a:rPr lang="en-US" dirty="0" smtClean="0">
                <a:ea typeface="ＭＳ Ｐゴシック" pitchFamily="34" charset="-128"/>
              </a:rPr>
              <a:t>Loves(</a:t>
            </a:r>
            <a:r>
              <a:rPr lang="en-US" dirty="0" err="1" smtClean="0">
                <a:ea typeface="ＭＳ Ｐゴシック" pitchFamily="34" charset="-128"/>
              </a:rPr>
              <a:t>x,y</a:t>
            </a:r>
            <a:r>
              <a:rPr lang="en-US" dirty="0" smtClean="0">
                <a:ea typeface="ＭＳ Ｐゴシック" pitchFamily="34" charset="-128"/>
              </a:rPr>
              <a:t>)</a:t>
            </a:r>
          </a:p>
          <a:p>
            <a:pPr lvl="1"/>
            <a:r>
              <a:rPr lang="en-US" dirty="0" smtClean="0">
                <a:ea typeface="ＭＳ Ｐゴシック" pitchFamily="34" charset="-128"/>
              </a:rPr>
              <a:t> There </a:t>
            </a:r>
            <a:r>
              <a:rPr lang="en-US" dirty="0">
                <a:ea typeface="ＭＳ Ｐゴシック" pitchFamily="34" charset="-128"/>
              </a:rPr>
              <a:t>is someone (</a:t>
            </a:r>
            <a:r>
              <a:rPr lang="ja-JP" altLang="en-US" dirty="0">
                <a:ea typeface="ＭＳ Ｐゴシック" pitchFamily="34" charset="-128"/>
              </a:rPr>
              <a:t>“</a:t>
            </a:r>
            <a:r>
              <a:rPr lang="en-US" altLang="ja-JP" dirty="0">
                <a:ea typeface="ＭＳ Ｐゴシック" pitchFamily="34" charset="-128"/>
              </a:rPr>
              <a:t>y</a:t>
            </a:r>
            <a:r>
              <a:rPr lang="ja-JP" altLang="en-US" dirty="0">
                <a:ea typeface="ＭＳ Ｐゴシック" pitchFamily="34" charset="-128"/>
              </a:rPr>
              <a:t>”</a:t>
            </a:r>
            <a:r>
              <a:rPr lang="en-US" altLang="ja-JP" dirty="0">
                <a:ea typeface="ＭＳ Ｐゴシック" pitchFamily="34" charset="-128"/>
              </a:rPr>
              <a:t>) who is loved by </a:t>
            </a:r>
            <a:r>
              <a:rPr lang="en-US" altLang="ja-JP" dirty="0" smtClean="0">
                <a:ea typeface="ＭＳ Ｐゴシック" pitchFamily="34" charset="-128"/>
              </a:rPr>
              <a:t>everyone  (“X”)</a:t>
            </a:r>
            <a:endParaRPr lang="en-US" altLang="ja-JP" dirty="0">
              <a:ea typeface="ＭＳ Ｐゴシック" pitchFamily="34" charset="-128"/>
            </a:endParaRPr>
          </a:p>
          <a:p>
            <a:pPr eaLnBrk="1" hangingPunct="1">
              <a:buFont typeface="Symbol" pitchFamily="18" charset="2"/>
              <a:buNone/>
            </a:pPr>
            <a:endParaRPr lang="en-US" sz="1200" dirty="0">
              <a:ea typeface="ＭＳ Ｐゴシック" pitchFamily="34" charset="-128"/>
            </a:endParaRPr>
          </a:p>
          <a:p>
            <a:pPr eaLnBrk="1" hangingPunct="1">
              <a:buFont typeface="Symbol" pitchFamily="18" charset="2"/>
              <a:buNone/>
            </a:pPr>
            <a:r>
              <a:rPr lang="en-US" sz="1200" dirty="0">
                <a:ea typeface="ＭＳ Ｐゴシック" pitchFamily="34" charset="-128"/>
              </a:rPr>
              <a:t>Clearer with parentheses:  </a:t>
            </a:r>
            <a:r>
              <a:rPr lang="en-US" sz="1500" dirty="0">
                <a:ea typeface="ＭＳ Ｐゴシック" pitchFamily="34" charset="-128"/>
                <a:sym typeface="Symbol" pitchFamily="18" charset="2"/>
              </a:rPr>
              <a:t></a:t>
            </a:r>
            <a:r>
              <a:rPr lang="en-US" dirty="0" smtClean="0">
                <a:ea typeface="ＭＳ Ｐゴシック" pitchFamily="34" charset="-128"/>
                <a:sym typeface="Symbol" pitchFamily="18" charset="2"/>
              </a:rPr>
              <a:t> y ( </a:t>
            </a:r>
            <a:r>
              <a:rPr lang="en-US" dirty="0" smtClean="0">
                <a:ea typeface="ＭＳ Ｐゴシック" pitchFamily="34" charset="-128"/>
              </a:rPr>
              <a:t> x </a:t>
            </a:r>
            <a:r>
              <a:rPr lang="en-US" sz="1500" dirty="0">
                <a:ea typeface="ＭＳ Ｐゴシック" pitchFamily="34" charset="-128"/>
                <a:sym typeface="Symbol" pitchFamily="18" charset="2"/>
              </a:rPr>
              <a:t> </a:t>
            </a:r>
            <a:r>
              <a:rPr lang="en-US" dirty="0" smtClean="0">
                <a:ea typeface="ＭＳ Ｐゴシック" pitchFamily="34" charset="-128"/>
                <a:sym typeface="Symbol" pitchFamily="18" charset="2"/>
              </a:rPr>
              <a:t>  </a:t>
            </a:r>
            <a:r>
              <a:rPr lang="en-US" dirty="0" smtClean="0">
                <a:ea typeface="ＭＳ Ｐゴシック" pitchFamily="34" charset="-128"/>
              </a:rPr>
              <a:t>Loves(</a:t>
            </a:r>
            <a:r>
              <a:rPr lang="en-US" dirty="0" err="1" smtClean="0">
                <a:ea typeface="ＭＳ Ｐゴシック" pitchFamily="34" charset="-128"/>
              </a:rPr>
              <a:t>x,y</a:t>
            </a:r>
            <a:r>
              <a:rPr lang="en-US" dirty="0" smtClean="0">
                <a:ea typeface="ＭＳ Ｐゴシック" pitchFamily="34" charset="-128"/>
              </a:rPr>
              <a:t>) )</a:t>
            </a:r>
          </a:p>
        </p:txBody>
      </p:sp>
      <p:pic>
        <p:nvPicPr>
          <p:cNvPr id="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8C9B388E-3F6C-4C62-BFF6-79181B727051}" type="datetime1">
              <a:rPr lang="en-US" smtClean="0"/>
              <a:t>9/19/2020</a:t>
            </a:fld>
            <a:endParaRPr lang="en-IN"/>
          </a:p>
        </p:txBody>
      </p:sp>
      <p:sp>
        <p:nvSpPr>
          <p:cNvPr id="5" name="Slide Number Placeholder 4"/>
          <p:cNvSpPr>
            <a:spLocks noGrp="1"/>
          </p:cNvSpPr>
          <p:nvPr>
            <p:ph type="sldNum" sz="quarter" idx="12"/>
          </p:nvPr>
        </p:nvSpPr>
        <p:spPr/>
        <p:txBody>
          <a:bodyPr/>
          <a:lstStyle/>
          <a:p>
            <a:fld id="{59318202-FF16-45A3-A9F6-B82008C9484A}" type="slidenum">
              <a:rPr lang="en-IN" smtClean="0"/>
              <a:t>83</a:t>
            </a:fld>
            <a:endParaRPr lang="en-IN"/>
          </a:p>
        </p:txBody>
      </p:sp>
    </p:spTree>
    <p:extLst>
      <p:ext uri="{BB962C8B-B14F-4D97-AF65-F5344CB8AC3E}">
        <p14:creationId xmlns:p14="http://schemas.microsoft.com/office/powerpoint/2010/main" val="2426365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7" dur="500"/>
                                        <p:tgtEl>
                                          <p:spTgt spid="389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10" dur="500"/>
                                        <p:tgtEl>
                                          <p:spTgt spid="38915">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15" dur="500"/>
                                        <p:tgtEl>
                                          <p:spTgt spid="38915">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18" dur="500"/>
                                        <p:tgtEl>
                                          <p:spTgt spid="3891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8915">
                                            <p:txEl>
                                              <p:pRg st="7" end="7"/>
                                            </p:txEl>
                                          </p:spTgt>
                                        </p:tgtEl>
                                        <p:attrNameLst>
                                          <p:attrName>style.visibility</p:attrName>
                                        </p:attrNameLst>
                                      </p:cBhvr>
                                      <p:to>
                                        <p:strVal val="visible"/>
                                      </p:to>
                                    </p:set>
                                    <p:animEffect transition="in" filter="blinds(horizontal)">
                                      <p:cBhvr>
                                        <p:cTn id="21" dur="500"/>
                                        <p:tgtEl>
                                          <p:spTgt spid="38915">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26924164"/>
              </p:ext>
            </p:extLst>
          </p:nvPr>
        </p:nvGraphicFramePr>
        <p:xfrm>
          <a:off x="724438" y="939007"/>
          <a:ext cx="7513185" cy="3718794"/>
        </p:xfrm>
        <a:graphic>
          <a:graphicData uri="http://schemas.openxmlformats.org/drawingml/2006/table">
            <a:tbl>
              <a:tblPr>
                <a:tableStyleId>{5C22544A-7EE6-4342-B048-85BDC9FD1C3A}</a:tableStyleId>
              </a:tblPr>
              <a:tblGrid>
                <a:gridCol w="2321147"/>
                <a:gridCol w="1971227"/>
                <a:gridCol w="1495045"/>
                <a:gridCol w="889031"/>
                <a:gridCol w="836735"/>
              </a:tblGrid>
              <a:tr h="1222544">
                <a:tc>
                  <a:txBody>
                    <a:bodyPr/>
                    <a:lstStyle/>
                    <a:p>
                      <a:pPr algn="ctr" fontAlgn="b"/>
                      <a:r>
                        <a:rPr lang="en-IN" sz="1500" u="none" strike="noStrike" dirty="0">
                          <a:effectLst/>
                        </a:rPr>
                        <a:t> </a:t>
                      </a:r>
                      <a:endParaRPr lang="en-IN" sz="1500" b="0" i="0" u="none" strike="noStrike" dirty="0">
                        <a:solidFill>
                          <a:srgbClr val="000000"/>
                        </a:solidFill>
                        <a:effectLst/>
                        <a:latin typeface="Calibri"/>
                      </a:endParaRPr>
                    </a:p>
                  </a:txBody>
                  <a:tcPr marL="4763" marR="4763" marT="4763" marB="0" anchor="b"/>
                </a:tc>
                <a:tc>
                  <a:txBody>
                    <a:bodyPr/>
                    <a:lstStyle/>
                    <a:p>
                      <a:pPr algn="ctr" fontAlgn="ctr"/>
                      <a:r>
                        <a:rPr lang="en-IN" sz="1500" u="none" strike="noStrike" dirty="0">
                          <a:effectLst/>
                        </a:rPr>
                        <a:t>whether it is a negation</a:t>
                      </a:r>
                      <a:r>
                        <a:rPr lang="en-IN" sz="1500" u="none" strike="noStrike" dirty="0" smtClean="0">
                          <a:effectLst/>
                        </a:rPr>
                        <a:t>,  conjunction, </a:t>
                      </a:r>
                      <a:r>
                        <a:rPr lang="en-IN" sz="1500" u="none" strike="noStrike" dirty="0">
                          <a:effectLst/>
                        </a:rPr>
                        <a:t>disjunction, </a:t>
                      </a:r>
                      <a:r>
                        <a:rPr lang="en-IN" sz="1500" u="none" strike="noStrike" dirty="0" smtClean="0">
                          <a:effectLst/>
                        </a:rPr>
                        <a:t> </a:t>
                      </a:r>
                      <a:r>
                        <a:rPr lang="en-IN" sz="1500" u="none" strike="noStrike" dirty="0">
                          <a:effectLst/>
                        </a:rPr>
                        <a:t>implication, </a:t>
                      </a:r>
                      <a:r>
                        <a:rPr lang="en-IN" sz="1500" u="none" strike="noStrike" dirty="0" smtClean="0">
                          <a:effectLst/>
                        </a:rPr>
                        <a:t> </a:t>
                      </a:r>
                      <a:r>
                        <a:rPr lang="en-IN" sz="1500" u="none" strike="noStrike" dirty="0">
                          <a:effectLst/>
                        </a:rPr>
                        <a:t>universal formula, </a:t>
                      </a:r>
                      <a:r>
                        <a:rPr lang="en-IN" sz="1500" u="none" strike="noStrike" dirty="0" smtClean="0">
                          <a:effectLst/>
                        </a:rPr>
                        <a:t> </a:t>
                      </a:r>
                      <a:r>
                        <a:rPr lang="en-IN" sz="1500" u="none" strike="noStrike" dirty="0">
                          <a:effectLst/>
                        </a:rPr>
                        <a:t>existential formula</a:t>
                      </a:r>
                      <a:endParaRPr lang="en-IN" sz="1500" b="0" i="0" u="none" strike="noStrike" dirty="0">
                        <a:solidFill>
                          <a:srgbClr val="000000"/>
                        </a:solidFill>
                        <a:effectLst/>
                        <a:latin typeface="Calibri"/>
                      </a:endParaRPr>
                    </a:p>
                  </a:txBody>
                  <a:tcPr marL="4763" marR="4763" marT="4763" marB="0" anchor="ctr"/>
                </a:tc>
                <a:tc>
                  <a:txBody>
                    <a:bodyPr/>
                    <a:lstStyle/>
                    <a:p>
                      <a:pPr algn="ctr" fontAlgn="ctr"/>
                      <a:r>
                        <a:rPr lang="en-IN" sz="1500" u="none" strike="noStrike" dirty="0">
                          <a:effectLst/>
                        </a:rPr>
                        <a:t>Scope of The </a:t>
                      </a:r>
                      <a:r>
                        <a:rPr lang="en-IN" sz="1500" u="none" strike="noStrike" dirty="0" err="1">
                          <a:effectLst/>
                        </a:rPr>
                        <a:t>Quantizer</a:t>
                      </a:r>
                      <a:endParaRPr lang="en-IN" sz="1500" b="0" i="0" u="none" strike="noStrike" dirty="0">
                        <a:solidFill>
                          <a:srgbClr val="000000"/>
                        </a:solidFill>
                        <a:effectLst/>
                        <a:latin typeface="Calibri"/>
                      </a:endParaRPr>
                    </a:p>
                  </a:txBody>
                  <a:tcPr marL="4763" marR="4763" marT="4763" marB="0" anchor="ctr"/>
                </a:tc>
                <a:tc>
                  <a:txBody>
                    <a:bodyPr/>
                    <a:lstStyle/>
                    <a:p>
                      <a:pPr algn="ctr" fontAlgn="ctr"/>
                      <a:r>
                        <a:rPr lang="en-IN" sz="1500" u="none" strike="noStrike">
                          <a:effectLst/>
                        </a:rPr>
                        <a:t>Free Variables</a:t>
                      </a:r>
                      <a:endParaRPr lang="en-IN" sz="1500" b="0" i="0" u="none" strike="noStrike">
                        <a:solidFill>
                          <a:srgbClr val="000000"/>
                        </a:solidFill>
                        <a:effectLst/>
                        <a:latin typeface="Calibri"/>
                      </a:endParaRPr>
                    </a:p>
                  </a:txBody>
                  <a:tcPr marL="4763" marR="4763" marT="4763" marB="0" anchor="ctr"/>
                </a:tc>
                <a:tc>
                  <a:txBody>
                    <a:bodyPr/>
                    <a:lstStyle/>
                    <a:p>
                      <a:pPr algn="ctr" fontAlgn="ctr"/>
                      <a:r>
                        <a:rPr lang="en-IN" sz="1500" u="none" strike="noStrike">
                          <a:effectLst/>
                        </a:rPr>
                        <a:t>Whether it is a sentence</a:t>
                      </a:r>
                      <a:endParaRPr lang="en-IN" sz="1500" b="0" i="0" u="none" strike="noStrike">
                        <a:solidFill>
                          <a:srgbClr val="000000"/>
                        </a:solidFill>
                        <a:effectLst/>
                        <a:latin typeface="Calibri"/>
                      </a:endParaRPr>
                    </a:p>
                  </a:txBody>
                  <a:tcPr marL="4763" marR="4763" marT="4763" marB="0" anchor="ctr"/>
                </a:tc>
              </a:tr>
              <a:tr h="249625">
                <a:tc>
                  <a:txBody>
                    <a:bodyPr/>
                    <a:lstStyle/>
                    <a:p>
                      <a:pPr algn="l" fontAlgn="b"/>
                      <a:r>
                        <a:rPr lang="en-IN" sz="1500" u="none" strike="noStrike" dirty="0">
                          <a:effectLst/>
                        </a:rPr>
                        <a:t>1. ∃x(A(x,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l"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r>
              <a:tr h="499250">
                <a:tc>
                  <a:txBody>
                    <a:bodyPr/>
                    <a:lstStyle/>
                    <a:p>
                      <a:pPr algn="l" fontAlgn="b"/>
                      <a:r>
                        <a:rPr lang="es-ES" sz="1500" u="none" strike="noStrike" dirty="0">
                          <a:effectLst/>
                        </a:rPr>
                        <a:t>2. ∃x(∃y(A(x, y) → B(x))</a:t>
                      </a:r>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l" fontAlgn="b"/>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r>
              <a:tr h="499250">
                <a:tc>
                  <a:txBody>
                    <a:bodyPr/>
                    <a:lstStyle/>
                    <a:p>
                      <a:pPr algn="l" fontAlgn="b"/>
                      <a:r>
                        <a:rPr lang="es-ES" sz="1500" u="none" strike="noStrike">
                          <a:effectLst/>
                        </a:rPr>
                        <a:t>3. ¬∃x(∃y(A(x, y))) → B(x) </a:t>
                      </a:r>
                      <a:endParaRPr lang="es-ES" sz="1500" b="0" i="0" u="none" strike="noStrike">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l" fontAlgn="b"/>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r>
              <a:tr h="499250">
                <a:tc>
                  <a:txBody>
                    <a:bodyPr/>
                    <a:lstStyle/>
                    <a:p>
                      <a:pPr algn="l" fontAlgn="b"/>
                      <a:r>
                        <a:rPr lang="en-IN" sz="1500" u="none" strike="noStrike" dirty="0">
                          <a:effectLst/>
                        </a:rPr>
                        <a:t>4. ∀x(¬∃y(A(x, y))) </a:t>
                      </a:r>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l" fontAlgn="b"/>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r>
              <a:tr h="249625">
                <a:tc>
                  <a:txBody>
                    <a:bodyPr/>
                    <a:lstStyle/>
                    <a:p>
                      <a:pPr algn="l" fontAlgn="b"/>
                      <a:r>
                        <a:rPr lang="en-IN" sz="1500" u="none" strike="noStrike" dirty="0">
                          <a:effectLst/>
                        </a:rPr>
                        <a:t>5. ∃x(A(x,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l"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r>
              <a:tr h="499250">
                <a:tc>
                  <a:txBody>
                    <a:bodyPr/>
                    <a:lstStyle/>
                    <a:p>
                      <a:pPr algn="l" fontAlgn="b"/>
                      <a:r>
                        <a:rPr lang="en-IN" sz="1500" u="none" strike="noStrike" dirty="0">
                          <a:effectLst/>
                        </a:rPr>
                        <a:t>6. ∃x(A(x, x)) ∧ ∃y(B(y))</a:t>
                      </a:r>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a:solidFill>
                          <a:srgbClr val="000000"/>
                        </a:solidFill>
                        <a:effectLst/>
                        <a:latin typeface="Calibri"/>
                      </a:endParaRPr>
                    </a:p>
                  </a:txBody>
                  <a:tcPr marL="4763" marR="4763" marT="4763" marB="0" anchor="b"/>
                </a:tc>
                <a:tc>
                  <a:txBody>
                    <a:bodyPr/>
                    <a:lstStyle/>
                    <a:p>
                      <a:pPr algn="l" fontAlgn="b"/>
                      <a:endParaRPr lang="es-ES"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c>
                  <a:txBody>
                    <a:bodyPr/>
                    <a:lstStyle/>
                    <a:p>
                      <a:pPr algn="ctr" fontAlgn="b"/>
                      <a:endParaRPr lang="en-IN" sz="1500" b="0" i="0" u="none" strike="noStrike" dirty="0">
                        <a:solidFill>
                          <a:srgbClr val="000000"/>
                        </a:solidFill>
                        <a:effectLst/>
                        <a:latin typeface="Calibri"/>
                      </a:endParaRPr>
                    </a:p>
                  </a:txBody>
                  <a:tcPr marL="4763" marR="4763" marT="4763" marB="0" anchor="b"/>
                </a:tc>
              </a:tr>
            </a:tbl>
          </a:graphicData>
        </a:graphic>
      </p:graphicFrame>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32FA3D16-A3E0-4D69-92EF-08A31A5F0E44}" type="datetime1">
              <a:rPr lang="en-US" smtClean="0"/>
              <a:t>9/19/2020</a:t>
            </a:fld>
            <a:endParaRPr lang="en-IN"/>
          </a:p>
        </p:txBody>
      </p:sp>
      <p:sp>
        <p:nvSpPr>
          <p:cNvPr id="6" name="Slide Number Placeholder 5"/>
          <p:cNvSpPr>
            <a:spLocks noGrp="1"/>
          </p:cNvSpPr>
          <p:nvPr>
            <p:ph type="sldNum" sz="quarter" idx="12"/>
          </p:nvPr>
        </p:nvSpPr>
        <p:spPr/>
        <p:txBody>
          <a:bodyPr/>
          <a:lstStyle/>
          <a:p>
            <a:fld id="{59318202-FF16-45A3-A9F6-B82008C9484A}" type="slidenum">
              <a:rPr lang="en-IN" smtClean="0"/>
              <a:t>84</a:t>
            </a:fld>
            <a:endParaRPr lang="en-IN"/>
          </a:p>
        </p:txBody>
      </p:sp>
    </p:spTree>
    <p:extLst>
      <p:ext uri="{BB962C8B-B14F-4D97-AF65-F5344CB8AC3E}">
        <p14:creationId xmlns:p14="http://schemas.microsoft.com/office/powerpoint/2010/main" val="3165190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55184" y="1508409"/>
          <a:ext cx="7494814" cy="4250494"/>
        </p:xfrm>
        <a:graphic>
          <a:graphicData uri="http://schemas.openxmlformats.org/drawingml/2006/table">
            <a:tbl>
              <a:tblPr>
                <a:tableStyleId>{5C22544A-7EE6-4342-B048-85BDC9FD1C3A}</a:tableStyleId>
              </a:tblPr>
              <a:tblGrid>
                <a:gridCol w="2100263"/>
                <a:gridCol w="1725397"/>
                <a:gridCol w="1947608"/>
                <a:gridCol w="886857"/>
                <a:gridCol w="834689"/>
              </a:tblGrid>
              <a:tr h="1749314">
                <a:tc>
                  <a:txBody>
                    <a:bodyPr/>
                    <a:lstStyle/>
                    <a:p>
                      <a:pPr algn="ctr" fontAlgn="b"/>
                      <a:r>
                        <a:rPr lang="en-IN" sz="1500" u="none" strike="noStrike" dirty="0">
                          <a:effectLst/>
                        </a:rPr>
                        <a:t> </a:t>
                      </a:r>
                      <a:endParaRPr lang="en-IN" sz="1500" b="0" i="0" u="none" strike="noStrike" dirty="0">
                        <a:solidFill>
                          <a:srgbClr val="000000"/>
                        </a:solidFill>
                        <a:effectLst/>
                        <a:latin typeface="Calibri"/>
                      </a:endParaRPr>
                    </a:p>
                  </a:txBody>
                  <a:tcPr marL="4763" marR="4763" marT="4763" marB="0" anchor="b"/>
                </a:tc>
                <a:tc>
                  <a:txBody>
                    <a:bodyPr/>
                    <a:lstStyle/>
                    <a:p>
                      <a:pPr algn="ctr" fontAlgn="ctr"/>
                      <a:r>
                        <a:rPr lang="en-IN" sz="1500" u="none" strike="noStrike" dirty="0">
                          <a:effectLst/>
                        </a:rPr>
                        <a:t>whether it is a negation, a conjunction, a disjunction, an implication, a universal formula, or an existential formula</a:t>
                      </a:r>
                      <a:endParaRPr lang="en-IN" sz="1500" b="0" i="0" u="none" strike="noStrike" dirty="0">
                        <a:solidFill>
                          <a:srgbClr val="000000"/>
                        </a:solidFill>
                        <a:effectLst/>
                        <a:latin typeface="Calibri"/>
                      </a:endParaRPr>
                    </a:p>
                  </a:txBody>
                  <a:tcPr marL="4763" marR="4763" marT="4763" marB="0" anchor="ctr"/>
                </a:tc>
                <a:tc>
                  <a:txBody>
                    <a:bodyPr/>
                    <a:lstStyle/>
                    <a:p>
                      <a:pPr algn="ctr" fontAlgn="ctr"/>
                      <a:r>
                        <a:rPr lang="en-IN" sz="1500" u="none" strike="noStrike" dirty="0">
                          <a:effectLst/>
                        </a:rPr>
                        <a:t>Scope of The </a:t>
                      </a:r>
                      <a:r>
                        <a:rPr lang="en-IN" sz="1500" u="none" strike="noStrike" dirty="0" err="1">
                          <a:effectLst/>
                        </a:rPr>
                        <a:t>Quantizer</a:t>
                      </a:r>
                      <a:endParaRPr lang="en-IN" sz="1500" b="0" i="0" u="none" strike="noStrike" dirty="0">
                        <a:solidFill>
                          <a:srgbClr val="000000"/>
                        </a:solidFill>
                        <a:effectLst/>
                        <a:latin typeface="Calibri"/>
                      </a:endParaRPr>
                    </a:p>
                  </a:txBody>
                  <a:tcPr marL="4763" marR="4763" marT="4763" marB="0" anchor="ctr"/>
                </a:tc>
                <a:tc>
                  <a:txBody>
                    <a:bodyPr/>
                    <a:lstStyle/>
                    <a:p>
                      <a:pPr algn="ctr" fontAlgn="ctr"/>
                      <a:r>
                        <a:rPr lang="en-IN" sz="1500" u="none" strike="noStrike">
                          <a:effectLst/>
                        </a:rPr>
                        <a:t>Free Variables</a:t>
                      </a:r>
                      <a:endParaRPr lang="en-IN" sz="1500" b="0" i="0" u="none" strike="noStrike">
                        <a:solidFill>
                          <a:srgbClr val="000000"/>
                        </a:solidFill>
                        <a:effectLst/>
                        <a:latin typeface="Calibri"/>
                      </a:endParaRPr>
                    </a:p>
                  </a:txBody>
                  <a:tcPr marL="4763" marR="4763" marT="4763" marB="0" anchor="ctr"/>
                </a:tc>
                <a:tc>
                  <a:txBody>
                    <a:bodyPr/>
                    <a:lstStyle/>
                    <a:p>
                      <a:pPr algn="ctr" fontAlgn="ctr"/>
                      <a:r>
                        <a:rPr lang="en-IN" sz="1500" u="none" strike="noStrike">
                          <a:effectLst/>
                        </a:rPr>
                        <a:t>Whether it is a sentence</a:t>
                      </a:r>
                      <a:endParaRPr lang="en-IN" sz="1500" b="0" i="0" u="none" strike="noStrike">
                        <a:solidFill>
                          <a:srgbClr val="000000"/>
                        </a:solidFill>
                        <a:effectLst/>
                        <a:latin typeface="Calibri"/>
                      </a:endParaRPr>
                    </a:p>
                  </a:txBody>
                  <a:tcPr marL="4763" marR="4763" marT="4763" marB="0" anchor="ctr"/>
                </a:tc>
              </a:tr>
              <a:tr h="250118">
                <a:tc>
                  <a:txBody>
                    <a:bodyPr/>
                    <a:lstStyle/>
                    <a:p>
                      <a:pPr algn="l" fontAlgn="b"/>
                      <a:r>
                        <a:rPr lang="en-IN" sz="1500" u="none" strike="noStrike" dirty="0">
                          <a:effectLst/>
                        </a:rPr>
                        <a:t>1. ∃x(A(x,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 Existential</a:t>
                      </a:r>
                      <a:endParaRPr lang="en-IN" sz="1500" b="0" i="0" u="none" strike="noStrike">
                        <a:solidFill>
                          <a:srgbClr val="000000"/>
                        </a:solidFill>
                        <a:effectLst/>
                        <a:latin typeface="Calibri"/>
                      </a:endParaRPr>
                    </a:p>
                  </a:txBody>
                  <a:tcPr marL="4763" marR="4763" marT="4763" marB="0" anchor="b"/>
                </a:tc>
                <a:tc>
                  <a:txBody>
                    <a:bodyPr/>
                    <a:lstStyle/>
                    <a:p>
                      <a:pPr algn="l" fontAlgn="b"/>
                      <a:r>
                        <a:rPr lang="en-IN" sz="1500" u="none" strike="noStrike" dirty="0">
                          <a:effectLst/>
                        </a:rPr>
                        <a:t>∃x: (A(x,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y</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No</a:t>
                      </a:r>
                      <a:endParaRPr lang="en-IN" sz="1500" b="0" i="0" u="none" strike="noStrike">
                        <a:solidFill>
                          <a:srgbClr val="000000"/>
                        </a:solidFill>
                        <a:effectLst/>
                        <a:latin typeface="Calibri"/>
                      </a:endParaRPr>
                    </a:p>
                  </a:txBody>
                  <a:tcPr marL="4763" marR="4763" marT="4763" marB="0" anchor="b"/>
                </a:tc>
              </a:tr>
              <a:tr h="500236">
                <a:tc>
                  <a:txBody>
                    <a:bodyPr/>
                    <a:lstStyle/>
                    <a:p>
                      <a:pPr algn="l" fontAlgn="b"/>
                      <a:r>
                        <a:rPr lang="es-ES" sz="1500" u="none" strike="noStrike" dirty="0">
                          <a:effectLst/>
                        </a:rPr>
                        <a:t>2. ∃x(∃y(A(x, y) → B(x))</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 Existential</a:t>
                      </a:r>
                      <a:endParaRPr lang="en-IN" sz="1500" b="0" i="0" u="none" strike="noStrike">
                        <a:solidFill>
                          <a:srgbClr val="000000"/>
                        </a:solidFill>
                        <a:effectLst/>
                        <a:latin typeface="Calibri"/>
                      </a:endParaRPr>
                    </a:p>
                  </a:txBody>
                  <a:tcPr marL="4763" marR="4763" marT="4763" marB="0" anchor="b"/>
                </a:tc>
                <a:tc>
                  <a:txBody>
                    <a:bodyPr/>
                    <a:lstStyle/>
                    <a:p>
                      <a:pPr algn="l" fontAlgn="b"/>
                      <a:r>
                        <a:rPr lang="es-ES" sz="1500" u="none" strike="noStrike" dirty="0">
                          <a:effectLst/>
                        </a:rPr>
                        <a:t>∃x: (∃y(A(x, y) → B(x))            ∃y: A(</a:t>
                      </a:r>
                      <a:r>
                        <a:rPr lang="es-ES" sz="1500" u="none" strike="noStrike" dirty="0" err="1">
                          <a:effectLst/>
                        </a:rPr>
                        <a:t>x,y</a:t>
                      </a:r>
                      <a:r>
                        <a:rPr lang="es-ES" sz="1500" u="none" strike="noStrike" dirty="0">
                          <a:effectLst/>
                        </a:rPr>
                        <a:t>)</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None</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Yes</a:t>
                      </a:r>
                      <a:endParaRPr lang="en-IN" sz="1500" b="0" i="0" u="none" strike="noStrike">
                        <a:solidFill>
                          <a:srgbClr val="000000"/>
                        </a:solidFill>
                        <a:effectLst/>
                        <a:latin typeface="Calibri"/>
                      </a:endParaRPr>
                    </a:p>
                  </a:txBody>
                  <a:tcPr marL="4763" marR="4763" marT="4763" marB="0" anchor="b"/>
                </a:tc>
              </a:tr>
              <a:tr h="500236">
                <a:tc>
                  <a:txBody>
                    <a:bodyPr/>
                    <a:lstStyle/>
                    <a:p>
                      <a:pPr algn="l" fontAlgn="b"/>
                      <a:r>
                        <a:rPr lang="es-ES" sz="1500" u="none" strike="noStrike">
                          <a:effectLst/>
                        </a:rPr>
                        <a:t>3. ¬∃x(∃y(A(x, y))) → B(x) </a:t>
                      </a:r>
                      <a:endParaRPr lang="es-ES"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Implication</a:t>
                      </a:r>
                      <a:endParaRPr lang="en-IN" sz="1500" b="0" i="0" u="none" strike="noStrike">
                        <a:solidFill>
                          <a:srgbClr val="000000"/>
                        </a:solidFill>
                        <a:effectLst/>
                        <a:latin typeface="Calibri"/>
                      </a:endParaRPr>
                    </a:p>
                  </a:txBody>
                  <a:tcPr marL="4763" marR="4763" marT="4763" marB="0" anchor="b"/>
                </a:tc>
                <a:tc>
                  <a:txBody>
                    <a:bodyPr/>
                    <a:lstStyle/>
                    <a:p>
                      <a:pPr algn="l" fontAlgn="b"/>
                      <a:r>
                        <a:rPr lang="es-ES" sz="1500" u="none" strike="noStrike" dirty="0">
                          <a:effectLst/>
                        </a:rPr>
                        <a:t>∃x: (∃y(A(x, y))                  ∃y: A(x, y) </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x in B(x)</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No</a:t>
                      </a:r>
                      <a:endParaRPr lang="en-IN" sz="1500" b="0" i="0" u="none" strike="noStrike">
                        <a:solidFill>
                          <a:srgbClr val="000000"/>
                        </a:solidFill>
                        <a:effectLst/>
                        <a:latin typeface="Calibri"/>
                      </a:endParaRPr>
                    </a:p>
                  </a:txBody>
                  <a:tcPr marL="4763" marR="4763" marT="4763" marB="0" anchor="b"/>
                </a:tc>
              </a:tr>
              <a:tr h="500236">
                <a:tc>
                  <a:txBody>
                    <a:bodyPr/>
                    <a:lstStyle/>
                    <a:p>
                      <a:pPr algn="l" fontAlgn="b"/>
                      <a:r>
                        <a:rPr lang="en-IN" sz="1500" u="none" strike="noStrike" dirty="0">
                          <a:effectLst/>
                        </a:rPr>
                        <a:t>4. ∀x(¬∃y(A(x, y))) </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Universal</a:t>
                      </a:r>
                      <a:endParaRPr lang="en-IN" sz="1500" b="0" i="0" u="none" strike="noStrike">
                        <a:solidFill>
                          <a:srgbClr val="000000"/>
                        </a:solidFill>
                        <a:effectLst/>
                        <a:latin typeface="Calibri"/>
                      </a:endParaRPr>
                    </a:p>
                  </a:txBody>
                  <a:tcPr marL="4763" marR="4763" marT="4763" marB="0" anchor="b"/>
                </a:tc>
                <a:tc>
                  <a:txBody>
                    <a:bodyPr/>
                    <a:lstStyle/>
                    <a:p>
                      <a:pPr algn="l" fontAlgn="b"/>
                      <a:r>
                        <a:rPr lang="es-ES" sz="1500" u="none" strike="noStrike" dirty="0">
                          <a:effectLst/>
                        </a:rPr>
                        <a:t>∀x : (¬∃y(A(x, y)))           ∃y: A(x, y) </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None</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Yes</a:t>
                      </a:r>
                      <a:endParaRPr lang="en-IN" sz="1500" b="0" i="0" u="none" strike="noStrike">
                        <a:solidFill>
                          <a:srgbClr val="000000"/>
                        </a:solidFill>
                        <a:effectLst/>
                        <a:latin typeface="Calibri"/>
                      </a:endParaRPr>
                    </a:p>
                  </a:txBody>
                  <a:tcPr marL="4763" marR="4763" marT="4763" marB="0" anchor="b"/>
                </a:tc>
              </a:tr>
              <a:tr h="250118">
                <a:tc>
                  <a:txBody>
                    <a:bodyPr/>
                    <a:lstStyle/>
                    <a:p>
                      <a:pPr algn="l" fontAlgn="b"/>
                      <a:r>
                        <a:rPr lang="en-IN" sz="1500" u="none" strike="noStrike" dirty="0">
                          <a:effectLst/>
                        </a:rPr>
                        <a:t>5. ∃x(A(x, y)) ∧ B(x) </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Conjunction</a:t>
                      </a:r>
                      <a:endParaRPr lang="en-IN" sz="1500" b="0" i="0" u="none" strike="noStrike">
                        <a:solidFill>
                          <a:srgbClr val="000000"/>
                        </a:solidFill>
                        <a:effectLst/>
                        <a:latin typeface="Calibri"/>
                      </a:endParaRPr>
                    </a:p>
                  </a:txBody>
                  <a:tcPr marL="4763" marR="4763" marT="4763" marB="0" anchor="b"/>
                </a:tc>
                <a:tc>
                  <a:txBody>
                    <a:bodyPr/>
                    <a:lstStyle/>
                    <a:p>
                      <a:pPr algn="l" fontAlgn="b"/>
                      <a:r>
                        <a:rPr lang="en-IN" sz="1500" u="none" strike="noStrike" dirty="0">
                          <a:effectLst/>
                        </a:rPr>
                        <a:t> ∃x: A(x, y))</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y, x in B(x)</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a:effectLst/>
                        </a:rPr>
                        <a:t>No</a:t>
                      </a:r>
                      <a:endParaRPr lang="en-IN" sz="1500" b="0" i="0" u="none" strike="noStrike">
                        <a:solidFill>
                          <a:srgbClr val="000000"/>
                        </a:solidFill>
                        <a:effectLst/>
                        <a:latin typeface="Calibri"/>
                      </a:endParaRPr>
                    </a:p>
                  </a:txBody>
                  <a:tcPr marL="4763" marR="4763" marT="4763" marB="0" anchor="b"/>
                </a:tc>
              </a:tr>
              <a:tr h="500236">
                <a:tc>
                  <a:txBody>
                    <a:bodyPr/>
                    <a:lstStyle/>
                    <a:p>
                      <a:pPr algn="l" fontAlgn="b"/>
                      <a:r>
                        <a:rPr lang="en-IN" sz="1500" u="none" strike="noStrike" dirty="0">
                          <a:effectLst/>
                        </a:rPr>
                        <a:t>6. ∃x(A(x, x)) ∧ ∃y(B(y))</a:t>
                      </a:r>
                      <a:endParaRPr lang="en-IN"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Conjunction</a:t>
                      </a:r>
                      <a:endParaRPr lang="en-IN" sz="1500" b="0" i="0" u="none" strike="noStrike">
                        <a:solidFill>
                          <a:srgbClr val="000000"/>
                        </a:solidFill>
                        <a:effectLst/>
                        <a:latin typeface="Calibri"/>
                      </a:endParaRPr>
                    </a:p>
                  </a:txBody>
                  <a:tcPr marL="4763" marR="4763" marT="4763" marB="0" anchor="b"/>
                </a:tc>
                <a:tc>
                  <a:txBody>
                    <a:bodyPr/>
                    <a:lstStyle/>
                    <a:p>
                      <a:pPr algn="l" fontAlgn="b"/>
                      <a:r>
                        <a:rPr lang="es-ES" sz="1500" u="none" strike="noStrike" dirty="0">
                          <a:effectLst/>
                        </a:rPr>
                        <a:t>∃x: (A(x, x))                   ∃y: (B(y))</a:t>
                      </a:r>
                      <a:endParaRPr lang="es-ES" sz="1500" b="0" i="0" u="none" strike="noStrike" dirty="0">
                        <a:solidFill>
                          <a:srgbClr val="000000"/>
                        </a:solidFill>
                        <a:effectLst/>
                        <a:latin typeface="Calibri"/>
                      </a:endParaRPr>
                    </a:p>
                  </a:txBody>
                  <a:tcPr marL="4763" marR="4763" marT="4763" marB="0" anchor="b"/>
                </a:tc>
                <a:tc>
                  <a:txBody>
                    <a:bodyPr/>
                    <a:lstStyle/>
                    <a:p>
                      <a:pPr algn="ctr" fontAlgn="b"/>
                      <a:r>
                        <a:rPr lang="en-IN" sz="1500" u="none" strike="noStrike">
                          <a:effectLst/>
                        </a:rPr>
                        <a:t>None</a:t>
                      </a:r>
                      <a:endParaRPr lang="en-IN" sz="1500" b="0" i="0" u="none" strike="noStrike">
                        <a:solidFill>
                          <a:srgbClr val="000000"/>
                        </a:solidFill>
                        <a:effectLst/>
                        <a:latin typeface="Calibri"/>
                      </a:endParaRPr>
                    </a:p>
                  </a:txBody>
                  <a:tcPr marL="4763" marR="4763" marT="4763" marB="0" anchor="b"/>
                </a:tc>
                <a:tc>
                  <a:txBody>
                    <a:bodyPr/>
                    <a:lstStyle/>
                    <a:p>
                      <a:pPr algn="ctr" fontAlgn="b"/>
                      <a:r>
                        <a:rPr lang="en-IN" sz="1500" u="none" strike="noStrike" dirty="0">
                          <a:effectLst/>
                        </a:rPr>
                        <a:t>Yes</a:t>
                      </a:r>
                      <a:endParaRPr lang="en-IN" sz="1500" b="0" i="0" u="none" strike="noStrike" dirty="0">
                        <a:solidFill>
                          <a:srgbClr val="000000"/>
                        </a:solidFill>
                        <a:effectLst/>
                        <a:latin typeface="Calibri"/>
                      </a:endParaRPr>
                    </a:p>
                  </a:txBody>
                  <a:tcPr marL="4763" marR="4763" marT="4763" marB="0" anchor="b"/>
                </a:tc>
              </a:tr>
            </a:tbl>
          </a:graphicData>
        </a:graphic>
      </p:graphicFrame>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9F7CDD38-DED3-4314-B9E5-3C0DE327AED2}" type="datetime1">
              <a:rPr lang="en-US" smtClean="0"/>
              <a:t>9/19/2020</a:t>
            </a:fld>
            <a:endParaRPr lang="en-IN"/>
          </a:p>
        </p:txBody>
      </p:sp>
      <p:sp>
        <p:nvSpPr>
          <p:cNvPr id="6" name="Slide Number Placeholder 5"/>
          <p:cNvSpPr>
            <a:spLocks noGrp="1"/>
          </p:cNvSpPr>
          <p:nvPr>
            <p:ph type="sldNum" sz="quarter" idx="12"/>
          </p:nvPr>
        </p:nvSpPr>
        <p:spPr/>
        <p:txBody>
          <a:bodyPr/>
          <a:lstStyle/>
          <a:p>
            <a:fld id="{59318202-FF16-45A3-A9F6-B82008C9484A}" type="slidenum">
              <a:rPr lang="en-IN" smtClean="0"/>
              <a:t>85</a:t>
            </a:fld>
            <a:endParaRPr lang="en-IN"/>
          </a:p>
        </p:txBody>
      </p:sp>
    </p:spTree>
    <p:extLst>
      <p:ext uri="{BB962C8B-B14F-4D97-AF65-F5344CB8AC3E}">
        <p14:creationId xmlns:p14="http://schemas.microsoft.com/office/powerpoint/2010/main" val="30985396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965916" y="326629"/>
            <a:ext cx="6688160" cy="857250"/>
          </a:xfrm>
        </p:spPr>
        <p:txBody>
          <a:bodyPr/>
          <a:lstStyle/>
          <a:p>
            <a:r>
              <a:rPr lang="en-US" altLang="en-US" dirty="0"/>
              <a:t>Translating English to FOL</a:t>
            </a:r>
          </a:p>
        </p:txBody>
      </p:sp>
      <p:sp>
        <p:nvSpPr>
          <p:cNvPr id="119811" name="Rectangle 3"/>
          <p:cNvSpPr>
            <a:spLocks noGrp="1" noChangeArrowheads="1"/>
          </p:cNvSpPr>
          <p:nvPr>
            <p:ph type="body" idx="1"/>
          </p:nvPr>
        </p:nvSpPr>
        <p:spPr>
          <a:xfrm>
            <a:off x="426036" y="1126054"/>
            <a:ext cx="8229600" cy="4171950"/>
          </a:xfrm>
        </p:spPr>
        <p:txBody>
          <a:bodyPr>
            <a:normAutofit fontScale="92500" lnSpcReduction="20000"/>
          </a:bodyPr>
          <a:lstStyle/>
          <a:p>
            <a:pPr>
              <a:lnSpc>
                <a:spcPct val="80000"/>
              </a:lnSpc>
              <a:buFontTx/>
              <a:buNone/>
            </a:pPr>
            <a:r>
              <a:rPr lang="en-US" altLang="en-US" sz="1350" b="1" dirty="0"/>
              <a:t>Every gardener likes the sun.</a:t>
            </a:r>
          </a:p>
          <a:p>
            <a:pPr lvl="1">
              <a:lnSpc>
                <a:spcPct val="80000"/>
              </a:lnSpc>
              <a:buFontTx/>
              <a:buNone/>
            </a:pPr>
            <a:r>
              <a:rPr lang="en-US" altLang="en-US" sz="1350" dirty="0">
                <a:sym typeface="Symbol" panose="05050102010706020507" pitchFamily="18" charset="2"/>
              </a:rPr>
              <a:t></a:t>
            </a:r>
            <a:r>
              <a:rPr lang="en-US" altLang="en-US" sz="1350" dirty="0"/>
              <a:t>x gardener(x) </a:t>
            </a:r>
            <a:r>
              <a:rPr lang="en-US" altLang="en-US" sz="1350" dirty="0">
                <a:sym typeface="Symbol" panose="05050102010706020507" pitchFamily="18" charset="2"/>
              </a:rPr>
              <a:t></a:t>
            </a:r>
            <a:r>
              <a:rPr lang="en-US" altLang="en-US" sz="1350" dirty="0"/>
              <a:t> likes(</a:t>
            </a:r>
            <a:r>
              <a:rPr lang="en-US" altLang="en-US" sz="1350" dirty="0" err="1"/>
              <a:t>x,Sun</a:t>
            </a:r>
            <a:r>
              <a:rPr lang="en-US" altLang="en-US" sz="1350" dirty="0"/>
              <a:t>) </a:t>
            </a:r>
          </a:p>
          <a:p>
            <a:pPr>
              <a:lnSpc>
                <a:spcPct val="80000"/>
              </a:lnSpc>
              <a:buFontTx/>
              <a:buNone/>
            </a:pPr>
            <a:r>
              <a:rPr lang="en-US" altLang="en-US" sz="1350" b="1" dirty="0"/>
              <a:t>You can fool some of the people all of the time.</a:t>
            </a:r>
            <a:endParaRPr lang="en-US" altLang="en-US" sz="1350" dirty="0"/>
          </a:p>
          <a:p>
            <a:pPr lvl="1">
              <a:lnSpc>
                <a:spcPct val="80000"/>
              </a:lnSpc>
              <a:buFontTx/>
              <a:buNone/>
            </a:pPr>
            <a:r>
              <a:rPr lang="en-US" altLang="en-US" sz="1350" dirty="0">
                <a:sym typeface="Symbol" panose="05050102010706020507" pitchFamily="18" charset="2"/>
              </a:rPr>
              <a:t></a:t>
            </a:r>
            <a:r>
              <a:rPr lang="en-US" altLang="en-US" sz="1350" dirty="0"/>
              <a:t>x </a:t>
            </a:r>
            <a:r>
              <a:rPr lang="en-US" altLang="en-US" sz="1350" dirty="0">
                <a:sym typeface="Symbol" panose="05050102010706020507" pitchFamily="18" charset="2"/>
              </a:rPr>
              <a:t></a:t>
            </a:r>
            <a:r>
              <a:rPr lang="en-US" altLang="en-US" sz="1350" dirty="0"/>
              <a:t>t  person(x) </a:t>
            </a:r>
            <a:r>
              <a:rPr lang="en-US" altLang="en-US" sz="1350" dirty="0">
                <a:sym typeface="Symbol" panose="05050102010706020507" pitchFamily="18" charset="2"/>
              </a:rPr>
              <a:t></a:t>
            </a:r>
            <a:r>
              <a:rPr lang="en-US" altLang="en-US" sz="1350" dirty="0"/>
              <a:t>time(t) </a:t>
            </a:r>
            <a:r>
              <a:rPr lang="en-US" altLang="en-US" sz="1350" dirty="0">
                <a:sym typeface="Symbol" panose="05050102010706020507" pitchFamily="18" charset="2"/>
              </a:rPr>
              <a:t></a:t>
            </a:r>
            <a:r>
              <a:rPr lang="en-US" altLang="en-US" sz="1350" dirty="0"/>
              <a:t> can-fool(</a:t>
            </a:r>
            <a:r>
              <a:rPr lang="en-US" altLang="en-US" sz="1350" dirty="0" err="1"/>
              <a:t>x,t</a:t>
            </a:r>
            <a:r>
              <a:rPr lang="en-US" altLang="en-US" sz="1350" dirty="0"/>
              <a:t>)</a:t>
            </a:r>
          </a:p>
          <a:p>
            <a:pPr>
              <a:lnSpc>
                <a:spcPct val="80000"/>
              </a:lnSpc>
              <a:buFontTx/>
              <a:buNone/>
            </a:pPr>
            <a:r>
              <a:rPr lang="en-US" altLang="en-US" sz="1350" b="1" dirty="0"/>
              <a:t>You can fool all of the people some of the time.</a:t>
            </a:r>
          </a:p>
          <a:p>
            <a:pPr lvl="1">
              <a:lnSpc>
                <a:spcPct val="80000"/>
              </a:lnSpc>
              <a:buFontTx/>
              <a:buNone/>
            </a:pPr>
            <a:r>
              <a:rPr lang="en-US" altLang="en-US" sz="1350" dirty="0">
                <a:sym typeface="Symbol" panose="05050102010706020507" pitchFamily="18" charset="2"/>
              </a:rPr>
              <a:t></a:t>
            </a:r>
            <a:r>
              <a:rPr lang="en-US" altLang="en-US" sz="1350" dirty="0"/>
              <a:t>x </a:t>
            </a:r>
            <a:r>
              <a:rPr lang="en-US" altLang="en-US" sz="1350" dirty="0">
                <a:sym typeface="Symbol" panose="05050102010706020507" pitchFamily="18" charset="2"/>
              </a:rPr>
              <a:t></a:t>
            </a:r>
            <a:r>
              <a:rPr lang="en-US" altLang="en-US" sz="1350" dirty="0"/>
              <a:t>t (person(x) </a:t>
            </a:r>
            <a:r>
              <a:rPr lang="en-US" altLang="en-US" sz="1350" dirty="0">
                <a:sym typeface="Symbol" panose="05050102010706020507" pitchFamily="18" charset="2"/>
              </a:rPr>
              <a:t></a:t>
            </a:r>
            <a:r>
              <a:rPr lang="en-US" altLang="en-US" sz="1350" dirty="0"/>
              <a:t> time(t) </a:t>
            </a:r>
            <a:r>
              <a:rPr lang="en-US" altLang="en-US" sz="1350" dirty="0">
                <a:sym typeface="Symbol" panose="05050102010706020507" pitchFamily="18" charset="2"/>
              </a:rPr>
              <a:t></a:t>
            </a:r>
            <a:r>
              <a:rPr lang="en-US" altLang="en-US" sz="1350" dirty="0"/>
              <a:t>can-fool(</a:t>
            </a:r>
            <a:r>
              <a:rPr lang="en-US" altLang="en-US" sz="1350" dirty="0" err="1"/>
              <a:t>x,t</a:t>
            </a:r>
            <a:r>
              <a:rPr lang="en-US" altLang="en-US" sz="1350" dirty="0"/>
              <a:t>))</a:t>
            </a:r>
          </a:p>
          <a:p>
            <a:pPr lvl="1">
              <a:lnSpc>
                <a:spcPct val="80000"/>
              </a:lnSpc>
              <a:buFontTx/>
              <a:buNone/>
            </a:pPr>
            <a:r>
              <a:rPr lang="en-US" altLang="en-US" sz="1350" dirty="0">
                <a:sym typeface="Symbol" panose="05050102010706020507" pitchFamily="18" charset="2"/>
              </a:rPr>
              <a:t></a:t>
            </a:r>
            <a:r>
              <a:rPr lang="en-US" altLang="en-US" sz="1350" dirty="0"/>
              <a:t>x (person(x) </a:t>
            </a:r>
            <a:r>
              <a:rPr lang="en-US" altLang="en-US" sz="1350" dirty="0">
                <a:sym typeface="Symbol" panose="05050102010706020507" pitchFamily="18" charset="2"/>
              </a:rPr>
              <a:t> </a:t>
            </a:r>
            <a:r>
              <a:rPr lang="en-US" altLang="en-US" sz="1350" dirty="0"/>
              <a:t>t (time(t) </a:t>
            </a:r>
            <a:r>
              <a:rPr lang="en-US" altLang="en-US" sz="1350" dirty="0">
                <a:sym typeface="Symbol" panose="05050102010706020507" pitchFamily="18" charset="2"/>
              </a:rPr>
              <a:t></a:t>
            </a:r>
            <a:r>
              <a:rPr lang="en-US" altLang="en-US" sz="1350" dirty="0"/>
              <a:t>can-fool(</a:t>
            </a:r>
            <a:r>
              <a:rPr lang="en-US" altLang="en-US" sz="1350" dirty="0" err="1"/>
              <a:t>x,t</a:t>
            </a:r>
            <a:r>
              <a:rPr lang="en-US" altLang="en-US" sz="1350" dirty="0"/>
              <a:t>)))</a:t>
            </a:r>
          </a:p>
          <a:p>
            <a:pPr>
              <a:lnSpc>
                <a:spcPct val="80000"/>
              </a:lnSpc>
              <a:buFontTx/>
              <a:buNone/>
            </a:pPr>
            <a:r>
              <a:rPr lang="en-US" altLang="en-US" sz="1350" b="1" dirty="0"/>
              <a:t>All purple mushrooms are poisonous</a:t>
            </a:r>
            <a:r>
              <a:rPr lang="en-US" altLang="en-US" sz="1350" dirty="0"/>
              <a:t>.</a:t>
            </a:r>
          </a:p>
          <a:p>
            <a:pPr lvl="1">
              <a:lnSpc>
                <a:spcPct val="80000"/>
              </a:lnSpc>
              <a:buFontTx/>
              <a:buNone/>
            </a:pPr>
            <a:r>
              <a:rPr lang="en-US" altLang="en-US" sz="1350" dirty="0">
                <a:sym typeface="Symbol" panose="05050102010706020507" pitchFamily="18" charset="2"/>
              </a:rPr>
              <a:t></a:t>
            </a:r>
            <a:r>
              <a:rPr lang="en-US" altLang="en-US" sz="1350" dirty="0"/>
              <a:t>x (mushroom(x) </a:t>
            </a:r>
            <a:r>
              <a:rPr lang="en-US" altLang="en-US" sz="1350" dirty="0">
                <a:sym typeface="Symbol" panose="05050102010706020507" pitchFamily="18" charset="2"/>
              </a:rPr>
              <a:t></a:t>
            </a:r>
            <a:r>
              <a:rPr lang="en-US" altLang="en-US" sz="1350" dirty="0"/>
              <a:t> purple(x)) </a:t>
            </a:r>
            <a:r>
              <a:rPr lang="en-US" altLang="en-US" sz="1350" dirty="0">
                <a:sym typeface="Symbol" panose="05050102010706020507" pitchFamily="18" charset="2"/>
              </a:rPr>
              <a:t></a:t>
            </a:r>
            <a:r>
              <a:rPr lang="en-US" altLang="en-US" sz="1350" dirty="0"/>
              <a:t> poisonous(x) </a:t>
            </a:r>
          </a:p>
          <a:p>
            <a:pPr>
              <a:lnSpc>
                <a:spcPct val="80000"/>
              </a:lnSpc>
              <a:buFontTx/>
              <a:buNone/>
            </a:pPr>
            <a:r>
              <a:rPr lang="en-US" altLang="en-US" sz="1350" b="1" dirty="0"/>
              <a:t>No purple mushroom is poisonous.</a:t>
            </a:r>
          </a:p>
          <a:p>
            <a:pPr lvl="1">
              <a:lnSpc>
                <a:spcPct val="80000"/>
              </a:lnSpc>
              <a:buFontTx/>
              <a:buNone/>
            </a:pPr>
            <a:r>
              <a:rPr lang="en-US" altLang="en-US" sz="1350" dirty="0">
                <a:sym typeface="Symbol" panose="05050102010706020507" pitchFamily="18" charset="2"/>
              </a:rPr>
              <a:t></a:t>
            </a:r>
            <a:r>
              <a:rPr lang="en-US" altLang="en-US" sz="1350" dirty="0"/>
              <a:t>x purple(x) </a:t>
            </a:r>
            <a:r>
              <a:rPr lang="en-US" altLang="en-US" sz="1350" dirty="0">
                <a:sym typeface="Symbol" panose="05050102010706020507" pitchFamily="18" charset="2"/>
              </a:rPr>
              <a:t></a:t>
            </a:r>
            <a:r>
              <a:rPr lang="en-US" altLang="en-US" sz="1350" dirty="0"/>
              <a:t> mushroom(x) </a:t>
            </a:r>
            <a:r>
              <a:rPr lang="en-US" altLang="en-US" sz="1350" dirty="0">
                <a:sym typeface="Symbol" panose="05050102010706020507" pitchFamily="18" charset="2"/>
              </a:rPr>
              <a:t></a:t>
            </a:r>
            <a:r>
              <a:rPr lang="en-US" altLang="en-US" sz="1350" dirty="0"/>
              <a:t> poisonous(x) </a:t>
            </a:r>
          </a:p>
          <a:p>
            <a:pPr lvl="1">
              <a:lnSpc>
                <a:spcPct val="80000"/>
              </a:lnSpc>
              <a:buFontTx/>
              <a:buNone/>
            </a:pPr>
            <a:r>
              <a:rPr lang="en-US" altLang="en-US" sz="1350" dirty="0">
                <a:sym typeface="Symbol" panose="05050102010706020507" pitchFamily="18" charset="2"/>
              </a:rPr>
              <a:t></a:t>
            </a:r>
            <a:r>
              <a:rPr lang="en-US" altLang="en-US" sz="1350" dirty="0"/>
              <a:t>x  (mushroom(x) </a:t>
            </a:r>
            <a:r>
              <a:rPr lang="en-US" altLang="en-US" sz="1350" dirty="0">
                <a:sym typeface="Symbol" panose="05050102010706020507" pitchFamily="18" charset="2"/>
              </a:rPr>
              <a:t></a:t>
            </a:r>
            <a:r>
              <a:rPr lang="en-US" altLang="en-US" sz="1350" dirty="0"/>
              <a:t> purple(x)) </a:t>
            </a:r>
            <a:r>
              <a:rPr lang="en-US" altLang="en-US" sz="1350" dirty="0">
                <a:sym typeface="Symbol" panose="05050102010706020507" pitchFamily="18" charset="2"/>
              </a:rPr>
              <a:t></a:t>
            </a:r>
            <a:r>
              <a:rPr lang="en-US" altLang="en-US" sz="1350" dirty="0"/>
              <a:t> </a:t>
            </a:r>
            <a:r>
              <a:rPr lang="en-US" altLang="en-US" sz="1350" dirty="0">
                <a:sym typeface="Symbol" panose="05050102010706020507" pitchFamily="18" charset="2"/>
              </a:rPr>
              <a:t></a:t>
            </a:r>
            <a:r>
              <a:rPr lang="en-US" altLang="en-US" sz="1350" dirty="0"/>
              <a:t>poisonous(x) </a:t>
            </a:r>
          </a:p>
          <a:p>
            <a:pPr>
              <a:lnSpc>
                <a:spcPct val="80000"/>
              </a:lnSpc>
              <a:buFontTx/>
              <a:buNone/>
            </a:pPr>
            <a:r>
              <a:rPr lang="en-US" altLang="en-US" sz="1350" b="1" dirty="0"/>
              <a:t>There are exactly two purple mushrooms</a:t>
            </a:r>
            <a:r>
              <a:rPr lang="en-US" altLang="en-US" sz="1350" dirty="0"/>
              <a:t>.</a:t>
            </a:r>
          </a:p>
          <a:p>
            <a:pPr lvl="1">
              <a:lnSpc>
                <a:spcPct val="80000"/>
              </a:lnSpc>
              <a:buFontTx/>
              <a:buNone/>
            </a:pPr>
            <a:r>
              <a:rPr lang="en-US" altLang="en-US" sz="1350" dirty="0">
                <a:sym typeface="Symbol" panose="05050102010706020507" pitchFamily="18" charset="2"/>
              </a:rPr>
              <a:t></a:t>
            </a:r>
            <a:r>
              <a:rPr lang="en-US" altLang="en-US" sz="1350" dirty="0"/>
              <a:t>x </a:t>
            </a:r>
            <a:r>
              <a:rPr lang="en-US" altLang="en-US" sz="1350" dirty="0">
                <a:sym typeface="Symbol" panose="05050102010706020507" pitchFamily="18" charset="2"/>
              </a:rPr>
              <a:t></a:t>
            </a:r>
            <a:r>
              <a:rPr lang="en-US" altLang="en-US" sz="1350" dirty="0"/>
              <a:t>y mushroom(x) </a:t>
            </a:r>
            <a:r>
              <a:rPr lang="en-US" altLang="en-US" sz="1350" dirty="0">
                <a:sym typeface="Symbol" panose="05050102010706020507" pitchFamily="18" charset="2"/>
              </a:rPr>
              <a:t></a:t>
            </a:r>
            <a:r>
              <a:rPr lang="en-US" altLang="en-US" sz="1350" dirty="0"/>
              <a:t> purple(x) </a:t>
            </a:r>
            <a:r>
              <a:rPr lang="en-US" altLang="en-US" sz="1350" dirty="0">
                <a:sym typeface="Symbol" panose="05050102010706020507" pitchFamily="18" charset="2"/>
              </a:rPr>
              <a:t></a:t>
            </a:r>
            <a:r>
              <a:rPr lang="en-US" altLang="en-US" sz="1350" dirty="0"/>
              <a:t> mushroom(y) </a:t>
            </a:r>
            <a:r>
              <a:rPr lang="en-US" altLang="en-US" sz="1350" dirty="0">
                <a:sym typeface="Symbol" panose="05050102010706020507" pitchFamily="18" charset="2"/>
              </a:rPr>
              <a:t></a:t>
            </a:r>
            <a:r>
              <a:rPr lang="en-US" altLang="en-US" sz="1350" dirty="0"/>
              <a:t> purple(y) ^ </a:t>
            </a:r>
            <a:r>
              <a:rPr lang="en-US" altLang="en-US" sz="1350" dirty="0">
                <a:sym typeface="Symbol" panose="05050102010706020507" pitchFamily="18" charset="2"/>
              </a:rPr>
              <a:t></a:t>
            </a:r>
            <a:r>
              <a:rPr lang="en-US" altLang="en-US" sz="1350" dirty="0"/>
              <a:t>(x=y) </a:t>
            </a:r>
            <a:r>
              <a:rPr lang="en-US" altLang="en-US" sz="1350" dirty="0">
                <a:sym typeface="Symbol" panose="05050102010706020507" pitchFamily="18" charset="2"/>
              </a:rPr>
              <a:t> </a:t>
            </a:r>
            <a:r>
              <a:rPr lang="en-US" altLang="en-US" sz="1350" dirty="0"/>
              <a:t>z (mushroom(z) </a:t>
            </a:r>
            <a:r>
              <a:rPr lang="en-US" altLang="en-US" sz="1350" dirty="0">
                <a:sym typeface="Symbol" panose="05050102010706020507" pitchFamily="18" charset="2"/>
              </a:rPr>
              <a:t></a:t>
            </a:r>
            <a:r>
              <a:rPr lang="en-US" altLang="en-US" sz="1350" dirty="0"/>
              <a:t> purple(z)) </a:t>
            </a:r>
            <a:r>
              <a:rPr lang="en-US" altLang="en-US" sz="1350" dirty="0">
                <a:sym typeface="Symbol" panose="05050102010706020507" pitchFamily="18" charset="2"/>
              </a:rPr>
              <a:t></a:t>
            </a:r>
            <a:r>
              <a:rPr lang="en-US" altLang="en-US" sz="1350" dirty="0"/>
              <a:t> ((x=z) </a:t>
            </a:r>
            <a:r>
              <a:rPr lang="en-US" altLang="en-US" sz="1350" dirty="0">
                <a:sym typeface="Symbol" panose="05050102010706020507" pitchFamily="18" charset="2"/>
              </a:rPr>
              <a:t></a:t>
            </a:r>
            <a:r>
              <a:rPr lang="en-US" altLang="en-US" sz="1350" dirty="0"/>
              <a:t> (y=z)) </a:t>
            </a:r>
          </a:p>
          <a:p>
            <a:pPr>
              <a:lnSpc>
                <a:spcPct val="80000"/>
              </a:lnSpc>
              <a:buFontTx/>
              <a:buNone/>
            </a:pPr>
            <a:r>
              <a:rPr lang="en-US" altLang="en-US" sz="1350" b="1" dirty="0"/>
              <a:t>Clinton is not tall.</a:t>
            </a:r>
          </a:p>
          <a:p>
            <a:pPr lvl="1">
              <a:lnSpc>
                <a:spcPct val="80000"/>
              </a:lnSpc>
              <a:buFontTx/>
              <a:buNone/>
            </a:pPr>
            <a:r>
              <a:rPr lang="en-US" altLang="en-US" sz="1350" dirty="0">
                <a:sym typeface="Symbol" panose="05050102010706020507" pitchFamily="18" charset="2"/>
              </a:rPr>
              <a:t></a:t>
            </a:r>
            <a:r>
              <a:rPr lang="en-US" altLang="en-US" sz="1350" dirty="0"/>
              <a:t>tall(Clinton) </a:t>
            </a:r>
          </a:p>
          <a:p>
            <a:pPr>
              <a:lnSpc>
                <a:spcPct val="80000"/>
              </a:lnSpc>
              <a:buFontTx/>
              <a:buNone/>
            </a:pPr>
            <a:r>
              <a:rPr lang="en-US" altLang="en-US" sz="1350" b="1" dirty="0"/>
              <a:t>X is above Y </a:t>
            </a:r>
            <a:r>
              <a:rPr lang="en-US" altLang="en-US" sz="1350" b="1" dirty="0" err="1"/>
              <a:t>iff</a:t>
            </a:r>
            <a:r>
              <a:rPr lang="en-US" altLang="en-US" sz="1350" b="1" dirty="0"/>
              <a:t> X is on directly on top of Y or there is a pile of one or more other objects directly on top of one another starting with X and ending with Y.</a:t>
            </a:r>
            <a:endParaRPr lang="en-US" altLang="en-US" sz="1350" dirty="0"/>
          </a:p>
          <a:p>
            <a:pPr lvl="1">
              <a:lnSpc>
                <a:spcPct val="80000"/>
              </a:lnSpc>
              <a:buFontTx/>
              <a:buNone/>
            </a:pPr>
            <a:r>
              <a:rPr lang="en-US" altLang="en-US" sz="1350" dirty="0">
                <a:sym typeface="Symbol" panose="05050102010706020507" pitchFamily="18" charset="2"/>
              </a:rPr>
              <a:t></a:t>
            </a:r>
            <a:r>
              <a:rPr lang="en-US" altLang="en-US" sz="1350" dirty="0"/>
              <a:t>x </a:t>
            </a:r>
            <a:r>
              <a:rPr lang="en-US" altLang="en-US" sz="1350" dirty="0">
                <a:sym typeface="Symbol" panose="05050102010706020507" pitchFamily="18" charset="2"/>
              </a:rPr>
              <a:t></a:t>
            </a:r>
            <a:r>
              <a:rPr lang="en-US" altLang="en-US" sz="1350" dirty="0"/>
              <a:t>y above(</a:t>
            </a:r>
            <a:r>
              <a:rPr lang="en-US" altLang="en-US" sz="1350" dirty="0" err="1"/>
              <a:t>x,y</a:t>
            </a:r>
            <a:r>
              <a:rPr lang="en-US" altLang="en-US" sz="1350" dirty="0"/>
              <a:t>) </a:t>
            </a:r>
            <a:r>
              <a:rPr lang="en-US" altLang="en-US" sz="1350" dirty="0">
                <a:cs typeface="Times New Roman" panose="02020603050405020304" pitchFamily="18" charset="0"/>
              </a:rPr>
              <a:t>↔</a:t>
            </a:r>
            <a:r>
              <a:rPr lang="en-US" altLang="en-US" sz="1350" dirty="0"/>
              <a:t> (on(</a:t>
            </a:r>
            <a:r>
              <a:rPr lang="en-US" altLang="en-US" sz="1350" dirty="0" err="1"/>
              <a:t>x,y</a:t>
            </a:r>
            <a:r>
              <a:rPr lang="en-US" altLang="en-US" sz="1350" dirty="0"/>
              <a:t>) </a:t>
            </a:r>
            <a:r>
              <a:rPr lang="en-US" altLang="en-US" sz="1350" dirty="0">
                <a:sym typeface="Symbol" panose="05050102010706020507" pitchFamily="18" charset="2"/>
              </a:rPr>
              <a:t></a:t>
            </a:r>
            <a:r>
              <a:rPr lang="en-US" altLang="en-US" sz="1350" dirty="0"/>
              <a:t>  </a:t>
            </a:r>
            <a:r>
              <a:rPr lang="en-US" altLang="en-US" sz="1350" dirty="0">
                <a:sym typeface="Symbol" panose="05050102010706020507" pitchFamily="18" charset="2"/>
              </a:rPr>
              <a:t></a:t>
            </a:r>
            <a:r>
              <a:rPr lang="en-US" altLang="en-US" sz="1350" dirty="0"/>
              <a:t>z (on(</a:t>
            </a:r>
            <a:r>
              <a:rPr lang="en-US" altLang="en-US" sz="1350" dirty="0" err="1"/>
              <a:t>x,z</a:t>
            </a:r>
            <a:r>
              <a:rPr lang="en-US" altLang="en-US" sz="1350" dirty="0"/>
              <a:t>) </a:t>
            </a:r>
            <a:r>
              <a:rPr lang="en-US" altLang="en-US" sz="1350" dirty="0">
                <a:sym typeface="Symbol" panose="05050102010706020507" pitchFamily="18" charset="2"/>
              </a:rPr>
              <a:t></a:t>
            </a:r>
            <a:r>
              <a:rPr lang="en-US" altLang="en-US" sz="1350" dirty="0"/>
              <a:t> above(</a:t>
            </a:r>
            <a:r>
              <a:rPr lang="en-US" altLang="en-US" sz="1350" dirty="0" err="1"/>
              <a:t>z,y</a:t>
            </a:r>
            <a:r>
              <a:rPr lang="en-US" altLang="en-US" sz="1350" dirty="0"/>
              <a:t>))) </a:t>
            </a:r>
          </a:p>
          <a:p>
            <a:pPr>
              <a:lnSpc>
                <a:spcPct val="80000"/>
              </a:lnSpc>
              <a:buFontTx/>
              <a:buNone/>
            </a:pPr>
            <a:endParaRPr lang="en-US" altLang="en-US" sz="1350" dirty="0"/>
          </a:p>
        </p:txBody>
      </p:sp>
      <p:pic>
        <p:nvPicPr>
          <p:cNvPr id="1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F9BFED2C-684B-4B2B-9660-20AE3D02E2DF}" type="datetime1">
              <a:rPr lang="en-US" smtClean="0"/>
              <a:t>9/19/2020</a:t>
            </a:fld>
            <a:endParaRPr lang="en-IN"/>
          </a:p>
        </p:txBody>
      </p:sp>
      <p:sp>
        <p:nvSpPr>
          <p:cNvPr id="4" name="Slide Number Placeholder 3"/>
          <p:cNvSpPr>
            <a:spLocks noGrp="1"/>
          </p:cNvSpPr>
          <p:nvPr>
            <p:ph type="sldNum" sz="quarter" idx="12"/>
          </p:nvPr>
        </p:nvSpPr>
        <p:spPr/>
        <p:txBody>
          <a:bodyPr/>
          <a:lstStyle/>
          <a:p>
            <a:fld id="{59318202-FF16-45A3-A9F6-B82008C9484A}" type="slidenum">
              <a:rPr lang="en-IN" smtClean="0"/>
              <a:t>86</a:t>
            </a:fld>
            <a:endParaRPr lang="en-IN"/>
          </a:p>
        </p:txBody>
      </p:sp>
    </p:spTree>
    <p:extLst>
      <p:ext uri="{BB962C8B-B14F-4D97-AF65-F5344CB8AC3E}">
        <p14:creationId xmlns:p14="http://schemas.microsoft.com/office/powerpoint/2010/main" val="4283757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1">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981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811">
                                            <p:txEl>
                                              <p:pRg st="11" end="1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9811">
                                            <p:txEl>
                                              <p:pRg st="13" end="1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9811">
                                            <p:txEl>
                                              <p:pRg st="15" end="1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981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39" y="21783"/>
            <a:ext cx="7633966" cy="529568"/>
          </a:xfrm>
        </p:spPr>
        <p:txBody>
          <a:bodyPr>
            <a:noAutofit/>
          </a:bodyPr>
          <a:lstStyle/>
          <a:p>
            <a:r>
              <a:rPr lang="en-IN" sz="3200" dirty="0" smtClean="0"/>
              <a:t>Translate the following sentences into FOL</a:t>
            </a:r>
            <a:endParaRPr lang="en-IN" sz="3200" dirty="0"/>
          </a:p>
        </p:txBody>
      </p:sp>
      <p:sp>
        <p:nvSpPr>
          <p:cNvPr id="3" name="Content Placeholder 2"/>
          <p:cNvSpPr>
            <a:spLocks noGrp="1"/>
          </p:cNvSpPr>
          <p:nvPr>
            <p:ph idx="1"/>
          </p:nvPr>
        </p:nvSpPr>
        <p:spPr>
          <a:xfrm>
            <a:off x="1035603" y="484516"/>
            <a:ext cx="4266474" cy="4320480"/>
          </a:xfrm>
        </p:spPr>
        <p:txBody>
          <a:bodyPr>
            <a:noAutofit/>
          </a:bodyPr>
          <a:lstStyle/>
          <a:p>
            <a:pPr marL="385763" indent="-385763">
              <a:buAutoNum type="arabicPeriod"/>
            </a:pPr>
            <a:r>
              <a:rPr lang="en-IN" sz="1500" dirty="0"/>
              <a:t>Everything is bitter or sweet</a:t>
            </a:r>
          </a:p>
          <a:p>
            <a:pPr marL="385763" indent="-385763">
              <a:buAutoNum type="arabicPeriod"/>
            </a:pPr>
            <a:r>
              <a:rPr lang="en-IN" sz="1500" dirty="0"/>
              <a:t>Either everything is bitter or everything is sweet</a:t>
            </a:r>
          </a:p>
          <a:p>
            <a:pPr marL="385763" indent="-385763">
              <a:buAutoNum type="arabicPeriod"/>
            </a:pPr>
            <a:r>
              <a:rPr lang="en-IN" sz="1500" dirty="0"/>
              <a:t>There is somebody who is loved by everyone </a:t>
            </a:r>
          </a:p>
          <a:p>
            <a:pPr marL="385763" indent="-385763">
              <a:buAutoNum type="arabicPeriod"/>
            </a:pPr>
            <a:r>
              <a:rPr lang="en-IN" sz="1500" dirty="0"/>
              <a:t>Nobody is loved by no one </a:t>
            </a:r>
          </a:p>
          <a:p>
            <a:pPr marL="385763" indent="-385763">
              <a:buAutoNum type="arabicPeriod"/>
            </a:pPr>
            <a:r>
              <a:rPr lang="en-IN" sz="1500" dirty="0"/>
              <a:t>If someone is noisy, everybody is annoyed  </a:t>
            </a:r>
          </a:p>
          <a:p>
            <a:pPr marL="385763" indent="-385763">
              <a:buAutoNum type="arabicPeriod"/>
            </a:pPr>
            <a:r>
              <a:rPr lang="en-IN" sz="1500" dirty="0"/>
              <a:t>Frogs are green. </a:t>
            </a:r>
          </a:p>
          <a:p>
            <a:pPr marL="385763" indent="-385763">
              <a:buAutoNum type="arabicPeriod"/>
            </a:pPr>
            <a:r>
              <a:rPr lang="en-IN" sz="1500" dirty="0"/>
              <a:t>Frogs are not green. </a:t>
            </a:r>
          </a:p>
          <a:p>
            <a:pPr marL="385763" indent="-385763">
              <a:buAutoNum type="arabicPeriod"/>
            </a:pPr>
            <a:r>
              <a:rPr lang="en-IN" sz="1500" dirty="0"/>
              <a:t>No frog is green. </a:t>
            </a:r>
          </a:p>
          <a:p>
            <a:pPr marL="385763" indent="-385763">
              <a:buAutoNum type="arabicPeriod"/>
            </a:pPr>
            <a:r>
              <a:rPr lang="en-IN" sz="1500" dirty="0"/>
              <a:t>Some frogs are not green. </a:t>
            </a:r>
          </a:p>
          <a:p>
            <a:pPr marL="385763" indent="-385763">
              <a:buAutoNum type="arabicPeriod"/>
            </a:pPr>
            <a:r>
              <a:rPr lang="en-IN" sz="1500" dirty="0"/>
              <a:t>A mechanic likes Bob.</a:t>
            </a:r>
          </a:p>
          <a:p>
            <a:pPr marL="385763" indent="-385763">
              <a:buAutoNum type="arabicPeriod"/>
            </a:pPr>
            <a:r>
              <a:rPr lang="en-IN" sz="1500" dirty="0"/>
              <a:t>A mechanic likes herself.</a:t>
            </a:r>
          </a:p>
          <a:p>
            <a:pPr marL="385763" indent="-385763">
              <a:buAutoNum type="arabicPeriod"/>
            </a:pPr>
            <a:r>
              <a:rPr lang="en-IN" sz="1500" dirty="0"/>
              <a:t>Every mechanic likes Bob. </a:t>
            </a:r>
          </a:p>
          <a:p>
            <a:pPr marL="385763" indent="-385763">
              <a:buAutoNum type="arabicPeriod"/>
            </a:pPr>
            <a:r>
              <a:rPr lang="en-IN" sz="1500" dirty="0"/>
              <a:t>Some mechanic likes every nurse. </a:t>
            </a:r>
          </a:p>
          <a:p>
            <a:pPr marL="385763" indent="-385763">
              <a:buAutoNum type="arabicPeriod"/>
            </a:pPr>
            <a:r>
              <a:rPr lang="en-IN" sz="1500" dirty="0"/>
              <a:t>There is a mechanic who is liked by every nurse. </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612" y="551351"/>
            <a:ext cx="2592288"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673" y="939007"/>
            <a:ext cx="511927" cy="48974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0299912E-483F-4A90-B8A5-BB4CFFC33621}" type="datetime1">
              <a:rPr lang="en-US" smtClean="0"/>
              <a:t>9/19/2020</a:t>
            </a:fld>
            <a:endParaRPr lang="en-IN"/>
          </a:p>
        </p:txBody>
      </p:sp>
      <p:sp>
        <p:nvSpPr>
          <p:cNvPr id="7" name="Slide Number Placeholder 6"/>
          <p:cNvSpPr>
            <a:spLocks noGrp="1"/>
          </p:cNvSpPr>
          <p:nvPr>
            <p:ph type="sldNum" sz="quarter" idx="12"/>
          </p:nvPr>
        </p:nvSpPr>
        <p:spPr/>
        <p:txBody>
          <a:bodyPr/>
          <a:lstStyle/>
          <a:p>
            <a:fld id="{59318202-FF16-45A3-A9F6-B82008C9484A}" type="slidenum">
              <a:rPr lang="en-IN" smtClean="0"/>
              <a:t>87</a:t>
            </a:fld>
            <a:endParaRPr lang="en-IN"/>
          </a:p>
        </p:txBody>
      </p:sp>
    </p:spTree>
    <p:extLst>
      <p:ext uri="{BB962C8B-B14F-4D97-AF65-F5344CB8AC3E}">
        <p14:creationId xmlns:p14="http://schemas.microsoft.com/office/powerpoint/2010/main" val="20291997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05740"/>
          </a:xfrm>
        </p:spPr>
        <p:txBody>
          <a:bodyPr/>
          <a:lstStyle/>
          <a:p>
            <a:r>
              <a:rPr lang="en-US" sz="2400" b="1" dirty="0"/>
              <a:t>Nested quantifiers</a:t>
            </a:r>
            <a:endParaRPr lang="en-US" sz="2400" dirty="0"/>
          </a:p>
        </p:txBody>
      </p:sp>
      <p:sp>
        <p:nvSpPr>
          <p:cNvPr id="3" name="Content Placeholder 2"/>
          <p:cNvSpPr>
            <a:spLocks noGrp="1"/>
          </p:cNvSpPr>
          <p:nvPr>
            <p:ph idx="1"/>
          </p:nvPr>
        </p:nvSpPr>
        <p:spPr>
          <a:xfrm>
            <a:off x="486889" y="627797"/>
            <a:ext cx="8274974" cy="5801578"/>
          </a:xfrm>
        </p:spPr>
        <p:txBody>
          <a:bodyPr/>
          <a:lstStyle/>
          <a:p>
            <a:r>
              <a:rPr lang="en-US" sz="2000" dirty="0"/>
              <a:t>“Brothers are </a:t>
            </a:r>
            <a:r>
              <a:rPr lang="en-US" sz="2000" dirty="0" smtClean="0"/>
              <a:t>siblings” can </a:t>
            </a:r>
            <a:r>
              <a:rPr lang="en-US" sz="2000" dirty="0"/>
              <a:t>be written as</a:t>
            </a:r>
          </a:p>
          <a:p>
            <a:pPr marL="0" indent="0">
              <a:buNone/>
            </a:pPr>
            <a:r>
              <a:rPr lang="es-ES" sz="2000" dirty="0" smtClean="0"/>
              <a:t>	∀ </a:t>
            </a:r>
            <a:r>
              <a:rPr lang="es-ES" sz="2000" dirty="0"/>
              <a:t>x ∀ y </a:t>
            </a:r>
            <a:r>
              <a:rPr lang="es-ES" sz="2000" dirty="0" err="1"/>
              <a:t>Brother</a:t>
            </a:r>
            <a:r>
              <a:rPr lang="es-ES" sz="2000" dirty="0"/>
              <a:t> (x, y) ⇒ </a:t>
            </a:r>
            <a:r>
              <a:rPr lang="es-ES" sz="2000" dirty="0" err="1"/>
              <a:t>Sibling</a:t>
            </a:r>
            <a:r>
              <a:rPr lang="es-ES" sz="2000" dirty="0"/>
              <a:t>(x, y) </a:t>
            </a:r>
            <a:r>
              <a:rPr lang="es-ES" sz="2000" dirty="0" smtClean="0"/>
              <a:t>.</a:t>
            </a:r>
          </a:p>
          <a:p>
            <a:r>
              <a:rPr lang="en-US" sz="2000" dirty="0" smtClean="0"/>
              <a:t>“siblinghood </a:t>
            </a:r>
            <a:r>
              <a:rPr lang="en-US" sz="2000" dirty="0"/>
              <a:t>is a symmetric </a:t>
            </a:r>
            <a:r>
              <a:rPr lang="en-US" sz="2000" dirty="0" smtClean="0"/>
              <a:t>relationship”, </a:t>
            </a:r>
            <a:r>
              <a:rPr lang="en-US" sz="2000" dirty="0"/>
              <a:t>we can write</a:t>
            </a:r>
          </a:p>
          <a:p>
            <a:pPr marL="0" indent="0">
              <a:buNone/>
            </a:pPr>
            <a:r>
              <a:rPr lang="es-ES" sz="2000" dirty="0" smtClean="0"/>
              <a:t>	∀ </a:t>
            </a:r>
            <a:r>
              <a:rPr lang="es-ES" sz="2000" dirty="0"/>
              <a:t>x, y </a:t>
            </a:r>
            <a:r>
              <a:rPr lang="es-ES" sz="2000" dirty="0" err="1"/>
              <a:t>Sibling</a:t>
            </a:r>
            <a:r>
              <a:rPr lang="es-ES" sz="2000" dirty="0"/>
              <a:t>(x, y) ⇔ </a:t>
            </a:r>
            <a:r>
              <a:rPr lang="es-ES" sz="2000" dirty="0" err="1"/>
              <a:t>Sibling</a:t>
            </a:r>
            <a:r>
              <a:rPr lang="es-ES" sz="2000" dirty="0"/>
              <a:t>(y, x) </a:t>
            </a:r>
            <a:r>
              <a:rPr lang="es-ES" sz="2000" dirty="0" smtClean="0"/>
              <a:t>.</a:t>
            </a:r>
          </a:p>
          <a:p>
            <a:r>
              <a:rPr lang="en-US" sz="2000" dirty="0"/>
              <a:t>“Everybody loves somebody” means that for </a:t>
            </a:r>
            <a:r>
              <a:rPr lang="en-US" sz="2000" dirty="0" smtClean="0"/>
              <a:t>every person</a:t>
            </a:r>
            <a:r>
              <a:rPr lang="en-US" sz="2000" dirty="0"/>
              <a:t>, there is someone that person loves:</a:t>
            </a:r>
          </a:p>
          <a:p>
            <a:pPr marL="0" indent="0">
              <a:buNone/>
            </a:pPr>
            <a:r>
              <a:rPr lang="en-US" sz="2000" dirty="0" smtClean="0"/>
              <a:t>	∀ </a:t>
            </a:r>
            <a:r>
              <a:rPr lang="en-US" sz="2000" dirty="0"/>
              <a:t>x ∃ y Loves(x, y) .</a:t>
            </a:r>
          </a:p>
          <a:p>
            <a:r>
              <a:rPr lang="en-US" sz="2000" dirty="0"/>
              <a:t>On the other hand, to say “There is someone who is loved by everyone,” we write</a:t>
            </a:r>
          </a:p>
          <a:p>
            <a:pPr marL="0" indent="0">
              <a:buNone/>
            </a:pPr>
            <a:r>
              <a:rPr lang="en-US" sz="2000" dirty="0" smtClean="0"/>
              <a:t>	∃ </a:t>
            </a:r>
            <a:r>
              <a:rPr lang="en-US" sz="2000" dirty="0"/>
              <a:t>y ∀ x Loves(x, y) </a:t>
            </a:r>
            <a:r>
              <a:rPr lang="en-US" sz="2000" dirty="0" smtClean="0"/>
              <a:t>.</a:t>
            </a:r>
          </a:p>
          <a:p>
            <a:pPr marL="0" indent="0">
              <a:buNone/>
            </a:pPr>
            <a:r>
              <a:rPr lang="en-US" sz="2000" i="1" dirty="0" smtClean="0"/>
              <a:t>[ Note:-The </a:t>
            </a:r>
            <a:r>
              <a:rPr lang="en-US" sz="2000" i="1" dirty="0"/>
              <a:t>order of quantification is </a:t>
            </a:r>
            <a:r>
              <a:rPr lang="en-US" sz="2000" i="1" dirty="0" smtClean="0"/>
              <a:t> </a:t>
            </a:r>
            <a:r>
              <a:rPr lang="en-US" sz="2000" i="1" dirty="0"/>
              <a:t>very important. It becomes clearer if we insert parentheses.</a:t>
            </a:r>
          </a:p>
          <a:p>
            <a:pPr marL="0" indent="0">
              <a:buNone/>
            </a:pPr>
            <a:r>
              <a:rPr lang="en-US" sz="2000" i="1" dirty="0"/>
              <a:t>∀ x (∃ y Loves(x, y)) says that everyone has a particular property, namely, the </a:t>
            </a:r>
            <a:r>
              <a:rPr lang="en-US" sz="2000" i="1" dirty="0" smtClean="0"/>
              <a:t>property that </a:t>
            </a:r>
            <a:r>
              <a:rPr lang="en-US" sz="2000" i="1" dirty="0"/>
              <a:t>they love someone. On the other hand, ∃ y (∀ x Loves(x, y)) says that someone </a:t>
            </a:r>
            <a:r>
              <a:rPr lang="en-US" sz="2000" i="1" dirty="0" smtClean="0"/>
              <a:t>in the </a:t>
            </a:r>
            <a:r>
              <a:rPr lang="en-US" sz="2000" i="1" dirty="0"/>
              <a:t>world has a particular property, namely the property of being loved by </a:t>
            </a:r>
            <a:r>
              <a:rPr lang="en-US" sz="2000" i="1" dirty="0" smtClean="0"/>
              <a:t>everybody ]</a:t>
            </a:r>
            <a:endParaRPr lang="en-US" sz="2000" i="1"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88</a:t>
            </a:fld>
            <a:endParaRPr lang="en-US"/>
          </a:p>
        </p:txBody>
      </p:sp>
    </p:spTree>
    <p:extLst>
      <p:ext uri="{BB962C8B-B14F-4D97-AF65-F5344CB8AC3E}">
        <p14:creationId xmlns:p14="http://schemas.microsoft.com/office/powerpoint/2010/main" val="7467103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33035"/>
          </a:xfrm>
        </p:spPr>
        <p:txBody>
          <a:bodyPr/>
          <a:lstStyle/>
          <a:p>
            <a:r>
              <a:rPr lang="en-US" sz="2400" b="1" dirty="0"/>
              <a:t>Connections between </a:t>
            </a:r>
            <a:r>
              <a:rPr lang="en-US" sz="2400" dirty="0"/>
              <a:t>∀ </a:t>
            </a:r>
            <a:r>
              <a:rPr lang="en-US" sz="2400" b="1" dirty="0"/>
              <a:t>and </a:t>
            </a:r>
            <a:r>
              <a:rPr lang="en-US" sz="2400" dirty="0" smtClean="0"/>
              <a:t>∃</a:t>
            </a:r>
            <a:endParaRPr lang="en-US" sz="2400" dirty="0"/>
          </a:p>
        </p:txBody>
      </p:sp>
      <p:sp>
        <p:nvSpPr>
          <p:cNvPr id="3" name="Content Placeholder 2"/>
          <p:cNvSpPr>
            <a:spLocks noGrp="1"/>
          </p:cNvSpPr>
          <p:nvPr>
            <p:ph idx="1"/>
          </p:nvPr>
        </p:nvSpPr>
        <p:spPr>
          <a:xfrm>
            <a:off x="628650" y="545911"/>
            <a:ext cx="8296986" cy="5540990"/>
          </a:xfrm>
        </p:spPr>
        <p:txBody>
          <a:bodyPr/>
          <a:lstStyle/>
          <a:p>
            <a:r>
              <a:rPr lang="en-US" sz="2000" dirty="0" smtClean="0"/>
              <a:t>The </a:t>
            </a:r>
            <a:r>
              <a:rPr lang="en-US" sz="2000" dirty="0"/>
              <a:t>two quantifiers are actually intimately connected with each other, through negation. </a:t>
            </a:r>
            <a:endParaRPr lang="en-US" sz="2000" dirty="0" smtClean="0"/>
          </a:p>
          <a:p>
            <a:r>
              <a:rPr lang="en-US" sz="2000" dirty="0" smtClean="0"/>
              <a:t>Asserting that </a:t>
            </a:r>
            <a:r>
              <a:rPr lang="en-US" sz="2000" dirty="0"/>
              <a:t>everyone dislikes parsnips is the same as asserting there does not exist </a:t>
            </a:r>
            <a:r>
              <a:rPr lang="en-US" sz="2000" dirty="0" smtClean="0"/>
              <a:t>someone who </a:t>
            </a:r>
            <a:r>
              <a:rPr lang="en-US" sz="2000" dirty="0"/>
              <a:t>likes them, and vice versa:</a:t>
            </a:r>
          </a:p>
          <a:p>
            <a:pPr marL="0" indent="0">
              <a:buNone/>
            </a:pPr>
            <a:r>
              <a:rPr lang="en-US" sz="2000" dirty="0" smtClean="0"/>
              <a:t>	∀ </a:t>
            </a:r>
            <a:r>
              <a:rPr lang="en-US" sz="2000" dirty="0"/>
              <a:t>x ￢Likes(x, Parsnips ) is equivalent to ￢∃ x Likes(x, Parsnips) .</a:t>
            </a:r>
          </a:p>
          <a:p>
            <a:r>
              <a:rPr lang="en-US" sz="2000" dirty="0" smtClean="0"/>
              <a:t>“</a:t>
            </a:r>
            <a:r>
              <a:rPr lang="en-US" sz="2000" dirty="0"/>
              <a:t>Everyone likes ice cream” means that there is no one who </a:t>
            </a:r>
            <a:r>
              <a:rPr lang="en-US" sz="2000" dirty="0" smtClean="0"/>
              <a:t>does not </a:t>
            </a:r>
            <a:r>
              <a:rPr lang="en-US" sz="2000" dirty="0"/>
              <a:t>like ice cream:</a:t>
            </a:r>
          </a:p>
          <a:p>
            <a:pPr marL="0" indent="0">
              <a:buNone/>
            </a:pPr>
            <a:r>
              <a:rPr lang="en-US" sz="2000" dirty="0" smtClean="0"/>
              <a:t>	∀ </a:t>
            </a:r>
            <a:r>
              <a:rPr lang="en-US" sz="2000" dirty="0"/>
              <a:t>x Likes(x, </a:t>
            </a:r>
            <a:r>
              <a:rPr lang="en-US" sz="2000" dirty="0" err="1"/>
              <a:t>IceCream</a:t>
            </a:r>
            <a:r>
              <a:rPr lang="en-US" sz="2000" dirty="0"/>
              <a:t>) is equivalent to ￢∃ x ￢Likes(x, </a:t>
            </a:r>
            <a:r>
              <a:rPr lang="en-US" sz="2000" dirty="0" err="1"/>
              <a:t>IceCream</a:t>
            </a:r>
            <a:r>
              <a:rPr lang="en-US" sz="2000" dirty="0"/>
              <a:t>) .</a:t>
            </a:r>
          </a:p>
          <a:p>
            <a:r>
              <a:rPr lang="en-US" sz="2000" dirty="0"/>
              <a:t>Because ∀ is really a conjunction over the universe of objects and ∃ is a disjunction, </a:t>
            </a:r>
            <a:r>
              <a:rPr lang="en-US" sz="2000" dirty="0" smtClean="0"/>
              <a:t>they </a:t>
            </a:r>
            <a:r>
              <a:rPr lang="en-US" sz="2000" dirty="0"/>
              <a:t>obey De Morgan’s rules. The De Morgan rules for quantified </a:t>
            </a:r>
            <a:r>
              <a:rPr lang="en-US" sz="2000" dirty="0" smtClean="0"/>
              <a:t>and unquantified </a:t>
            </a:r>
            <a:r>
              <a:rPr lang="en-US" sz="2000" dirty="0"/>
              <a:t>sentences are as follows:</a:t>
            </a:r>
          </a:p>
          <a:p>
            <a:r>
              <a:rPr lang="en-US" sz="2000" dirty="0"/>
              <a:t>∀ x ￢P ≡ ￢∃x P ￢(P ∨ Q) ≡ ￢P ∧￢Q</a:t>
            </a:r>
          </a:p>
          <a:p>
            <a:r>
              <a:rPr lang="en-US" sz="2000" dirty="0"/>
              <a:t>￢∀x P ≡ ∃x ￢P ￢(P ∧ Q) ≡ ￢P ∨￢Q</a:t>
            </a:r>
          </a:p>
          <a:p>
            <a:r>
              <a:rPr lang="en-US" sz="2000" dirty="0"/>
              <a:t>∀x P ≡ ￢∃x ￢P </a:t>
            </a:r>
            <a:r>
              <a:rPr lang="en-US" sz="2000" dirty="0" err="1"/>
              <a:t>P</a:t>
            </a:r>
            <a:r>
              <a:rPr lang="en-US" sz="2000" dirty="0"/>
              <a:t>∧ Q ≡ ￢(￢P ∨￢Q)</a:t>
            </a:r>
          </a:p>
          <a:p>
            <a:r>
              <a:rPr lang="en-US" sz="2000" dirty="0"/>
              <a:t>∃x P ≡ ￢∀x ￢P </a:t>
            </a:r>
            <a:r>
              <a:rPr lang="en-US" sz="2000" dirty="0" err="1"/>
              <a:t>P</a:t>
            </a:r>
            <a:r>
              <a:rPr lang="en-US" sz="2000" dirty="0"/>
              <a:t>∨ Q ≡ ￢(￢P ∧￢Q) .</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89</a:t>
            </a:fld>
            <a:endParaRPr lang="en-US"/>
          </a:p>
        </p:txBody>
      </p:sp>
    </p:spTree>
    <p:extLst>
      <p:ext uri="{BB962C8B-B14F-4D97-AF65-F5344CB8AC3E}">
        <p14:creationId xmlns:p14="http://schemas.microsoft.com/office/powerpoint/2010/main" val="290964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6"/>
            <a:ext cx="7886700" cy="435270"/>
          </a:xfrm>
        </p:spPr>
        <p:txBody>
          <a:bodyPr/>
          <a:lstStyle/>
          <a:p>
            <a:r>
              <a:rPr lang="en-US" dirty="0"/>
              <a:t>Knowledge Based Agents..</a:t>
            </a:r>
          </a:p>
        </p:txBody>
      </p:sp>
      <p:sp>
        <p:nvSpPr>
          <p:cNvPr id="3" name="Content Placeholder 2"/>
          <p:cNvSpPr>
            <a:spLocks noGrp="1"/>
          </p:cNvSpPr>
          <p:nvPr>
            <p:ph idx="1"/>
          </p:nvPr>
        </p:nvSpPr>
        <p:spPr>
          <a:xfrm>
            <a:off x="505051" y="992844"/>
            <a:ext cx="7886700" cy="4151205"/>
          </a:xfrm>
        </p:spPr>
        <p:txBody>
          <a:bodyPr/>
          <a:lstStyle/>
          <a:p>
            <a:pPr algn="just"/>
            <a:r>
              <a:rPr lang="en-US" sz="2200" dirty="0"/>
              <a:t>The central component of a knowledge-based agent is its </a:t>
            </a:r>
            <a:r>
              <a:rPr lang="en-US" sz="2200" b="1" dirty="0" smtClean="0"/>
              <a:t>knowledge </a:t>
            </a:r>
            <a:r>
              <a:rPr lang="en-US" sz="2200" b="1" dirty="0"/>
              <a:t>base</a:t>
            </a:r>
            <a:r>
              <a:rPr lang="en-US" sz="2200" dirty="0"/>
              <a:t>, or KB. </a:t>
            </a:r>
            <a:endParaRPr lang="en-US" sz="2200" dirty="0" smtClean="0"/>
          </a:p>
          <a:p>
            <a:pPr algn="just"/>
            <a:r>
              <a:rPr lang="en-US" sz="2200" dirty="0" smtClean="0"/>
              <a:t>A knowledge </a:t>
            </a:r>
            <a:r>
              <a:rPr lang="en-US" sz="2200" dirty="0"/>
              <a:t>base is a set of </a:t>
            </a:r>
            <a:r>
              <a:rPr lang="en-US" sz="2200" b="1" dirty="0"/>
              <a:t>sentences</a:t>
            </a:r>
            <a:r>
              <a:rPr lang="en-US" sz="2200" dirty="0" smtClean="0"/>
              <a:t>.</a:t>
            </a:r>
          </a:p>
          <a:p>
            <a:pPr algn="just"/>
            <a:r>
              <a:rPr lang="en-US" sz="2200" dirty="0"/>
              <a:t>Each sentence </a:t>
            </a:r>
            <a:r>
              <a:rPr lang="en-US" sz="2200" dirty="0" smtClean="0"/>
              <a:t>is expressed </a:t>
            </a:r>
            <a:r>
              <a:rPr lang="en-US" sz="2200" dirty="0"/>
              <a:t>in a language called a </a:t>
            </a:r>
            <a:r>
              <a:rPr lang="en-US" sz="2200" b="1" dirty="0"/>
              <a:t>knowledge representation </a:t>
            </a:r>
            <a:r>
              <a:rPr lang="en-US" sz="2200" b="1" dirty="0" smtClean="0"/>
              <a:t>language.</a:t>
            </a:r>
            <a:endParaRPr lang="en-US" sz="2200" dirty="0" smtClean="0"/>
          </a:p>
          <a:p>
            <a:pPr algn="just"/>
            <a:r>
              <a:rPr lang="en-US" sz="2200" dirty="0" smtClean="0"/>
              <a:t>There </a:t>
            </a:r>
            <a:r>
              <a:rPr lang="en-US" sz="2200" dirty="0"/>
              <a:t>must be a way to add new sentences to the knowledge base </a:t>
            </a:r>
            <a:r>
              <a:rPr lang="en-US" sz="2200" dirty="0" smtClean="0"/>
              <a:t>(TELL)and </a:t>
            </a:r>
            <a:r>
              <a:rPr lang="en-US" sz="2200" dirty="0"/>
              <a:t>a way to query what is </a:t>
            </a:r>
            <a:r>
              <a:rPr lang="en-US" sz="2200" dirty="0" smtClean="0"/>
              <a:t>known(ASK). </a:t>
            </a:r>
          </a:p>
          <a:p>
            <a:pPr algn="just"/>
            <a:r>
              <a:rPr lang="en-US" sz="2200" dirty="0" smtClean="0"/>
              <a:t>The </a:t>
            </a:r>
            <a:r>
              <a:rPr lang="en-US" sz="2200" dirty="0"/>
              <a:t>standard names for these operations </a:t>
            </a:r>
            <a:r>
              <a:rPr lang="en-US" sz="2200" dirty="0" smtClean="0"/>
              <a:t>are TELL and ASK , </a:t>
            </a:r>
            <a:r>
              <a:rPr lang="en-US" sz="2200" dirty="0"/>
              <a:t>respectively.</a:t>
            </a:r>
          </a:p>
          <a:p>
            <a:pPr algn="just"/>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a:t>
            </a:fld>
            <a:endParaRPr lang="en-US"/>
          </a:p>
        </p:txBody>
      </p:sp>
    </p:spTree>
    <p:extLst>
      <p:ext uri="{BB962C8B-B14F-4D97-AF65-F5344CB8AC3E}">
        <p14:creationId xmlns:p14="http://schemas.microsoft.com/office/powerpoint/2010/main" val="10316562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273979"/>
          </a:xfrm>
        </p:spPr>
        <p:txBody>
          <a:bodyPr/>
          <a:lstStyle/>
          <a:p>
            <a:r>
              <a:rPr lang="en-US" sz="2800" b="1" dirty="0" smtClean="0"/>
              <a:t>Equality</a:t>
            </a:r>
            <a:endParaRPr lang="en-US" sz="2800" dirty="0"/>
          </a:p>
        </p:txBody>
      </p:sp>
      <p:sp>
        <p:nvSpPr>
          <p:cNvPr id="3" name="Content Placeholder 2"/>
          <p:cNvSpPr>
            <a:spLocks noGrp="1"/>
          </p:cNvSpPr>
          <p:nvPr>
            <p:ph idx="1"/>
          </p:nvPr>
        </p:nvSpPr>
        <p:spPr>
          <a:xfrm>
            <a:off x="628650" y="586855"/>
            <a:ext cx="8174156" cy="5065800"/>
          </a:xfrm>
        </p:spPr>
        <p:txBody>
          <a:bodyPr/>
          <a:lstStyle/>
          <a:p>
            <a:r>
              <a:rPr lang="en-US" sz="2000" dirty="0" smtClean="0"/>
              <a:t>We can </a:t>
            </a:r>
            <a:r>
              <a:rPr lang="en-US" sz="2000" dirty="0"/>
              <a:t>use the </a:t>
            </a:r>
            <a:r>
              <a:rPr lang="en-US" sz="2000" b="1" dirty="0"/>
              <a:t>equality symbol </a:t>
            </a:r>
            <a:r>
              <a:rPr lang="en-US" sz="2000" dirty="0"/>
              <a:t>to signify that two </a:t>
            </a:r>
            <a:r>
              <a:rPr lang="en-US" sz="2000" dirty="0" smtClean="0"/>
              <a:t>terms refer </a:t>
            </a:r>
            <a:r>
              <a:rPr lang="en-US" sz="2000" dirty="0"/>
              <a:t>to the same object. For example,</a:t>
            </a:r>
          </a:p>
          <a:p>
            <a:pPr marL="0" indent="0">
              <a:buNone/>
            </a:pPr>
            <a:r>
              <a:rPr lang="en-US" sz="2000" dirty="0" smtClean="0"/>
              <a:t>	Father </a:t>
            </a:r>
            <a:r>
              <a:rPr lang="en-US" sz="2000" dirty="0"/>
              <a:t>(John)=Henry</a:t>
            </a:r>
          </a:p>
          <a:p>
            <a:pPr marL="0" indent="0">
              <a:buNone/>
            </a:pPr>
            <a:r>
              <a:rPr lang="en-US" sz="2000" dirty="0" smtClean="0"/>
              <a:t>	says </a:t>
            </a:r>
            <a:r>
              <a:rPr lang="en-US" sz="2000" dirty="0"/>
              <a:t>that the object referred to by Father (John) and the object referred to by Henry are </a:t>
            </a:r>
            <a:r>
              <a:rPr lang="en-US" sz="2000" dirty="0" smtClean="0"/>
              <a:t>the same</a:t>
            </a:r>
            <a:r>
              <a:rPr lang="en-US" sz="2000" dirty="0"/>
              <a:t>. Because an interpretation fixes the referent of any term, determining the truth of </a:t>
            </a:r>
            <a:r>
              <a:rPr lang="en-US" sz="2000" dirty="0" smtClean="0"/>
              <a:t>an equality </a:t>
            </a:r>
            <a:r>
              <a:rPr lang="en-US" sz="2000" dirty="0"/>
              <a:t>sentence is simply a matter of seeing that the referents of the two terms are the </a:t>
            </a:r>
            <a:r>
              <a:rPr lang="en-US" sz="2000" dirty="0" smtClean="0"/>
              <a:t>same object</a:t>
            </a:r>
            <a:r>
              <a:rPr lang="en-US" sz="2000" dirty="0"/>
              <a:t>.</a:t>
            </a:r>
          </a:p>
          <a:p>
            <a:r>
              <a:rPr lang="en-US" sz="2000" dirty="0" smtClean="0"/>
              <a:t>It </a:t>
            </a:r>
            <a:r>
              <a:rPr lang="en-US" sz="2000" dirty="0"/>
              <a:t>can also be used with negation to insist that two terms are not the </a:t>
            </a:r>
            <a:r>
              <a:rPr lang="en-US" sz="2000" dirty="0" smtClean="0"/>
              <a:t>same object</a:t>
            </a:r>
            <a:r>
              <a:rPr lang="en-US" sz="2000" dirty="0"/>
              <a:t>. To say that Richard has at least two brothers, we would write</a:t>
            </a:r>
          </a:p>
          <a:p>
            <a:pPr marL="0" indent="0">
              <a:buNone/>
            </a:pPr>
            <a:r>
              <a:rPr lang="en-US" sz="2000" dirty="0" smtClean="0"/>
              <a:t>	∃ </a:t>
            </a:r>
            <a:r>
              <a:rPr lang="en-US" sz="2000" dirty="0"/>
              <a:t>x, y Brother (</a:t>
            </a:r>
            <a:r>
              <a:rPr lang="en-US" sz="2000" dirty="0" err="1"/>
              <a:t>x,Richard</a:t>
            </a:r>
            <a:r>
              <a:rPr lang="en-US" sz="2000" dirty="0"/>
              <a:t> ) ∧ Brother (</a:t>
            </a:r>
            <a:r>
              <a:rPr lang="en-US" sz="2000" dirty="0" err="1"/>
              <a:t>y,Richard</a:t>
            </a:r>
            <a:r>
              <a:rPr lang="en-US" sz="2000" dirty="0"/>
              <a:t> ) ∧￢(x=y) .</a:t>
            </a:r>
          </a:p>
          <a:p>
            <a:r>
              <a:rPr lang="en-US" sz="2000" dirty="0"/>
              <a:t>The sentence</a:t>
            </a:r>
          </a:p>
          <a:p>
            <a:pPr marL="0" indent="0">
              <a:buNone/>
            </a:pPr>
            <a:r>
              <a:rPr lang="en-US" sz="2000" dirty="0" smtClean="0"/>
              <a:t>	∃ </a:t>
            </a:r>
            <a:r>
              <a:rPr lang="en-US" sz="2000" dirty="0"/>
              <a:t>x, y Brother (</a:t>
            </a:r>
            <a:r>
              <a:rPr lang="en-US" sz="2000" dirty="0" err="1"/>
              <a:t>x,Richard</a:t>
            </a:r>
            <a:r>
              <a:rPr lang="en-US" sz="2000" dirty="0"/>
              <a:t> ) ∧ Brother (</a:t>
            </a:r>
            <a:r>
              <a:rPr lang="en-US" sz="2000" dirty="0" err="1"/>
              <a:t>y,Richard</a:t>
            </a:r>
            <a:r>
              <a:rPr lang="en-US" sz="2000" dirty="0"/>
              <a:t> )</a:t>
            </a:r>
          </a:p>
          <a:p>
            <a:pPr marL="0" indent="0">
              <a:buNone/>
            </a:pPr>
            <a:r>
              <a:rPr lang="en-US" sz="2000" dirty="0" smtClean="0"/>
              <a:t>			does </a:t>
            </a:r>
            <a:r>
              <a:rPr lang="en-US" sz="2000" dirty="0"/>
              <a:t>not have the intended meaning</a:t>
            </a: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90</a:t>
            </a:fld>
            <a:endParaRPr lang="en-US"/>
          </a:p>
        </p:txBody>
      </p:sp>
    </p:spTree>
    <p:extLst>
      <p:ext uri="{BB962C8B-B14F-4D97-AF65-F5344CB8AC3E}">
        <p14:creationId xmlns:p14="http://schemas.microsoft.com/office/powerpoint/2010/main" val="40604950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383161"/>
          </a:xfrm>
        </p:spPr>
        <p:txBody>
          <a:bodyPr/>
          <a:lstStyle/>
          <a:p>
            <a:r>
              <a:rPr lang="en-GB" sz="2800" dirty="0"/>
              <a:t>Variables</a:t>
            </a:r>
            <a:endParaRPr lang="en-US" sz="2800" dirty="0"/>
          </a:p>
        </p:txBody>
      </p:sp>
      <p:sp>
        <p:nvSpPr>
          <p:cNvPr id="3" name="Content Placeholder 2"/>
          <p:cNvSpPr>
            <a:spLocks noGrp="1"/>
          </p:cNvSpPr>
          <p:nvPr>
            <p:ph idx="1"/>
          </p:nvPr>
        </p:nvSpPr>
        <p:spPr>
          <a:xfrm>
            <a:off x="628650" y="696037"/>
            <a:ext cx="7886700" cy="4489918"/>
          </a:xfrm>
        </p:spPr>
        <p:txBody>
          <a:bodyPr/>
          <a:lstStyle/>
          <a:p>
            <a:pPr marL="228600" lvl="1">
              <a:spcBef>
                <a:spcPts val="1000"/>
              </a:spcBef>
            </a:pPr>
            <a:r>
              <a:rPr lang="en-GB" dirty="0"/>
              <a:t>“There’s a meal at the Red Lion which costs </a:t>
            </a:r>
            <a:r>
              <a:rPr lang="en-GB" dirty="0" smtClean="0"/>
              <a:t>$3” (</a:t>
            </a:r>
            <a:r>
              <a:rPr lang="en-GB" dirty="0"/>
              <a:t>more expressive </a:t>
            </a:r>
            <a:r>
              <a:rPr lang="en-GB" dirty="0" smtClean="0"/>
              <a:t>now)</a:t>
            </a:r>
          </a:p>
          <a:p>
            <a:r>
              <a:rPr lang="en-GB" sz="2400" i="1" dirty="0" err="1">
                <a:solidFill>
                  <a:srgbClr val="FF3300"/>
                </a:solidFill>
              </a:rPr>
              <a:t>cost_of</a:t>
            </a:r>
            <a:r>
              <a:rPr lang="en-GB" sz="2400" i="1" dirty="0">
                <a:solidFill>
                  <a:srgbClr val="FF3300"/>
                </a:solidFill>
              </a:rPr>
              <a:t>(</a:t>
            </a:r>
            <a:r>
              <a:rPr lang="en-GB" sz="2400" i="1" dirty="0" err="1">
                <a:solidFill>
                  <a:srgbClr val="FF3300"/>
                </a:solidFill>
              </a:rPr>
              <a:t>meal,red_lion</a:t>
            </a:r>
            <a:r>
              <a:rPr lang="en-GB" sz="2400" i="1" dirty="0">
                <a:solidFill>
                  <a:srgbClr val="FF3300"/>
                </a:solidFill>
              </a:rPr>
              <a:t>) = 3</a:t>
            </a:r>
          </a:p>
          <a:p>
            <a:r>
              <a:rPr lang="en-GB" sz="2400" dirty="0" smtClean="0"/>
              <a:t>We’re </a:t>
            </a:r>
            <a:r>
              <a:rPr lang="en-GB" sz="2400" dirty="0"/>
              <a:t>really talking about some general meal</a:t>
            </a:r>
          </a:p>
          <a:p>
            <a:pPr lvl="1"/>
            <a:r>
              <a:rPr lang="en-GB" dirty="0"/>
              <a:t>Not a meal in particular</a:t>
            </a:r>
          </a:p>
          <a:p>
            <a:pPr lvl="1">
              <a:spcBef>
                <a:spcPts val="0"/>
              </a:spcBef>
            </a:pPr>
            <a:r>
              <a:rPr lang="en-GB" dirty="0"/>
              <a:t>Call this meal X (a variable)</a:t>
            </a:r>
          </a:p>
          <a:p>
            <a:pPr>
              <a:spcBef>
                <a:spcPts val="0"/>
              </a:spcBef>
            </a:pPr>
            <a:r>
              <a:rPr lang="en-GB" sz="2400" i="1" dirty="0" err="1" smtClean="0">
                <a:solidFill>
                  <a:srgbClr val="FF3300"/>
                </a:solidFill>
              </a:rPr>
              <a:t>cost_of</a:t>
            </a:r>
            <a:r>
              <a:rPr lang="en-GB" sz="2400" i="1" dirty="0" smtClean="0">
                <a:solidFill>
                  <a:srgbClr val="FF3300"/>
                </a:solidFill>
              </a:rPr>
              <a:t> (</a:t>
            </a:r>
            <a:r>
              <a:rPr lang="en-GB" sz="2400" i="1" dirty="0">
                <a:solidFill>
                  <a:srgbClr val="FF3300"/>
                </a:solidFill>
              </a:rPr>
              <a:t>X</a:t>
            </a:r>
            <a:r>
              <a:rPr lang="en-GB" sz="2400" i="1" dirty="0" smtClean="0">
                <a:solidFill>
                  <a:srgbClr val="FF3300"/>
                </a:solidFill>
              </a:rPr>
              <a:t>, </a:t>
            </a:r>
            <a:r>
              <a:rPr lang="en-GB" sz="2400" i="1" dirty="0" err="1" smtClean="0">
                <a:solidFill>
                  <a:srgbClr val="FF3300"/>
                </a:solidFill>
              </a:rPr>
              <a:t>red_lion</a:t>
            </a:r>
            <a:r>
              <a:rPr lang="en-GB" sz="2400" i="1" dirty="0">
                <a:solidFill>
                  <a:srgbClr val="FF3300"/>
                </a:solidFill>
              </a:rPr>
              <a:t>) = 3 </a:t>
            </a:r>
          </a:p>
          <a:p>
            <a:pPr>
              <a:spcBef>
                <a:spcPts val="0"/>
              </a:spcBef>
              <a:buNone/>
            </a:pPr>
            <a:r>
              <a:rPr lang="en-GB" sz="2400" dirty="0" smtClean="0"/>
              <a:t>             need to express “There </a:t>
            </a:r>
            <a:r>
              <a:rPr lang="en-GB" sz="2400" dirty="0"/>
              <a:t>is such a meal </a:t>
            </a:r>
            <a:r>
              <a:rPr lang="en-GB" sz="2400" dirty="0" smtClean="0"/>
              <a:t>X”.   This </a:t>
            </a:r>
            <a:r>
              <a:rPr lang="en-GB" sz="2400" dirty="0"/>
              <a:t>is represented as: </a:t>
            </a:r>
            <a:r>
              <a:rPr lang="en-GB" sz="2400" dirty="0" smtClean="0">
                <a:ea typeface="Arial Unicode MS" panose="020B0604020202020204" pitchFamily="34" charset="-128"/>
                <a:cs typeface="Arial Unicode MS" panose="020B0604020202020204" pitchFamily="34" charset="-128"/>
              </a:rPr>
              <a:t>∃</a:t>
            </a:r>
          </a:p>
          <a:p>
            <a:pPr>
              <a:spcBef>
                <a:spcPts val="0"/>
              </a:spcBef>
              <a:buNone/>
            </a:pPr>
            <a:r>
              <a:rPr lang="en-GB" sz="2400" dirty="0"/>
              <a:t>The exists sign is known as a </a:t>
            </a:r>
            <a:r>
              <a:rPr lang="en-GB" sz="2400" dirty="0" smtClean="0"/>
              <a:t>existential quantifier</a:t>
            </a:r>
            <a:endParaRPr lang="en-GB" sz="2400" dirty="0">
              <a:ea typeface="Arial Unicode MS" panose="020B0604020202020204" pitchFamily="34" charset="-128"/>
              <a:cs typeface="Arial Unicode MS" panose="020B0604020202020204" pitchFamily="34" charset="-128"/>
            </a:endParaRPr>
          </a:p>
          <a:p>
            <a:pPr lvl="1"/>
            <a:r>
              <a:rPr lang="en-GB" i="1" dirty="0">
                <a:solidFill>
                  <a:srgbClr val="FF3300"/>
                </a:solidFill>
                <a:ea typeface="Arial Unicode MS" panose="020B0604020202020204" pitchFamily="34" charset="-128"/>
                <a:cs typeface="Arial Unicode MS" panose="020B0604020202020204" pitchFamily="34" charset="-128"/>
              </a:rPr>
              <a:t>∃ X </a:t>
            </a:r>
            <a:r>
              <a:rPr lang="en-GB" i="1" dirty="0">
                <a:ea typeface="Arial Unicode MS" panose="020B0604020202020204" pitchFamily="34" charset="-128"/>
                <a:cs typeface="Arial Unicode MS" panose="020B0604020202020204" pitchFamily="34" charset="-128"/>
              </a:rPr>
              <a:t>(</a:t>
            </a:r>
            <a:r>
              <a:rPr lang="en-GB" i="1" dirty="0" err="1" smtClean="0">
                <a:solidFill>
                  <a:srgbClr val="FF3300"/>
                </a:solidFill>
              </a:rPr>
              <a:t>cost_of</a:t>
            </a:r>
            <a:r>
              <a:rPr lang="en-GB" i="1" dirty="0" smtClean="0">
                <a:solidFill>
                  <a:srgbClr val="FF3300"/>
                </a:solidFill>
              </a:rPr>
              <a:t> (</a:t>
            </a:r>
            <a:r>
              <a:rPr lang="en-GB" i="1" dirty="0">
                <a:solidFill>
                  <a:srgbClr val="FF3300"/>
                </a:solidFill>
              </a:rPr>
              <a:t>X</a:t>
            </a:r>
            <a:r>
              <a:rPr lang="en-GB" i="1" dirty="0" smtClean="0">
                <a:solidFill>
                  <a:srgbClr val="FF3300"/>
                </a:solidFill>
              </a:rPr>
              <a:t>, </a:t>
            </a:r>
            <a:r>
              <a:rPr lang="en-GB" i="1" dirty="0" err="1" smtClean="0">
                <a:solidFill>
                  <a:srgbClr val="FF3300"/>
                </a:solidFill>
              </a:rPr>
              <a:t>red_lion</a:t>
            </a:r>
            <a:r>
              <a:rPr lang="en-GB" i="1" dirty="0">
                <a:solidFill>
                  <a:srgbClr val="FF3300"/>
                </a:solidFill>
              </a:rPr>
              <a:t>) = 3</a:t>
            </a:r>
            <a:r>
              <a:rPr lang="en-GB" i="1" dirty="0"/>
              <a:t>)</a:t>
            </a:r>
          </a:p>
          <a:p>
            <a:pPr>
              <a:buNone/>
            </a:pPr>
            <a:endParaRPr lang="en-GB" sz="2400" dirty="0" smtClean="0">
              <a:ea typeface="Batang" pitchFamily="18" charset="-127"/>
            </a:endParaRPr>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91</a:t>
            </a:fld>
            <a:endParaRPr lang="en-US"/>
          </a:p>
        </p:txBody>
      </p:sp>
    </p:spTree>
    <p:extLst>
      <p:ext uri="{BB962C8B-B14F-4D97-AF65-F5344CB8AC3E}">
        <p14:creationId xmlns:p14="http://schemas.microsoft.com/office/powerpoint/2010/main" val="30170061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505991"/>
          </a:xfrm>
        </p:spPr>
        <p:txBody>
          <a:bodyPr/>
          <a:lstStyle/>
          <a:p>
            <a:r>
              <a:rPr lang="en-US" sz="2800" dirty="0" smtClean="0"/>
              <a:t>Examples</a:t>
            </a:r>
            <a:endParaRPr lang="en-US" sz="2800" dirty="0"/>
          </a:p>
        </p:txBody>
      </p:sp>
      <p:sp>
        <p:nvSpPr>
          <p:cNvPr id="3" name="Content Placeholder 2"/>
          <p:cNvSpPr>
            <a:spLocks noGrp="1"/>
          </p:cNvSpPr>
          <p:nvPr>
            <p:ph idx="1"/>
          </p:nvPr>
        </p:nvSpPr>
        <p:spPr>
          <a:xfrm>
            <a:off x="628650" y="818866"/>
            <a:ext cx="7886700" cy="4462818"/>
          </a:xfrm>
        </p:spPr>
        <p:txBody>
          <a:bodyPr/>
          <a:lstStyle/>
          <a:p>
            <a:pPr>
              <a:spcBef>
                <a:spcPts val="0"/>
              </a:spcBef>
            </a:pPr>
            <a:r>
              <a:rPr lang="en-GB" sz="2200" dirty="0" smtClean="0">
                <a:ea typeface="Batang" pitchFamily="18" charset="-127"/>
              </a:rPr>
              <a:t>“There </a:t>
            </a:r>
            <a:r>
              <a:rPr lang="en-GB" sz="2200" dirty="0">
                <a:ea typeface="Batang" pitchFamily="18" charset="-127"/>
              </a:rPr>
              <a:t>is a meal at the Red Lion which costs three pounds”</a:t>
            </a:r>
          </a:p>
          <a:p>
            <a:pPr algn="ctr">
              <a:spcBef>
                <a:spcPts val="0"/>
              </a:spcBef>
              <a:buNone/>
            </a:pPr>
            <a:r>
              <a:rPr lang="en-GB" sz="2200" i="1" dirty="0">
                <a:solidFill>
                  <a:srgbClr val="FF3300"/>
                </a:solidFill>
                <a:ea typeface="Batang" pitchFamily="18" charset="-127"/>
              </a:rPr>
              <a:t>∃</a:t>
            </a:r>
            <a:r>
              <a:rPr lang="en-GB" sz="2200" i="1" dirty="0">
                <a:solidFill>
                  <a:srgbClr val="FF3300"/>
                </a:solidFill>
              </a:rPr>
              <a:t> X </a:t>
            </a:r>
            <a:r>
              <a:rPr lang="en-GB" sz="2200" i="1" dirty="0"/>
              <a:t>(</a:t>
            </a:r>
            <a:r>
              <a:rPr lang="en-GB" sz="2200" i="1" dirty="0">
                <a:solidFill>
                  <a:srgbClr val="FF3300"/>
                </a:solidFill>
              </a:rPr>
              <a:t>meal(X) </a:t>
            </a:r>
            <a:r>
              <a:rPr lang="en-GB" sz="2200"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rPr>
              <a:t> </a:t>
            </a:r>
            <a:r>
              <a:rPr lang="en-GB" sz="2200" i="1" dirty="0" err="1" smtClean="0">
                <a:solidFill>
                  <a:srgbClr val="FF3300"/>
                </a:solidFill>
              </a:rPr>
              <a:t>cost_of</a:t>
            </a:r>
            <a:r>
              <a:rPr lang="en-GB" sz="2200" i="1" dirty="0" smtClean="0">
                <a:solidFill>
                  <a:srgbClr val="FF3300"/>
                </a:solidFill>
              </a:rPr>
              <a:t> (</a:t>
            </a:r>
            <a:r>
              <a:rPr lang="en-GB" sz="2200" i="1" dirty="0" err="1">
                <a:solidFill>
                  <a:srgbClr val="FF3300"/>
                </a:solidFill>
              </a:rPr>
              <a:t>red_lion</a:t>
            </a:r>
            <a:r>
              <a:rPr lang="en-GB" sz="2200" i="1" dirty="0">
                <a:solidFill>
                  <a:srgbClr val="FF3300"/>
                </a:solidFill>
              </a:rPr>
              <a:t>, X) = 3</a:t>
            </a:r>
            <a:r>
              <a:rPr lang="en-GB" sz="2200" i="1" dirty="0"/>
              <a:t>)</a:t>
            </a:r>
          </a:p>
          <a:p>
            <a:pPr>
              <a:spcBef>
                <a:spcPts val="0"/>
              </a:spcBef>
            </a:pPr>
            <a:endParaRPr lang="en-GB" sz="2200" dirty="0" smtClean="0">
              <a:ea typeface="Batang" pitchFamily="18" charset="-127"/>
            </a:endParaRPr>
          </a:p>
          <a:p>
            <a:pPr>
              <a:spcBef>
                <a:spcPts val="0"/>
              </a:spcBef>
            </a:pPr>
            <a:r>
              <a:rPr lang="en-GB" sz="2200" dirty="0" smtClean="0">
                <a:ea typeface="Batang" pitchFamily="18" charset="-127"/>
              </a:rPr>
              <a:t>“</a:t>
            </a:r>
            <a:r>
              <a:rPr lang="en-GB" sz="2200" dirty="0">
                <a:ea typeface="Batang" pitchFamily="18" charset="-127"/>
              </a:rPr>
              <a:t>All the meals at the Red Lion cost three pounds”</a:t>
            </a:r>
            <a:endParaRPr lang="en-GB" sz="2200" dirty="0"/>
          </a:p>
          <a:p>
            <a:pPr>
              <a:spcBef>
                <a:spcPts val="0"/>
              </a:spcBef>
              <a:buNone/>
            </a:pPr>
            <a:r>
              <a:rPr lang="en-GB" sz="2200" dirty="0"/>
              <a:t>Replace exists by </a:t>
            </a:r>
            <a:r>
              <a:rPr lang="en-GB" sz="2200" dirty="0" err="1"/>
              <a:t>forall</a:t>
            </a:r>
            <a:r>
              <a:rPr lang="en-GB" sz="2200" dirty="0" smtClean="0"/>
              <a:t>:</a:t>
            </a:r>
          </a:p>
          <a:p>
            <a:pPr>
              <a:spcBef>
                <a:spcPts val="0"/>
              </a:spcBef>
              <a:buNone/>
            </a:pPr>
            <a:r>
              <a:rPr lang="en-GB" sz="2200" i="1" dirty="0">
                <a:solidFill>
                  <a:srgbClr val="FF3300"/>
                </a:solidFill>
                <a:ea typeface="Batang" pitchFamily="18" charset="-127"/>
              </a:rPr>
              <a:t>∀</a:t>
            </a:r>
            <a:r>
              <a:rPr lang="en-GB" sz="2200" i="1" dirty="0">
                <a:solidFill>
                  <a:srgbClr val="FF3300"/>
                </a:solidFill>
              </a:rPr>
              <a:t> X (meal(X) </a:t>
            </a:r>
            <a:r>
              <a:rPr lang="en-GB" sz="2200"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rPr>
              <a:t> </a:t>
            </a:r>
            <a:r>
              <a:rPr lang="en-GB" sz="2200" i="1" dirty="0" err="1" smtClean="0">
                <a:solidFill>
                  <a:srgbClr val="FF3300"/>
                </a:solidFill>
              </a:rPr>
              <a:t>cost_of</a:t>
            </a:r>
            <a:r>
              <a:rPr lang="en-GB" sz="2200" i="1" dirty="0" smtClean="0">
                <a:solidFill>
                  <a:srgbClr val="FF3300"/>
                </a:solidFill>
              </a:rPr>
              <a:t> (</a:t>
            </a:r>
            <a:r>
              <a:rPr lang="en-GB" sz="2200" i="1" dirty="0" err="1">
                <a:solidFill>
                  <a:srgbClr val="FF3300"/>
                </a:solidFill>
              </a:rPr>
              <a:t>red_lion</a:t>
            </a:r>
            <a:r>
              <a:rPr lang="en-GB" sz="2200" i="1" dirty="0">
                <a:solidFill>
                  <a:srgbClr val="FF3300"/>
                </a:solidFill>
              </a:rPr>
              <a:t>, X) = 3)</a:t>
            </a:r>
            <a:endParaRPr lang="en-GB" sz="2200" i="1" dirty="0">
              <a:solidFill>
                <a:srgbClr val="FF3300"/>
              </a:solidFill>
              <a:ea typeface="Batang" pitchFamily="18" charset="-127"/>
            </a:endParaRPr>
          </a:p>
          <a:p>
            <a:pPr>
              <a:spcBef>
                <a:spcPts val="0"/>
              </a:spcBef>
              <a:buNone/>
            </a:pPr>
            <a:r>
              <a:rPr lang="en-GB" sz="2200" i="1" dirty="0">
                <a:solidFill>
                  <a:srgbClr val="FF3300"/>
                </a:solidFill>
                <a:ea typeface="Batang" pitchFamily="18" charset="-127"/>
              </a:rPr>
              <a:t>∀</a:t>
            </a:r>
            <a:r>
              <a:rPr lang="en-GB" sz="2200" i="1" dirty="0">
                <a:solidFill>
                  <a:srgbClr val="FF3300"/>
                </a:solidFill>
              </a:rPr>
              <a:t> X (meal(X) </a:t>
            </a:r>
            <a:r>
              <a:rPr lang="en-GB" sz="2200"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rPr>
              <a:t> </a:t>
            </a:r>
            <a:r>
              <a:rPr lang="en-GB" sz="2200" i="1" dirty="0" err="1">
                <a:solidFill>
                  <a:srgbClr val="FF3300"/>
                </a:solidFill>
              </a:rPr>
              <a:t>cost_of</a:t>
            </a:r>
            <a:r>
              <a:rPr lang="en-GB" sz="2200" i="1" dirty="0">
                <a:solidFill>
                  <a:srgbClr val="FF3300"/>
                </a:solidFill>
              </a:rPr>
              <a:t>(</a:t>
            </a:r>
            <a:r>
              <a:rPr lang="en-GB" sz="2200" i="1" dirty="0" err="1">
                <a:solidFill>
                  <a:srgbClr val="FF3300"/>
                </a:solidFill>
              </a:rPr>
              <a:t>red_lion</a:t>
            </a:r>
            <a:r>
              <a:rPr lang="en-GB" sz="2200" i="1" dirty="0">
                <a:solidFill>
                  <a:srgbClr val="FF3300"/>
                </a:solidFill>
              </a:rPr>
              <a:t>, X) = 3)</a:t>
            </a:r>
          </a:p>
          <a:p>
            <a:pPr marL="0" indent="0">
              <a:spcBef>
                <a:spcPts val="0"/>
              </a:spcBef>
              <a:buNone/>
            </a:pPr>
            <a:endParaRPr lang="en-GB" sz="2200" dirty="0" smtClean="0"/>
          </a:p>
          <a:p>
            <a:pPr>
              <a:spcBef>
                <a:spcPts val="0"/>
              </a:spcBef>
            </a:pPr>
            <a:r>
              <a:rPr lang="en-GB" sz="2200" dirty="0" smtClean="0"/>
              <a:t>“</a:t>
            </a:r>
            <a:r>
              <a:rPr lang="en-GB" sz="2200" dirty="0"/>
              <a:t>Every Monday and Wednesday I go to John’s house for dinner</a:t>
            </a:r>
            <a:r>
              <a:rPr lang="en-GB" sz="2200" dirty="0" smtClean="0"/>
              <a:t>”</a:t>
            </a:r>
          </a:p>
          <a:p>
            <a:pPr marL="0" indent="0">
              <a:spcBef>
                <a:spcPts val="0"/>
              </a:spcBef>
              <a:buNone/>
            </a:pPr>
            <a:r>
              <a:rPr lang="en-GB" sz="2200" i="1" dirty="0" smtClean="0">
                <a:solidFill>
                  <a:srgbClr val="FF3300"/>
                </a:solidFill>
                <a:ea typeface="Batang" pitchFamily="18" charset="-127"/>
              </a:rPr>
              <a:t>∀</a:t>
            </a:r>
            <a:r>
              <a:rPr lang="en-GB" sz="2200" i="1" dirty="0" smtClean="0">
                <a:solidFill>
                  <a:srgbClr val="FF3300"/>
                </a:solidFill>
              </a:rPr>
              <a:t> </a:t>
            </a:r>
            <a:r>
              <a:rPr lang="en-GB" sz="2200" i="1" dirty="0">
                <a:solidFill>
                  <a:srgbClr val="FF3300"/>
                </a:solidFill>
              </a:rPr>
              <a:t>X (day(</a:t>
            </a:r>
            <a:r>
              <a:rPr lang="en-GB" sz="2200" i="1" dirty="0" err="1">
                <a:solidFill>
                  <a:srgbClr val="FF3300"/>
                </a:solidFill>
              </a:rPr>
              <a:t>X,mon</a:t>
            </a:r>
            <a:r>
              <a:rPr lang="en-GB" sz="2200" i="1" dirty="0">
                <a:solidFill>
                  <a:srgbClr val="FF3300"/>
                </a:solidFill>
              </a:rPr>
              <a:t>) </a:t>
            </a:r>
            <a:r>
              <a:rPr lang="en-GB" sz="2200" i="1" dirty="0">
                <a:solidFill>
                  <a:srgbClr val="FF3300"/>
                </a:solidFill>
                <a:ea typeface="Arial Unicode MS" panose="020B0604020202020204" pitchFamily="34" charset="-128"/>
                <a:cs typeface="Arial Unicode MS" panose="020B0604020202020204" pitchFamily="34" charset="-128"/>
              </a:rPr>
              <a:t>∨ </a:t>
            </a:r>
            <a:r>
              <a:rPr lang="en-GB" sz="2200" i="1" dirty="0">
                <a:solidFill>
                  <a:srgbClr val="FF3300"/>
                </a:solidFill>
              </a:rPr>
              <a:t>day(</a:t>
            </a:r>
            <a:r>
              <a:rPr lang="en-GB" sz="2200" i="1" dirty="0" err="1">
                <a:solidFill>
                  <a:srgbClr val="FF3300"/>
                </a:solidFill>
              </a:rPr>
              <a:t>X,weds</a:t>
            </a:r>
            <a:r>
              <a:rPr lang="en-GB" sz="2200" i="1" dirty="0">
                <a:solidFill>
                  <a:srgbClr val="FF3300"/>
                </a:solidFill>
              </a:rPr>
              <a:t>)</a:t>
            </a:r>
          </a:p>
          <a:p>
            <a:pPr algn="ctr">
              <a:spcBef>
                <a:spcPts val="0"/>
              </a:spcBef>
              <a:buFont typeface="Wingdings" panose="05000000000000000000" pitchFamily="2" charset="2"/>
              <a:buNone/>
            </a:pPr>
            <a:r>
              <a:rPr lang="en-GB" sz="2200" b="1"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rPr>
              <a:t> go(me</a:t>
            </a:r>
            <a:r>
              <a:rPr lang="en-GB" sz="2200" i="1" dirty="0" smtClean="0">
                <a:solidFill>
                  <a:srgbClr val="FF3300"/>
                </a:solidFill>
              </a:rPr>
              <a:t>, house(john</a:t>
            </a:r>
            <a:r>
              <a:rPr lang="en-GB" sz="2200" i="1" dirty="0">
                <a:solidFill>
                  <a:srgbClr val="FF3300"/>
                </a:solidFill>
              </a:rPr>
              <a:t>)) </a:t>
            </a:r>
            <a:r>
              <a:rPr lang="en-GB" sz="2200"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rPr>
              <a:t> eat(</a:t>
            </a:r>
            <a:r>
              <a:rPr lang="en-GB" sz="2200" i="1" dirty="0" err="1">
                <a:solidFill>
                  <a:srgbClr val="FF3300"/>
                </a:solidFill>
              </a:rPr>
              <a:t>me,dinner</a:t>
            </a:r>
            <a:r>
              <a:rPr lang="en-GB" sz="2200" i="1" dirty="0">
                <a:solidFill>
                  <a:srgbClr val="FF3300"/>
                </a:solidFill>
              </a:rPr>
              <a:t>))</a:t>
            </a:r>
          </a:p>
          <a:p>
            <a:pPr>
              <a:spcBef>
                <a:spcPts val="0"/>
              </a:spcBef>
              <a:buNone/>
            </a:pPr>
            <a:endParaRPr lang="en-GB" sz="2200" dirty="0"/>
          </a:p>
          <a:p>
            <a:pPr marL="228600" lvl="1">
              <a:spcBef>
                <a:spcPts val="0"/>
              </a:spcBef>
            </a:pPr>
            <a:endParaRPr lang="en-GB" sz="2200" dirty="0"/>
          </a:p>
          <a:p>
            <a:pPr>
              <a:spcBef>
                <a:spcPts val="0"/>
              </a:spcBef>
            </a:pPr>
            <a:endParaRPr lang="en-US" sz="2200" dirty="0"/>
          </a:p>
          <a:p>
            <a:pPr>
              <a:spcBef>
                <a:spcPts val="0"/>
              </a:spcBef>
            </a:pPr>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92</a:t>
            </a:fld>
            <a:endParaRPr lang="en-US"/>
          </a:p>
        </p:txBody>
      </p:sp>
    </p:spTree>
    <p:extLst>
      <p:ext uri="{BB962C8B-B14F-4D97-AF65-F5344CB8AC3E}">
        <p14:creationId xmlns:p14="http://schemas.microsoft.com/office/powerpoint/2010/main" val="31348979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GB" sz="2200" dirty="0"/>
              <a:t>“All things in the bag are red”</a:t>
            </a:r>
          </a:p>
          <a:p>
            <a:pPr marL="0" indent="0">
              <a:buNone/>
            </a:pPr>
            <a:r>
              <a:rPr lang="en-GB" sz="2200" dirty="0" smtClean="0"/>
              <a:t>       Which </a:t>
            </a:r>
            <a:r>
              <a:rPr lang="en-GB" sz="2200" dirty="0"/>
              <a:t>of these translations is correct?</a:t>
            </a:r>
          </a:p>
          <a:p>
            <a:pPr>
              <a:buFont typeface="Wingdings" panose="05000000000000000000" pitchFamily="2" charset="2"/>
              <a:buNone/>
            </a:pPr>
            <a:endParaRPr lang="en-GB" sz="2200" dirty="0"/>
          </a:p>
          <a:p>
            <a:pPr lvl="1">
              <a:buFontTx/>
              <a:buNone/>
            </a:pPr>
            <a:r>
              <a:rPr lang="en-GB" sz="2200" dirty="0">
                <a:ea typeface="Batang" pitchFamily="18" charset="-127"/>
              </a:rPr>
              <a:t>1. </a:t>
            </a:r>
            <a:r>
              <a:rPr lang="en-GB" sz="2200" i="1" dirty="0">
                <a:solidFill>
                  <a:srgbClr val="FF3300"/>
                </a:solidFill>
                <a:ea typeface="Batang" pitchFamily="18" charset="-127"/>
              </a:rPr>
              <a:t>∃ X (</a:t>
            </a:r>
            <a:r>
              <a:rPr lang="en-GB" sz="2200" i="1" dirty="0" err="1">
                <a:solidFill>
                  <a:srgbClr val="FF3300"/>
                </a:solidFill>
                <a:ea typeface="Batang" pitchFamily="18" charset="-127"/>
              </a:rPr>
              <a:t>in_bag</a:t>
            </a:r>
            <a:r>
              <a:rPr lang="en-GB" sz="2200" i="1" dirty="0">
                <a:solidFill>
                  <a:srgbClr val="FF3300"/>
                </a:solidFill>
                <a:ea typeface="Batang" pitchFamily="18" charset="-127"/>
              </a:rPr>
              <a:t>(X) </a:t>
            </a:r>
            <a:r>
              <a:rPr lang="en-GB" sz="2200" i="1" dirty="0">
                <a:solidFill>
                  <a:srgbClr val="FF3300"/>
                </a:solidFill>
                <a:ea typeface="Arial Unicode MS" panose="020B0604020202020204" pitchFamily="34" charset="-128"/>
                <a:cs typeface="Arial Unicode MS" panose="020B0604020202020204" pitchFamily="34" charset="-128"/>
              </a:rPr>
              <a:t>→</a:t>
            </a:r>
            <a:r>
              <a:rPr lang="en-GB" sz="2200" i="1" dirty="0">
                <a:solidFill>
                  <a:srgbClr val="FF3300"/>
                </a:solidFill>
                <a:ea typeface="Batang" pitchFamily="18" charset="-127"/>
              </a:rPr>
              <a:t> red(X))</a:t>
            </a:r>
          </a:p>
          <a:p>
            <a:pPr lvl="1">
              <a:buFontTx/>
              <a:buNone/>
            </a:pPr>
            <a:endParaRPr lang="en-GB" sz="2200" i="1" dirty="0">
              <a:solidFill>
                <a:srgbClr val="FF3300"/>
              </a:solidFill>
            </a:endParaRPr>
          </a:p>
          <a:p>
            <a:pPr lvl="1">
              <a:buFontTx/>
              <a:buNone/>
            </a:pPr>
            <a:r>
              <a:rPr lang="en-GB" sz="2200" dirty="0">
                <a:ea typeface="Batang" pitchFamily="18" charset="-127"/>
              </a:rPr>
              <a:t>2. </a:t>
            </a:r>
            <a:r>
              <a:rPr lang="en-GB" sz="2200" i="1" dirty="0">
                <a:solidFill>
                  <a:srgbClr val="FF3300"/>
                </a:solidFill>
                <a:ea typeface="Batang" pitchFamily="18" charset="-127"/>
              </a:rPr>
              <a:t>∀ X (red(X) </a:t>
            </a:r>
            <a:r>
              <a:rPr lang="en-GB" sz="2200" i="1" dirty="0">
                <a:solidFill>
                  <a:srgbClr val="FF3300"/>
                </a:solidFill>
                <a:ea typeface="Arial Unicode MS" panose="020B0604020202020204" pitchFamily="34" charset="-128"/>
                <a:cs typeface="Arial Unicode MS" panose="020B0604020202020204" pitchFamily="34" charset="-128"/>
              </a:rPr>
              <a:t>→ </a:t>
            </a:r>
            <a:r>
              <a:rPr lang="en-GB" sz="2200" i="1" dirty="0" err="1">
                <a:solidFill>
                  <a:srgbClr val="FF3300"/>
                </a:solidFill>
                <a:ea typeface="Arial Unicode MS" panose="020B0604020202020204" pitchFamily="34" charset="-128"/>
                <a:cs typeface="Arial Unicode MS" panose="020B0604020202020204" pitchFamily="34" charset="-128"/>
              </a:rPr>
              <a:t>in_bag</a:t>
            </a:r>
            <a:r>
              <a:rPr lang="en-GB" sz="2200" i="1" dirty="0">
                <a:solidFill>
                  <a:srgbClr val="FF3300"/>
                </a:solidFill>
                <a:ea typeface="Arial Unicode MS" panose="020B0604020202020204" pitchFamily="34" charset="-128"/>
                <a:cs typeface="Arial Unicode MS" panose="020B0604020202020204" pitchFamily="34" charset="-128"/>
              </a:rPr>
              <a:t>(X))</a:t>
            </a:r>
          </a:p>
          <a:p>
            <a:pPr lvl="1">
              <a:buFontTx/>
              <a:buNone/>
            </a:pPr>
            <a:endParaRPr lang="en-GB" sz="2200" i="1" dirty="0">
              <a:solidFill>
                <a:srgbClr val="FF3300"/>
              </a:solidFill>
            </a:endParaRPr>
          </a:p>
          <a:p>
            <a:pPr lvl="1">
              <a:buFontTx/>
              <a:buNone/>
            </a:pPr>
            <a:r>
              <a:rPr lang="en-GB" sz="2200" dirty="0">
                <a:ea typeface="Batang" pitchFamily="18" charset="-127"/>
              </a:rPr>
              <a:t>3. </a:t>
            </a:r>
            <a:r>
              <a:rPr lang="en-GB" sz="2200" i="1" dirty="0">
                <a:solidFill>
                  <a:srgbClr val="FF3300"/>
                </a:solidFill>
                <a:ea typeface="Batang" pitchFamily="18" charset="-127"/>
              </a:rPr>
              <a:t>∀ X (∀ Y (bag(X) </a:t>
            </a:r>
            <a:r>
              <a:rPr lang="en-GB" sz="2200" i="1" dirty="0">
                <a:solidFill>
                  <a:srgbClr val="FF3300"/>
                </a:solidFill>
                <a:ea typeface="Arial Unicode MS" panose="020B0604020202020204" pitchFamily="34" charset="-128"/>
                <a:cs typeface="Arial Unicode MS" panose="020B0604020202020204" pitchFamily="34" charset="-128"/>
              </a:rPr>
              <a:t>∧ </a:t>
            </a:r>
            <a:r>
              <a:rPr lang="en-GB" sz="2200" i="1" dirty="0" err="1">
                <a:solidFill>
                  <a:srgbClr val="FF3300"/>
                </a:solidFill>
                <a:ea typeface="Arial Unicode MS" panose="020B0604020202020204" pitchFamily="34" charset="-128"/>
                <a:cs typeface="Arial Unicode MS" panose="020B0604020202020204" pitchFamily="34" charset="-128"/>
              </a:rPr>
              <a:t>in_bag</a:t>
            </a:r>
            <a:r>
              <a:rPr lang="en-GB" sz="2200" i="1" dirty="0">
                <a:solidFill>
                  <a:srgbClr val="FF3300"/>
                </a:solidFill>
                <a:ea typeface="Arial Unicode MS" panose="020B0604020202020204" pitchFamily="34" charset="-128"/>
                <a:cs typeface="Arial Unicode MS" panose="020B0604020202020204" pitchFamily="34" charset="-128"/>
              </a:rPr>
              <a:t>(Y,X) → red(Y)))</a:t>
            </a:r>
            <a:endParaRPr lang="en-GB" sz="2200" i="1" dirty="0">
              <a:solidFill>
                <a:srgbClr val="FF3300"/>
              </a:solidFill>
            </a:endParaRPr>
          </a:p>
          <a:p>
            <a:endParaRPr lang="en-US" sz="22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93</a:t>
            </a:fld>
            <a:endParaRPr lang="en-US"/>
          </a:p>
        </p:txBody>
      </p:sp>
    </p:spTree>
    <p:extLst>
      <p:ext uri="{BB962C8B-B14F-4D97-AF65-F5344CB8AC3E}">
        <p14:creationId xmlns:p14="http://schemas.microsoft.com/office/powerpoint/2010/main" val="37362728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463138"/>
          </a:xfrm>
        </p:spPr>
        <p:txBody>
          <a:bodyPr/>
          <a:lstStyle/>
          <a:p>
            <a:pPr algn="ctr"/>
            <a:r>
              <a:rPr lang="en-US" sz="2800" b="1" dirty="0"/>
              <a:t>USING FIRST-ORDER LOGIC</a:t>
            </a:r>
          </a:p>
        </p:txBody>
      </p:sp>
      <p:sp>
        <p:nvSpPr>
          <p:cNvPr id="3" name="Content Placeholder 2"/>
          <p:cNvSpPr>
            <a:spLocks noGrp="1"/>
          </p:cNvSpPr>
          <p:nvPr>
            <p:ph idx="1"/>
          </p:nvPr>
        </p:nvSpPr>
        <p:spPr>
          <a:xfrm>
            <a:off x="628650" y="570017"/>
            <a:ext cx="8099714" cy="4615938"/>
          </a:xfrm>
        </p:spPr>
        <p:txBody>
          <a:bodyPr/>
          <a:lstStyle/>
          <a:p>
            <a:pPr marL="0" indent="0">
              <a:buNone/>
            </a:pPr>
            <a:r>
              <a:rPr lang="en-US" sz="2000" b="1" dirty="0"/>
              <a:t>Assertions and queries in first-order logic</a:t>
            </a:r>
          </a:p>
          <a:p>
            <a:r>
              <a:rPr lang="en-US" sz="2000" dirty="0"/>
              <a:t>Sentences are added to a knowledge base using TELL, exactly as in propositional logic. </a:t>
            </a:r>
            <a:r>
              <a:rPr lang="en-US" sz="2000" dirty="0" smtClean="0"/>
              <a:t>Such</a:t>
            </a:r>
            <a:r>
              <a:rPr lang="ml-IN" sz="2000" dirty="0" smtClean="0"/>
              <a:t> </a:t>
            </a:r>
            <a:r>
              <a:rPr lang="en-US" sz="2000" dirty="0" smtClean="0"/>
              <a:t>sentences </a:t>
            </a:r>
            <a:r>
              <a:rPr lang="en-US" sz="2000" dirty="0"/>
              <a:t>are called </a:t>
            </a:r>
            <a:r>
              <a:rPr lang="en-US" sz="2000" b="1" dirty="0"/>
              <a:t>assertions</a:t>
            </a:r>
            <a:r>
              <a:rPr lang="en-US" sz="2000" dirty="0"/>
              <a:t>. For example, </a:t>
            </a:r>
            <a:r>
              <a:rPr lang="en-US" sz="2000" dirty="0" smtClean="0"/>
              <a:t>we </a:t>
            </a:r>
            <a:r>
              <a:rPr lang="en-US" sz="2000" dirty="0"/>
              <a:t>can assert that </a:t>
            </a:r>
            <a:r>
              <a:rPr lang="en-US" sz="2000" dirty="0" smtClean="0"/>
              <a:t>John </a:t>
            </a:r>
            <a:r>
              <a:rPr lang="en-US" sz="2000" dirty="0"/>
              <a:t>is a king, Richard is </a:t>
            </a:r>
            <a:r>
              <a:rPr lang="en-US" sz="2000" dirty="0" smtClean="0"/>
              <a:t>a</a:t>
            </a:r>
            <a:r>
              <a:rPr lang="ml-IN" sz="2000" dirty="0" smtClean="0"/>
              <a:t> </a:t>
            </a:r>
            <a:r>
              <a:rPr lang="en-US" sz="2000" dirty="0" smtClean="0"/>
              <a:t>person</a:t>
            </a:r>
            <a:r>
              <a:rPr lang="en-US" sz="2000" dirty="0"/>
              <a:t>, and all kings are persons:</a:t>
            </a:r>
          </a:p>
          <a:p>
            <a:pPr lvl="2"/>
            <a:r>
              <a:rPr lang="en-US" dirty="0"/>
              <a:t>TELL(KB, King(John)) .</a:t>
            </a:r>
          </a:p>
          <a:p>
            <a:pPr lvl="2"/>
            <a:r>
              <a:rPr lang="en-US" dirty="0"/>
              <a:t>TELL(KB, Person(Richard)) </a:t>
            </a:r>
            <a:r>
              <a:rPr lang="en-US" dirty="0" smtClean="0"/>
              <a:t>.</a:t>
            </a:r>
            <a:endParaRPr lang="ml-IN" dirty="0" smtClean="0"/>
          </a:p>
          <a:p>
            <a:pPr lvl="2"/>
            <a:r>
              <a:rPr lang="en-US" dirty="0" smtClean="0"/>
              <a:t>TELL(KB, ∀ x King(x) ⇒ Person(x)) .</a:t>
            </a:r>
            <a:endParaRPr lang="ml-IN" dirty="0"/>
          </a:p>
          <a:p>
            <a:pPr marL="914400" lvl="2" indent="0">
              <a:buNone/>
            </a:pPr>
            <a:endParaRPr lang="ml-IN" sz="1200" dirty="0"/>
          </a:p>
          <a:p>
            <a:r>
              <a:rPr lang="en-US" sz="2000" dirty="0" smtClean="0"/>
              <a:t>We can </a:t>
            </a:r>
            <a:r>
              <a:rPr lang="en-US" sz="2000" dirty="0"/>
              <a:t>ask questions of the knowledge base using ASK. For </a:t>
            </a:r>
            <a:r>
              <a:rPr lang="en-US" sz="2000" dirty="0" smtClean="0"/>
              <a:t>example</a:t>
            </a:r>
            <a:endParaRPr lang="ml-IN" sz="2000" dirty="0" smtClean="0"/>
          </a:p>
          <a:p>
            <a:pPr marL="0" indent="0">
              <a:buNone/>
            </a:pPr>
            <a:r>
              <a:rPr lang="en-US" sz="2000" dirty="0" smtClean="0"/>
              <a:t>	ASK(KB</a:t>
            </a:r>
            <a:r>
              <a:rPr lang="en-US" sz="2000" dirty="0"/>
              <a:t>, King(John</a:t>
            </a:r>
            <a:r>
              <a:rPr lang="en-US" sz="2000" dirty="0" smtClean="0"/>
              <a:t>)) </a:t>
            </a:r>
          </a:p>
          <a:p>
            <a:pPr marL="0" indent="0">
              <a:buNone/>
            </a:pPr>
            <a:r>
              <a:rPr lang="en-US" sz="2000" dirty="0" smtClean="0"/>
              <a:t>returns </a:t>
            </a:r>
            <a:r>
              <a:rPr lang="en-US" sz="2000" dirty="0"/>
              <a:t>true. Questions asked with ASK are called </a:t>
            </a:r>
            <a:r>
              <a:rPr lang="en-US" sz="2000" b="1" dirty="0"/>
              <a:t>queries </a:t>
            </a:r>
            <a:r>
              <a:rPr lang="en-US" sz="2000" dirty="0"/>
              <a:t>or </a:t>
            </a:r>
            <a:r>
              <a:rPr lang="en-US" sz="2000" b="1" dirty="0"/>
              <a:t>goals</a:t>
            </a:r>
            <a:r>
              <a:rPr lang="en-US" sz="2000" dirty="0"/>
              <a:t>. Generally speaking, </a:t>
            </a:r>
            <a:r>
              <a:rPr lang="en-US" sz="2000" dirty="0" smtClean="0"/>
              <a:t>any </a:t>
            </a:r>
            <a:r>
              <a:rPr lang="en-US" sz="2000" dirty="0"/>
              <a:t>query that is logically entailed by the knowledge base should be answered affirmatively. </a:t>
            </a:r>
            <a:endParaRPr lang="ml-IN" sz="2000" dirty="0" smtClean="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94</a:t>
            </a:fld>
            <a:endParaRPr lang="en-US"/>
          </a:p>
        </p:txBody>
      </p:sp>
    </p:spTree>
    <p:extLst>
      <p:ext uri="{BB962C8B-B14F-4D97-AF65-F5344CB8AC3E}">
        <p14:creationId xmlns:p14="http://schemas.microsoft.com/office/powerpoint/2010/main" val="40425093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06879"/>
            <a:ext cx="7886700" cy="463138"/>
          </a:xfrm>
        </p:spPr>
        <p:txBody>
          <a:bodyPr/>
          <a:lstStyle/>
          <a:p>
            <a:r>
              <a:rPr lang="en-US" sz="2800" dirty="0"/>
              <a:t>USING FIRST-ORDER LOGIC</a:t>
            </a:r>
          </a:p>
        </p:txBody>
      </p:sp>
      <p:sp>
        <p:nvSpPr>
          <p:cNvPr id="3" name="Content Placeholder 2"/>
          <p:cNvSpPr>
            <a:spLocks noGrp="1"/>
          </p:cNvSpPr>
          <p:nvPr>
            <p:ph idx="1"/>
          </p:nvPr>
        </p:nvSpPr>
        <p:spPr>
          <a:xfrm>
            <a:off x="628650" y="570017"/>
            <a:ext cx="8099714" cy="4615938"/>
          </a:xfrm>
        </p:spPr>
        <p:txBody>
          <a:bodyPr/>
          <a:lstStyle/>
          <a:p>
            <a:pPr marL="0" indent="0">
              <a:buNone/>
            </a:pPr>
            <a:r>
              <a:rPr lang="en-US" sz="2000" dirty="0"/>
              <a:t>For example, given the two preceding assertions, the query ASK(KB, Person(John))</a:t>
            </a:r>
          </a:p>
          <a:p>
            <a:r>
              <a:rPr lang="en-US" sz="2000" dirty="0"/>
              <a:t>should also return true. We can ask quantified queries, such as</a:t>
            </a:r>
          </a:p>
          <a:p>
            <a:pPr marL="0" indent="0">
              <a:buNone/>
            </a:pPr>
            <a:r>
              <a:rPr lang="en-US" sz="2000" dirty="0"/>
              <a:t>	</a:t>
            </a:r>
            <a:r>
              <a:rPr lang="en-US" sz="2000" dirty="0" smtClean="0"/>
              <a:t>ASK(KB</a:t>
            </a:r>
            <a:r>
              <a:rPr lang="en-US" sz="2000" dirty="0"/>
              <a:t>, ∃ x Person(x</a:t>
            </a:r>
            <a:r>
              <a:rPr lang="en-US" sz="2000" dirty="0" smtClean="0"/>
              <a:t>))</a:t>
            </a:r>
          </a:p>
          <a:p>
            <a:r>
              <a:rPr lang="en-US" sz="2000" dirty="0"/>
              <a:t>The answer is true, but this is perhaps not as helpful as we would like. It is rather </a:t>
            </a:r>
            <a:r>
              <a:rPr lang="en-US" sz="2000" dirty="0" smtClean="0"/>
              <a:t>like answering </a:t>
            </a:r>
            <a:r>
              <a:rPr lang="en-US" sz="2000" dirty="0"/>
              <a:t>“Can you tell me the time?” with “Yes.” If we want to know what value of </a:t>
            </a:r>
            <a:r>
              <a:rPr lang="en-US" sz="2000" dirty="0" smtClean="0"/>
              <a:t>x makes </a:t>
            </a:r>
            <a:r>
              <a:rPr lang="en-US" sz="2000" dirty="0"/>
              <a:t>the sentence true, we will need a different function, ASKVARS, which we call </a:t>
            </a:r>
            <a:r>
              <a:rPr lang="en-US" sz="2000" dirty="0" smtClean="0"/>
              <a:t>with </a:t>
            </a:r>
          </a:p>
          <a:p>
            <a:pPr marL="1371600" lvl="3" indent="0">
              <a:buNone/>
            </a:pPr>
            <a:r>
              <a:rPr lang="en-US" dirty="0" smtClean="0"/>
              <a:t>ASKVARS(KB</a:t>
            </a:r>
            <a:r>
              <a:rPr lang="en-US" dirty="0"/>
              <a:t>, Person(x))</a:t>
            </a:r>
            <a:endParaRPr lang="ml-IN" dirty="0"/>
          </a:p>
          <a:p>
            <a:r>
              <a:rPr lang="en-US" sz="2000" dirty="0"/>
              <a:t>In this case there will be two answers: {x/John} </a:t>
            </a:r>
            <a:r>
              <a:rPr lang="en-US" sz="2000" dirty="0" smtClean="0"/>
              <a:t>and {</a:t>
            </a:r>
            <a:r>
              <a:rPr lang="en-US" sz="2000" dirty="0"/>
              <a:t>x/Richard}. Such an answer is called a </a:t>
            </a:r>
            <a:r>
              <a:rPr lang="en-US" sz="2000" b="1" dirty="0"/>
              <a:t>substitution </a:t>
            </a:r>
            <a:r>
              <a:rPr lang="en-US" sz="2000" dirty="0"/>
              <a:t>or </a:t>
            </a:r>
            <a:r>
              <a:rPr lang="en-US" sz="2000" b="1" dirty="0"/>
              <a:t>binding list</a:t>
            </a:r>
            <a:r>
              <a:rPr lang="en-US" sz="2000" dirty="0" smtClean="0"/>
              <a:t>.</a:t>
            </a:r>
          </a:p>
          <a:p>
            <a:endParaRPr lang="en-US" sz="2000"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95</a:t>
            </a:fld>
            <a:endParaRPr lang="en-US"/>
          </a:p>
        </p:txBody>
      </p:sp>
    </p:spTree>
    <p:extLst>
      <p:ext uri="{BB962C8B-B14F-4D97-AF65-F5344CB8AC3E}">
        <p14:creationId xmlns:p14="http://schemas.microsoft.com/office/powerpoint/2010/main" val="29350717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a typeface="ＭＳ Ｐゴシック" panose="020B0600070205080204" pitchFamily="34" charset="-128"/>
              </a:rPr>
              <a:t>Practical Applications </a:t>
            </a:r>
            <a:r>
              <a:rPr lang="en-US" sz="3200" dirty="0" smtClean="0">
                <a:ea typeface="ＭＳ Ｐゴシック" panose="020B0600070205080204" pitchFamily="34" charset="-128"/>
              </a:rPr>
              <a:t> of </a:t>
            </a:r>
            <a:r>
              <a:rPr lang="en-US" sz="3200" dirty="0">
                <a:ea typeface="ＭＳ Ｐゴシック" panose="020B0600070205080204" pitchFamily="34" charset="-128"/>
              </a:rPr>
              <a:t>Predicate Logic</a:t>
            </a:r>
            <a:endParaRPr lang="en-US" sz="3200" dirty="0"/>
          </a:p>
        </p:txBody>
      </p:sp>
      <p:sp>
        <p:nvSpPr>
          <p:cNvPr id="3" name="Content Placeholder 2"/>
          <p:cNvSpPr>
            <a:spLocks noGrp="1"/>
          </p:cNvSpPr>
          <p:nvPr>
            <p:ph idx="1"/>
          </p:nvPr>
        </p:nvSpPr>
        <p:spPr/>
        <p:txBody>
          <a:bodyPr/>
          <a:lstStyle/>
          <a:p>
            <a:r>
              <a:rPr lang="en-US" sz="2000" dirty="0"/>
              <a:t>Basis for </a:t>
            </a:r>
            <a:r>
              <a:rPr lang="en-US" sz="2000" u="sng" dirty="0"/>
              <a:t>proving correctness of computer programs</a:t>
            </a:r>
          </a:p>
          <a:p>
            <a:r>
              <a:rPr lang="en-US" sz="2000" dirty="0"/>
              <a:t>Basis for </a:t>
            </a:r>
            <a:r>
              <a:rPr lang="en-US" sz="2000" u="sng" dirty="0"/>
              <a:t>many Artificial Intelligence systems</a:t>
            </a:r>
            <a:r>
              <a:rPr lang="en-US" sz="2000" dirty="0"/>
              <a:t>.</a:t>
            </a:r>
          </a:p>
          <a:p>
            <a:r>
              <a:rPr lang="en-US" sz="2000" dirty="0"/>
              <a:t>Predicate-logic like statements are supported by some sophisticated </a:t>
            </a:r>
            <a:r>
              <a:rPr lang="en-US" sz="2000" u="sng" dirty="0"/>
              <a:t>database query engines</a:t>
            </a:r>
          </a:p>
          <a:p>
            <a:endParaRPr lang="en-US" sz="2000" u="sng" dirty="0"/>
          </a:p>
        </p:txBody>
      </p:sp>
      <p:sp>
        <p:nvSpPr>
          <p:cNvPr id="4" name="Slide Number Placeholder 3"/>
          <p:cNvSpPr>
            <a:spLocks noGrp="1"/>
          </p:cNvSpPr>
          <p:nvPr>
            <p:ph type="sldNum" sz="quarter" idx="12"/>
          </p:nvPr>
        </p:nvSpPr>
        <p:spPr/>
        <p:txBody>
          <a:bodyPr/>
          <a:lstStyle/>
          <a:p>
            <a:pPr>
              <a:defRPr/>
            </a:pPr>
            <a:fld id="{ABC515CB-251B-430B-8B36-975003BC8E78}" type="slidenum">
              <a:rPr lang="en-US" smtClean="0"/>
              <a:pPr>
                <a:defRPr/>
              </a:pPr>
              <a:t>96</a:t>
            </a:fld>
            <a:endParaRPr lang="en-US"/>
          </a:p>
        </p:txBody>
      </p:sp>
    </p:spTree>
    <p:extLst>
      <p:ext uri="{BB962C8B-B14F-4D97-AF65-F5344CB8AC3E}">
        <p14:creationId xmlns:p14="http://schemas.microsoft.com/office/powerpoint/2010/main" val="642566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7" ma:contentTypeDescription="Create a new document." ma:contentTypeScope="" ma:versionID="d1dd71feac02c2a60875bba334609d86">
  <xsd:schema xmlns:xsd="http://www.w3.org/2001/XMLSchema" xmlns:xs="http://www.w3.org/2001/XMLSchema" xmlns:p="http://schemas.microsoft.com/office/2006/metadata/properties" xmlns:ns2="e5b1661c-6c69-4f0f-9f82-a64d52cee4d7" targetNamespace="http://schemas.microsoft.com/office/2006/metadata/properties" ma:root="true" ma:fieldsID="0dfe264c7c73c20125593cc49ebd0fd7" ns2:_="">
    <xsd:import namespace="e5b1661c-6c69-4f0f-9f82-a64d52cee4d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DC20D4-707D-4CBB-81AE-E423E7982718}"/>
</file>

<file path=customXml/itemProps2.xml><?xml version="1.0" encoding="utf-8"?>
<ds:datastoreItem xmlns:ds="http://schemas.openxmlformats.org/officeDocument/2006/customXml" ds:itemID="{EB09A1DC-F296-4A8D-8834-8155F0A3C146}">
  <ds:schemaRefs>
    <ds:schemaRef ds:uri="http://schemas.microsoft.com/sharepoint/v3/contenttype/forms"/>
  </ds:schemaRefs>
</ds:datastoreItem>
</file>

<file path=customXml/itemProps3.xml><?xml version="1.0" encoding="utf-8"?>
<ds:datastoreItem xmlns:ds="http://schemas.openxmlformats.org/officeDocument/2006/customXml" ds:itemID="{9C0B9139-139F-4EC0-927E-DB45EF0E2C9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13622</TotalTime>
  <Words>6834</Words>
  <Application>Microsoft Office PowerPoint</Application>
  <PresentationFormat>On-screen Show (4:3)</PresentationFormat>
  <Paragraphs>1019</Paragraphs>
  <Slides>96</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107" baseType="lpstr">
      <vt:lpstr>Arial Unicode MS</vt:lpstr>
      <vt:lpstr>ＭＳ Ｐゴシック</vt:lpstr>
      <vt:lpstr>Arial</vt:lpstr>
      <vt:lpstr>Batang</vt:lpstr>
      <vt:lpstr>Calibri</vt:lpstr>
      <vt:lpstr>Cambria</vt:lpstr>
      <vt:lpstr>Symbol</vt:lpstr>
      <vt:lpstr>Times New Roman</vt:lpstr>
      <vt:lpstr>Wingdings</vt:lpstr>
      <vt:lpstr>Office Theme</vt:lpstr>
      <vt:lpstr>Equation</vt:lpstr>
      <vt:lpstr>PowerPoint Presentation</vt:lpstr>
      <vt:lpstr>Contents</vt:lpstr>
      <vt:lpstr>PowerPoint Presentation</vt:lpstr>
      <vt:lpstr>Introduction</vt:lpstr>
      <vt:lpstr>Representation </vt:lpstr>
      <vt:lpstr>In lay man term…</vt:lpstr>
      <vt:lpstr>Knowledge Representation &amp; Reasoning</vt:lpstr>
      <vt:lpstr>Knowledge Based Agents</vt:lpstr>
      <vt:lpstr>Knowledge Based Agents..</vt:lpstr>
      <vt:lpstr>Knowledge</vt:lpstr>
      <vt:lpstr>Reasoning</vt:lpstr>
      <vt:lpstr>LOGIC</vt:lpstr>
      <vt:lpstr> What is a Logic?</vt:lpstr>
      <vt:lpstr>Logic  Representation </vt:lpstr>
      <vt:lpstr> Syntax and Semantics</vt:lpstr>
      <vt:lpstr> Propositional Logic</vt:lpstr>
      <vt:lpstr> Predicate Logic</vt:lpstr>
      <vt:lpstr>First Order Logic</vt:lpstr>
      <vt:lpstr> Example: FOL Sentence</vt:lpstr>
      <vt:lpstr>PowerPoint Presentation</vt:lpstr>
      <vt:lpstr>PROPOSITIONAL LOGIC</vt:lpstr>
      <vt:lpstr>Continued..</vt:lpstr>
      <vt:lpstr>Continued..</vt:lpstr>
      <vt:lpstr>Syntax</vt:lpstr>
      <vt:lpstr>Example:</vt:lpstr>
      <vt:lpstr>Semantics</vt:lpstr>
      <vt:lpstr>1.1 Propositional Logic</vt:lpstr>
      <vt:lpstr>1.1 Propositional Logic</vt:lpstr>
      <vt:lpstr>Logical connectives.</vt:lpstr>
      <vt:lpstr>PowerPoint Presentation</vt:lpstr>
      <vt:lpstr>Logical connectives.</vt:lpstr>
      <vt:lpstr>Truth tables for the five logical connectives</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Interpretation of logic formulas</vt:lpstr>
      <vt:lpstr>Wff- well formed formula</vt:lpstr>
      <vt:lpstr>Properties of wffs in PL</vt:lpstr>
      <vt:lpstr>Properties of wffs in PL</vt:lpstr>
      <vt:lpstr>Properties of wffs in PL- Logical equivalence</vt:lpstr>
      <vt:lpstr>Properties of wffs in PL - Properties of Operators:</vt:lpstr>
      <vt:lpstr>PowerPoint Presentation</vt:lpstr>
      <vt:lpstr>Example</vt:lpstr>
      <vt:lpstr>Inference rules</vt:lpstr>
      <vt:lpstr>Rules of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Propositional logic:</vt:lpstr>
      <vt:lpstr>Propositional logic is a weak language</vt:lpstr>
      <vt:lpstr>PowerPoint Presentation</vt:lpstr>
      <vt:lpstr>First order Predicate Logic</vt:lpstr>
      <vt:lpstr>Models for first-order logic</vt:lpstr>
      <vt:lpstr>PowerPoint Presentation</vt:lpstr>
      <vt:lpstr>PowerPoint Presentation</vt:lpstr>
      <vt:lpstr>Symbols and interpretations</vt:lpstr>
      <vt:lpstr>Syntax of First-order Logic: Basic Elements</vt:lpstr>
      <vt:lpstr>PowerPoint Presentation</vt:lpstr>
      <vt:lpstr>Terms    Atomic sentences</vt:lpstr>
      <vt:lpstr>Complex Sentences:</vt:lpstr>
      <vt:lpstr>Complex Sentences:</vt:lpstr>
      <vt:lpstr>Examples of Connectives in Use</vt:lpstr>
      <vt:lpstr>Example of a Function</vt:lpstr>
      <vt:lpstr>Quantifiers</vt:lpstr>
      <vt:lpstr>Quantifiers in First-order logic:</vt:lpstr>
      <vt:lpstr>Quantifier Scope</vt:lpstr>
      <vt:lpstr>PowerPoint Presentation</vt:lpstr>
      <vt:lpstr>PowerPoint Presentation</vt:lpstr>
      <vt:lpstr>PowerPoint Presentation</vt:lpstr>
      <vt:lpstr>Combining Quantifiers</vt:lpstr>
      <vt:lpstr>PowerPoint Presentation</vt:lpstr>
      <vt:lpstr>PowerPoint Presentation</vt:lpstr>
      <vt:lpstr>Translating English to FOL</vt:lpstr>
      <vt:lpstr>Translate the following sentences into FOL</vt:lpstr>
      <vt:lpstr>Nested quantifiers</vt:lpstr>
      <vt:lpstr>Connections between ∀ and ∃</vt:lpstr>
      <vt:lpstr>Equality</vt:lpstr>
      <vt:lpstr>Variables</vt:lpstr>
      <vt:lpstr>Examples</vt:lpstr>
      <vt:lpstr>PowerPoint Presentation</vt:lpstr>
      <vt:lpstr>USING FIRST-ORDER LOGIC</vt:lpstr>
      <vt:lpstr>USING FIRST-ORDER LOGIC</vt:lpstr>
      <vt:lpstr>Practical Applications  of Predicate Logic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Windows User</cp:lastModifiedBy>
  <cp:revision>2151</cp:revision>
  <cp:lastPrinted>2018-07-24T06:37:20Z</cp:lastPrinted>
  <dcterms:created xsi:type="dcterms:W3CDTF">2018-06-07T04:06:17Z</dcterms:created>
  <dcterms:modified xsi:type="dcterms:W3CDTF">2020-09-19T07:16:49Z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