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1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301" r:id="rId2"/>
    <p:sldId id="379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9" r:id="rId23"/>
    <p:sldId id="360" r:id="rId24"/>
    <p:sldId id="363" r:id="rId25"/>
    <p:sldId id="364" r:id="rId26"/>
    <p:sldId id="365" r:id="rId27"/>
    <p:sldId id="366" r:id="rId28"/>
    <p:sldId id="367" r:id="rId29"/>
    <p:sldId id="383" r:id="rId30"/>
    <p:sldId id="380" r:id="rId31"/>
    <p:sldId id="368" r:id="rId32"/>
    <p:sldId id="369" r:id="rId33"/>
    <p:sldId id="371" r:id="rId34"/>
    <p:sldId id="384" r:id="rId35"/>
    <p:sldId id="382" r:id="rId36"/>
    <p:sldId id="372" r:id="rId37"/>
    <p:sldId id="373" r:id="rId38"/>
    <p:sldId id="375" r:id="rId39"/>
    <p:sldId id="376" r:id="rId40"/>
    <p:sldId id="377" r:id="rId41"/>
    <p:sldId id="378" r:id="rId42"/>
  </p:sldIdLst>
  <p:sldSz cx="9144000" cy="6858000" type="screen4x3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127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29DCAE-2496-473C-9A53-2F2CE3300B10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D1484B-B17B-44DA-A3DC-6D4996B3A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5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1A71B2C-DC1F-468B-B344-7AEB50233DFB}" type="slidenum">
              <a:rPr lang="en-US"/>
              <a:pPr/>
              <a:t>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8432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F467211-DA96-4E2B-82C4-026CDCA63C9E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340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C605884-6824-4510-BA4A-1A9E46D0E391}" type="slidenum">
              <a:rPr lang="en-US"/>
              <a:pPr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403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FF69B1C-4F08-4F29-A898-04D1C3BDAEA5}" type="slidenum">
              <a:rPr lang="en-US"/>
              <a:pPr/>
              <a:t>14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758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DA8B94B-02BA-439F-B99B-A81A6EF17123}" type="slidenum">
              <a:rPr lang="en-US"/>
              <a:pPr/>
              <a:t>15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9577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224DCDF-A85B-41AB-9471-25A8B7F91AF8}" type="slidenum">
              <a:rPr lang="en-US"/>
              <a:pPr/>
              <a:t>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88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BF5668-9804-4684-93E4-8FA687E5F66C}" type="slidenum">
              <a:rPr lang="en-US"/>
              <a:pPr/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044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DF9F614-2200-4EFA-974B-1D7D635AB614}" type="slidenum">
              <a:rPr lang="en-US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3740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E4D0457-BACC-4C66-8FDF-A84F9FD442E6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3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A58B9DA-B0C4-44F3-9880-4A4C1D67F4C9}" type="slidenum">
              <a:rPr lang="en-US"/>
              <a:pPr/>
              <a:t>20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3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B35B8EC-6F14-4E5A-8C23-48E869F97AA5}" type="slidenum">
              <a:rPr lang="en-US"/>
              <a:pPr/>
              <a:t>21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986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411873D-7CFF-4266-B38E-C1CC917BD8C7}" type="slidenum">
              <a:rPr lang="en-US"/>
              <a:pPr/>
              <a:t>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0336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6A25CC4-A801-409A-9DDD-5682D1F2B9FE}" type="slidenum">
              <a:rPr lang="en-US"/>
              <a:pPr/>
              <a:t>24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897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FBD560-77BE-49A5-8D41-74554B744E17}" type="slidenum">
              <a:rPr lang="en-US"/>
              <a:pPr/>
              <a:t>25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4334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9F27357-B1E9-49E3-8B91-C2B2CF877032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522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FB7318D-8495-4249-98FA-64D54EA6B2D3}" type="slidenum">
              <a:rPr lang="en-US"/>
              <a:pPr/>
              <a:t>27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6782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1FFD86-C87E-4E21-A0F8-7F70110BF43C}" type="slidenum">
              <a:rPr lang="en-US"/>
              <a:pPr/>
              <a:t>28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2566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C03494C-DA01-4013-85A3-6C917E36F432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972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C12F6FE-1EE8-4506-8E9D-B377B610F376}" type="slidenum">
              <a:rPr lang="en-US"/>
              <a:pPr/>
              <a:t>32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5155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1EAA9B1B-5C93-485E-B766-60D684DBE017}" type="slidenum">
              <a:rPr lang="en-US"/>
              <a:pPr/>
              <a:t>33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6127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7B9ADB6-3212-489D-A399-1CF873492D26}" type="slidenum">
              <a:rPr lang="en-US"/>
              <a:pPr/>
              <a:t>36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2976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01FB5C9-A116-47B5-8200-2D93B1BFFC18}" type="slidenum">
              <a:rPr lang="en-US"/>
              <a:pPr/>
              <a:t>37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554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26FB7E3-443B-4501-B627-0F23A03CD9F8}" type="slidenum">
              <a:rPr lang="en-US"/>
              <a:pPr/>
              <a:t>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0707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D253E72-67FF-4267-AE60-D5971D48C6CB}" type="slidenum">
              <a:rPr lang="en-US"/>
              <a:pPr/>
              <a:t>38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2964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8BB6BE1-F861-49F6-8CB2-17096D9B1979}" type="slidenum">
              <a:rPr lang="en-US"/>
              <a:pPr/>
              <a:t>39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6331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2463BDE-8BD1-45D1-9BB9-0A1F60F156EC}" type="slidenum">
              <a:rPr lang="en-US"/>
              <a:pPr/>
              <a:t>40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485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54DA2A0-D152-4243-A1AA-27FD13C764C6}" type="slidenum">
              <a:rPr lang="en-US"/>
              <a:pPr/>
              <a:t>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568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EA7934-E366-4DDF-B449-0CB84DC8B2EE}" type="slidenum">
              <a:rPr lang="en-US"/>
              <a:pPr/>
              <a:t>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20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4267C-4978-41EF-A5BF-A3B467C9714A}" type="slidenum">
              <a:rPr lang="en-US"/>
              <a:pPr/>
              <a:t>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166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233B40C-9285-43AB-A4FE-CED6C427EC49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227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B3E8D4B-95F2-47A0-817A-B3D8A4579D28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25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EF1469B-2010-4AB9-B8CF-E8A1744B78CE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003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6D1E-9708-4408-A584-2F20C11FD62B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0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6B66590A-0C90-42B8-81B4-E0C639C11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E744B-71DA-46CC-9438-483E451A4610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FDFFC-6880-47DF-ADEF-92D934538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BFA5E-E538-4739-8756-E2CC8A00AA1B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A8DEC-E679-4BFD-A56D-E9ADFC2F66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1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66825"/>
            <a:ext cx="4076700" cy="2376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795713"/>
            <a:ext cx="40767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5"/>
            <a:ext cx="7886700" cy="3879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F9F6D-1F68-4EC8-9D1E-D030FE183F54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5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A6898F31-6CA7-45E6-967D-1A02D97F86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ACD6A-747E-4F26-B89C-279A2D445250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2D5C-3BBA-4EC3-982D-C605D997C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0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3E079-A765-4C69-BBF1-6AE65ED5669B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AE590-D7AF-4DE0-84A6-1022B7F28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5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69889-EB52-4B22-836B-CB03DEFFA419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8CFE8-5EC8-45F2-ADD2-AD99816180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7487E-2445-4D21-8F2C-285C1DCCE449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AC48D-12C8-4E4E-9B1A-1A774465A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2E23-E829-44BF-95CC-3FE8B7404590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F2B5D-7E21-44EC-8CB6-AA6548A486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090E0-DA45-4674-873B-C3880BCE69A6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A9E7A-4589-403F-9C31-D5C1287A56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A320-831F-4DF8-94DA-80DB196B75EC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485BE-C7A8-4178-87D7-D672729B95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8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A5B324-0767-494C-A70F-41C1F3F0283B}" type="datetime1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9A9B685-65BA-454D-A7F4-1D27EF002B3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6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795517"/>
            <a:ext cx="7886700" cy="1277937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/>
            </a:r>
            <a:br>
              <a:rPr lang="en-US" b="1" smtClean="0">
                <a:solidFill>
                  <a:srgbClr val="FF0000"/>
                </a:solidFill>
              </a:rPr>
            </a:br>
            <a:r>
              <a:rPr lang="en-US" b="1" smtClean="0">
                <a:solidFill>
                  <a:srgbClr val="FF0000"/>
                </a:solidFill>
              </a:rPr>
              <a:t/>
            </a:r>
            <a:br>
              <a:rPr lang="en-US" b="1" smtClean="0">
                <a:solidFill>
                  <a:srgbClr val="FF0000"/>
                </a:solidFill>
              </a:rPr>
            </a:br>
            <a:r>
              <a:rPr lang="en-US" b="1" smtClean="0">
                <a:solidFill>
                  <a:srgbClr val="FF0000"/>
                </a:solidFill>
              </a:rPr>
              <a:t>Analysis of Algorithms</a:t>
            </a:r>
            <a:br>
              <a:rPr lang="en-US" b="1" smtClean="0">
                <a:solidFill>
                  <a:srgbClr val="FF0000"/>
                </a:solidFill>
              </a:rPr>
            </a:br>
            <a:r>
              <a:rPr lang="en-US" b="1" smtClean="0">
                <a:solidFill>
                  <a:srgbClr val="FF0000"/>
                </a:solidFill>
              </a:rPr>
              <a:t>(CSE212)</a:t>
            </a:r>
            <a:br>
              <a:rPr lang="en-US" b="1" smtClean="0">
                <a:solidFill>
                  <a:srgbClr val="FF0000"/>
                </a:solidFill>
              </a:rPr>
            </a:br>
            <a:r>
              <a:rPr lang="en-US" b="1" smtClean="0">
                <a:solidFill>
                  <a:srgbClr val="FF0000"/>
                </a:solidFill>
              </a:rPr>
              <a:t/>
            </a:r>
            <a:br>
              <a:rPr lang="en-US" b="1" smtClean="0">
                <a:solidFill>
                  <a:srgbClr val="FF0000"/>
                </a:solidFill>
              </a:rPr>
            </a:br>
            <a:r>
              <a:rPr lang="en-US" b="1" smtClean="0">
                <a:solidFill>
                  <a:srgbClr val="FF0000"/>
                </a:solidFill>
              </a:rPr>
              <a:t>Module 4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28650" y="2286000"/>
            <a:ext cx="7886700" cy="3367088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sz="4400" b="1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400" b="1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dirty="0" smtClean="0"/>
              <a:t>Dynamic programming and greedy technique</a:t>
            </a:r>
            <a:endParaRPr lang="en-US" sz="4400" dirty="0" smtClean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32A8DC5-2AEB-4298-A019-FC735B4314E6}" type="slidenum">
              <a:rPr lang="en-US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6843"/>
            <a:ext cx="7886700" cy="831850"/>
          </a:xfrm>
        </p:spPr>
        <p:txBody>
          <a:bodyPr/>
          <a:lstStyle/>
          <a:p>
            <a:r>
              <a:rPr lang="en-US" sz="3200" smtClean="0"/>
              <a:t>0/1 Knapsack Problem by DP (example)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4425"/>
            <a:ext cx="8534400" cy="5562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Example:  Knapsack of capacity </a:t>
            </a:r>
            <a:r>
              <a:rPr lang="en-US" i="1" dirty="0" smtClean="0"/>
              <a:t>W </a:t>
            </a:r>
            <a:r>
              <a:rPr lang="en-US" dirty="0" smtClean="0"/>
              <a:t>= 5</a:t>
            </a:r>
            <a:endParaRPr lang="en-US" u="sng" dirty="0" smtClean="0"/>
          </a:p>
          <a:p>
            <a:pPr>
              <a:buFont typeface="Monotype Sorts" pitchFamily="2" charset="2"/>
              <a:buNone/>
            </a:pPr>
            <a:r>
              <a:rPr lang="en-US" sz="2400" u="sng" dirty="0" smtClean="0"/>
              <a:t>item      weight      value             </a:t>
            </a:r>
            <a:endParaRPr lang="en-US" sz="2400" i="1" u="sng" dirty="0" smtClean="0"/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   1             2             $12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   2             1             $10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   3             3             $20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/>
              <a:t>   4             2             $15                </a:t>
            </a:r>
            <a:r>
              <a:rPr lang="en-US" sz="2000" dirty="0" smtClean="0"/>
              <a:t>	                  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		</a:t>
            </a:r>
            <a:endParaRPr lang="en-US" dirty="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390" y="2232312"/>
            <a:ext cx="515143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19605" y="728663"/>
            <a:ext cx="48570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max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{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-1,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], </a:t>
            </a:r>
            <a:r>
              <a:rPr lang="en-US" b="1" i="1" dirty="0">
                <a:solidFill>
                  <a:srgbClr val="FF0000"/>
                </a:solidFill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+ 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-1,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j- </a:t>
            </a:r>
            <a:r>
              <a:rPr lang="en-US" b="1" i="1" dirty="0" err="1">
                <a:solidFill>
                  <a:srgbClr val="FF0000"/>
                </a:solidFill>
              </a:rPr>
              <a:t>w</a:t>
            </a:r>
            <a:r>
              <a:rPr 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]}   if 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j- </a:t>
            </a:r>
            <a:r>
              <a:rPr lang="en-US" b="1" i="1" dirty="0" err="1">
                <a:solidFill>
                  <a:srgbClr val="FF0000"/>
                </a:solidFill>
              </a:rPr>
              <a:t>w</a:t>
            </a:r>
            <a:r>
              <a:rPr 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 0</a:t>
            </a:r>
            <a:endParaRPr lang="en-US" b="1" i="1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r>
              <a:rPr lang="en-US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i="1" dirty="0" err="1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] =</a:t>
            </a: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	     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-1,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]                                          if 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j- </a:t>
            </a:r>
            <a:r>
              <a:rPr lang="en-US" b="1" i="1" dirty="0" err="1">
                <a:solidFill>
                  <a:srgbClr val="FF0000"/>
                </a:solidFill>
              </a:rPr>
              <a:t>w</a:t>
            </a:r>
            <a:r>
              <a:rPr 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en-US" b="1" i="1" baseline="-250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&lt; 0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endParaRPr lang="en-US" dirty="0">
              <a:solidFill>
                <a:srgbClr val="FF9933"/>
              </a:solidFill>
            </a:endParaRP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r>
              <a:rPr lang="en-US" dirty="0"/>
              <a:t>Initial conditions: 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[0,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] = 0  and 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,0]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9388"/>
            <a:ext cx="7886700" cy="831850"/>
          </a:xfrm>
        </p:spPr>
        <p:txBody>
          <a:bodyPr/>
          <a:lstStyle/>
          <a:p>
            <a:r>
              <a:rPr lang="en-US" sz="3200" smtClean="0"/>
              <a:t>Knapsack Problem by DP (pseudocode)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85825"/>
            <a:ext cx="8534400" cy="5562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800" b="1" smtClean="0"/>
              <a:t>Algorithm DPKnapsack(</a:t>
            </a:r>
            <a:r>
              <a:rPr lang="en-US" sz="1800" b="1" i="1" smtClean="0"/>
              <a:t>w</a:t>
            </a:r>
            <a:r>
              <a:rPr lang="en-US" sz="1800" b="1" smtClean="0"/>
              <a:t>[</a:t>
            </a:r>
            <a:r>
              <a:rPr lang="en-US" sz="1800" b="1" i="1" smtClean="0"/>
              <a:t>1</a:t>
            </a:r>
            <a:r>
              <a:rPr lang="en-US" sz="1800" b="1" smtClean="0"/>
              <a:t>..</a:t>
            </a:r>
            <a:r>
              <a:rPr lang="en-US" sz="1800" b="1" i="1" smtClean="0"/>
              <a:t>n</a:t>
            </a:r>
            <a:r>
              <a:rPr lang="en-US" sz="1800" b="1" smtClean="0"/>
              <a:t>], </a:t>
            </a:r>
            <a:r>
              <a:rPr lang="en-US" sz="1800" b="1" i="1" smtClean="0"/>
              <a:t>v</a:t>
            </a:r>
            <a:r>
              <a:rPr lang="en-US" sz="1800" b="1" smtClean="0"/>
              <a:t>[</a:t>
            </a:r>
            <a:r>
              <a:rPr lang="en-US" sz="1800" b="1" i="1" smtClean="0"/>
              <a:t>1..n</a:t>
            </a:r>
            <a:r>
              <a:rPr lang="en-US" sz="1800" b="1" smtClean="0"/>
              <a:t>], </a:t>
            </a:r>
            <a:r>
              <a:rPr lang="en-US" sz="1800" b="1" i="1" smtClean="0"/>
              <a:t>W</a:t>
            </a:r>
            <a:r>
              <a:rPr lang="en-US" sz="1800" b="1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	var </a:t>
            </a:r>
            <a:r>
              <a:rPr lang="en-US" sz="1800" b="1" i="1" smtClean="0"/>
              <a:t>V</a:t>
            </a:r>
            <a:r>
              <a:rPr lang="en-US" sz="1800" b="1" smtClean="0"/>
              <a:t>[</a:t>
            </a:r>
            <a:r>
              <a:rPr lang="en-US" sz="1800" b="1" i="1" smtClean="0"/>
              <a:t>0..n,0..W</a:t>
            </a:r>
            <a:r>
              <a:rPr lang="en-US" sz="1800" b="1" smtClean="0"/>
              <a:t>]</a:t>
            </a:r>
            <a:r>
              <a:rPr lang="en-US" sz="1800" b="1" i="1" smtClean="0"/>
              <a:t>,  P</a:t>
            </a:r>
            <a:r>
              <a:rPr lang="en-US" sz="1800" b="1" smtClean="0"/>
              <a:t>[</a:t>
            </a:r>
            <a:r>
              <a:rPr lang="en-US" sz="1800" b="1" i="1" smtClean="0"/>
              <a:t>1..n,1..W</a:t>
            </a:r>
            <a:r>
              <a:rPr lang="en-US" sz="1800" b="1" smtClean="0"/>
              <a:t>]</a:t>
            </a:r>
            <a:r>
              <a:rPr lang="en-US" sz="1800" b="1" i="1" smtClean="0"/>
              <a:t>:</a:t>
            </a:r>
            <a:r>
              <a:rPr lang="en-US" sz="1800" b="1" smtClean="0"/>
              <a:t> int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	for </a:t>
            </a:r>
            <a:r>
              <a:rPr lang="en-US" sz="1800" b="1" i="1" smtClean="0"/>
              <a:t>j := 0</a:t>
            </a:r>
            <a:r>
              <a:rPr lang="en-US" sz="1800" b="1" smtClean="0"/>
              <a:t> to </a:t>
            </a:r>
            <a:r>
              <a:rPr lang="en-US" sz="1800" b="1" i="1" smtClean="0"/>
              <a:t>W</a:t>
            </a:r>
            <a:r>
              <a:rPr lang="en-US" sz="1800" b="1" smtClean="0"/>
              <a:t> do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		</a:t>
            </a:r>
            <a:r>
              <a:rPr lang="en-US" sz="1800" b="1" i="1" smtClean="0"/>
              <a:t>V</a:t>
            </a:r>
            <a:r>
              <a:rPr lang="en-US" sz="1800" b="1" smtClean="0"/>
              <a:t>[</a:t>
            </a:r>
            <a:r>
              <a:rPr lang="en-US" sz="1800" b="1" i="1" smtClean="0"/>
              <a:t>0,j</a:t>
            </a:r>
            <a:r>
              <a:rPr lang="en-US" sz="1800" b="1" smtClean="0"/>
              <a:t>] := </a:t>
            </a:r>
            <a:r>
              <a:rPr lang="en-US" sz="1800" b="1" i="1" smtClean="0"/>
              <a:t>0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     for </a:t>
            </a:r>
            <a:r>
              <a:rPr lang="en-US" sz="1800" b="1" i="1" smtClean="0"/>
              <a:t>i := 0</a:t>
            </a:r>
            <a:r>
              <a:rPr lang="en-US" sz="1800" b="1" smtClean="0"/>
              <a:t> to </a:t>
            </a:r>
            <a:r>
              <a:rPr lang="en-US" sz="1800" b="1" i="1" smtClean="0"/>
              <a:t>n</a:t>
            </a:r>
            <a:r>
              <a:rPr lang="en-US" sz="1800" b="1" smtClean="0"/>
              <a:t> do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            </a:t>
            </a:r>
            <a:r>
              <a:rPr lang="en-US" sz="1800" b="1" i="1" smtClean="0"/>
              <a:t>V</a:t>
            </a:r>
            <a:r>
              <a:rPr lang="en-US" sz="1800" b="1" smtClean="0"/>
              <a:t>[</a:t>
            </a:r>
            <a:r>
              <a:rPr lang="en-US" sz="1800" b="1" i="1" smtClean="0"/>
              <a:t>i,0</a:t>
            </a:r>
            <a:r>
              <a:rPr lang="en-US" sz="1800" b="1" smtClean="0"/>
              <a:t>]</a:t>
            </a:r>
            <a:r>
              <a:rPr lang="en-US" sz="1800" b="1" i="1" smtClean="0"/>
              <a:t> := 0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     for </a:t>
            </a:r>
            <a:r>
              <a:rPr lang="en-US" sz="1800" b="1" i="1" smtClean="0"/>
              <a:t>i := 1</a:t>
            </a:r>
            <a:r>
              <a:rPr lang="en-US" sz="1800" b="1" smtClean="0"/>
              <a:t> to </a:t>
            </a:r>
            <a:r>
              <a:rPr lang="en-US" sz="1800" b="1" i="1" smtClean="0"/>
              <a:t>n</a:t>
            </a:r>
            <a:r>
              <a:rPr lang="en-US" sz="1800" b="1" smtClean="0"/>
              <a:t> do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		for </a:t>
            </a:r>
            <a:r>
              <a:rPr lang="en-US" sz="1800" b="1" i="1" smtClean="0"/>
              <a:t>j := 1</a:t>
            </a:r>
            <a:r>
              <a:rPr lang="en-US" sz="1800" b="1" smtClean="0"/>
              <a:t> to </a:t>
            </a:r>
            <a:r>
              <a:rPr lang="en-US" sz="1800" b="1" i="1" smtClean="0"/>
              <a:t>W</a:t>
            </a:r>
            <a:r>
              <a:rPr lang="en-US" sz="1800" b="1" smtClean="0"/>
              <a:t> do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			if  </a:t>
            </a:r>
            <a:r>
              <a:rPr lang="en-US" sz="1800" b="1" i="1" smtClean="0"/>
              <a:t>w</a:t>
            </a:r>
            <a:r>
              <a:rPr lang="en-US" sz="1800" b="1" smtClean="0"/>
              <a:t>[</a:t>
            </a:r>
            <a:r>
              <a:rPr lang="en-US" sz="1800" b="1" i="1" smtClean="0"/>
              <a:t>i</a:t>
            </a:r>
            <a:r>
              <a:rPr lang="en-US" sz="1800" b="1" smtClean="0"/>
              <a:t>] </a:t>
            </a:r>
            <a:r>
              <a:rPr lang="en-US" sz="1800" b="1" smtClean="0">
                <a:sym typeface="Symbol" panose="05050102010706020507" pitchFamily="18" charset="2"/>
              </a:rPr>
              <a:t></a:t>
            </a:r>
            <a:r>
              <a:rPr lang="en-US" sz="1800" b="1" smtClean="0"/>
              <a:t> </a:t>
            </a:r>
            <a:r>
              <a:rPr lang="en-US" sz="1800" b="1" i="1" smtClean="0"/>
              <a:t>j </a:t>
            </a:r>
            <a:r>
              <a:rPr lang="en-US" sz="1800" b="1" smtClean="0"/>
              <a:t>and </a:t>
            </a:r>
            <a:r>
              <a:rPr lang="en-US" sz="1800" b="1" i="1" smtClean="0"/>
              <a:t>v</a:t>
            </a:r>
            <a:r>
              <a:rPr lang="en-US" sz="1800" b="1" smtClean="0"/>
              <a:t>[</a:t>
            </a:r>
            <a:r>
              <a:rPr lang="en-US" sz="1800" b="1" i="1" smtClean="0"/>
              <a:t>i</a:t>
            </a:r>
            <a:r>
              <a:rPr lang="en-US" sz="1800" b="1" smtClean="0"/>
              <a:t>]</a:t>
            </a:r>
            <a:r>
              <a:rPr lang="en-US" sz="1800" b="1" i="1" smtClean="0"/>
              <a:t> + V</a:t>
            </a:r>
            <a:r>
              <a:rPr lang="en-US" sz="1800" b="1" smtClean="0"/>
              <a:t>[</a:t>
            </a:r>
            <a:r>
              <a:rPr lang="en-US" sz="1800" b="1" i="1" smtClean="0"/>
              <a:t>i-1,j-w</a:t>
            </a:r>
            <a:r>
              <a:rPr lang="en-US" sz="1800" b="1" smtClean="0"/>
              <a:t>[</a:t>
            </a:r>
            <a:r>
              <a:rPr lang="en-US" sz="1800" b="1" i="1" smtClean="0"/>
              <a:t>i</a:t>
            </a:r>
            <a:r>
              <a:rPr lang="en-US" sz="1800" b="1" smtClean="0"/>
              <a:t>]]</a:t>
            </a:r>
            <a:r>
              <a:rPr lang="en-US" sz="1800" b="1" i="1" smtClean="0"/>
              <a:t> &gt; V</a:t>
            </a:r>
            <a:r>
              <a:rPr lang="en-US" sz="1800" b="1" smtClean="0"/>
              <a:t>[</a:t>
            </a:r>
            <a:r>
              <a:rPr lang="en-US" sz="1800" b="1" i="1" smtClean="0"/>
              <a:t>i-1,j</a:t>
            </a:r>
            <a:r>
              <a:rPr lang="en-US" sz="1800" b="1" smtClean="0"/>
              <a:t>] then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				</a:t>
            </a:r>
            <a:r>
              <a:rPr lang="en-US" sz="1800" b="1" i="1" smtClean="0"/>
              <a:t>V</a:t>
            </a:r>
            <a:r>
              <a:rPr lang="en-US" sz="1800" b="1" smtClean="0"/>
              <a:t>[</a:t>
            </a:r>
            <a:r>
              <a:rPr lang="en-US" sz="1800" b="1" i="1" smtClean="0"/>
              <a:t>i,j</a:t>
            </a:r>
            <a:r>
              <a:rPr lang="en-US" sz="1800" b="1" smtClean="0"/>
              <a:t>] </a:t>
            </a:r>
            <a:r>
              <a:rPr lang="en-US" sz="1800" b="1" i="1" smtClean="0"/>
              <a:t>:= v</a:t>
            </a:r>
            <a:r>
              <a:rPr lang="en-US" sz="1800" b="1" smtClean="0"/>
              <a:t>[</a:t>
            </a:r>
            <a:r>
              <a:rPr lang="en-US" sz="1800" b="1" i="1" smtClean="0"/>
              <a:t>i</a:t>
            </a:r>
            <a:r>
              <a:rPr lang="en-US" sz="1800" b="1" smtClean="0"/>
              <a:t>]</a:t>
            </a:r>
            <a:r>
              <a:rPr lang="en-US" sz="1800" b="1" i="1" smtClean="0"/>
              <a:t> + V</a:t>
            </a:r>
            <a:r>
              <a:rPr lang="en-US" sz="1800" b="1" smtClean="0"/>
              <a:t>[</a:t>
            </a:r>
            <a:r>
              <a:rPr lang="en-US" sz="1800" b="1" i="1" smtClean="0"/>
              <a:t>i-1,j-w</a:t>
            </a:r>
            <a:r>
              <a:rPr lang="en-US" sz="1800" b="1" smtClean="0"/>
              <a:t>[</a:t>
            </a:r>
            <a:r>
              <a:rPr lang="en-US" sz="1800" b="1" i="1" smtClean="0"/>
              <a:t>i</a:t>
            </a:r>
            <a:r>
              <a:rPr lang="en-US" sz="1800" b="1" smtClean="0"/>
              <a:t>]]</a:t>
            </a:r>
            <a:r>
              <a:rPr lang="en-US" sz="1800" b="1" i="1" smtClean="0"/>
              <a:t>; P</a:t>
            </a:r>
            <a:r>
              <a:rPr lang="en-US" sz="1800" b="1" smtClean="0"/>
              <a:t>[</a:t>
            </a:r>
            <a:r>
              <a:rPr lang="en-US" sz="1800" b="1" i="1" smtClean="0"/>
              <a:t>i,j</a:t>
            </a:r>
            <a:r>
              <a:rPr lang="en-US" sz="1800" b="1" smtClean="0"/>
              <a:t>]</a:t>
            </a:r>
            <a:r>
              <a:rPr lang="en-US" sz="1800" b="1" i="1" smtClean="0"/>
              <a:t> := j-w</a:t>
            </a:r>
            <a:r>
              <a:rPr lang="en-US" sz="1800" b="1" smtClean="0"/>
              <a:t>[</a:t>
            </a:r>
            <a:r>
              <a:rPr lang="en-US" sz="1800" b="1" i="1" smtClean="0"/>
              <a:t>i</a:t>
            </a:r>
            <a:r>
              <a:rPr lang="en-US" sz="1800" b="1" smtClean="0"/>
              <a:t>]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			else </a:t>
            </a:r>
            <a:r>
              <a:rPr lang="en-US" sz="1800" b="1" i="1" smtClean="0"/>
              <a:t>V</a:t>
            </a:r>
            <a:r>
              <a:rPr lang="en-US" sz="1800" b="1" smtClean="0"/>
              <a:t>[</a:t>
            </a:r>
            <a:r>
              <a:rPr lang="en-US" sz="1800" b="1" i="1" smtClean="0"/>
              <a:t>i,j</a:t>
            </a:r>
            <a:r>
              <a:rPr lang="en-US" sz="1800" b="1" smtClean="0"/>
              <a:t>]</a:t>
            </a:r>
            <a:r>
              <a:rPr lang="en-US" sz="1800" b="1" i="1" smtClean="0"/>
              <a:t> := V</a:t>
            </a:r>
            <a:r>
              <a:rPr lang="en-US" sz="1800" b="1" smtClean="0"/>
              <a:t>[</a:t>
            </a:r>
            <a:r>
              <a:rPr lang="en-US" sz="1800" b="1" i="1" smtClean="0"/>
              <a:t>i-1,j</a:t>
            </a:r>
            <a:r>
              <a:rPr lang="en-US" sz="1800" b="1" smtClean="0"/>
              <a:t>]</a:t>
            </a:r>
            <a:r>
              <a:rPr lang="en-US" sz="1800" b="1" i="1" smtClean="0"/>
              <a:t>; P</a:t>
            </a:r>
            <a:r>
              <a:rPr lang="en-US" sz="1800" b="1" smtClean="0"/>
              <a:t>[</a:t>
            </a:r>
            <a:r>
              <a:rPr lang="en-US" sz="1800" b="1" i="1" smtClean="0"/>
              <a:t>i,j</a:t>
            </a:r>
            <a:r>
              <a:rPr lang="en-US" sz="1800" b="1" smtClean="0"/>
              <a:t>]</a:t>
            </a:r>
            <a:r>
              <a:rPr lang="en-US" sz="1800" b="1" i="1" smtClean="0"/>
              <a:t> := j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/>
              <a:t>	                   return </a:t>
            </a:r>
            <a:r>
              <a:rPr lang="en-US" sz="1800" b="1" i="1" smtClean="0"/>
              <a:t>V</a:t>
            </a:r>
            <a:r>
              <a:rPr lang="en-US" sz="1800" b="1" smtClean="0"/>
              <a:t>[</a:t>
            </a:r>
            <a:r>
              <a:rPr lang="en-US" sz="1800" b="1" i="1" smtClean="0"/>
              <a:t>n,W</a:t>
            </a:r>
            <a:r>
              <a:rPr lang="en-US" sz="1800" b="1" smtClean="0"/>
              <a:t>] and the optimal subset by backtracking.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472081" name="Text Box 17"/>
          <p:cNvSpPr txBox="1">
            <a:spLocks noChangeArrowheads="1"/>
          </p:cNvSpPr>
          <p:nvPr/>
        </p:nvSpPr>
        <p:spPr bwMode="auto">
          <a:xfrm>
            <a:off x="5638800" y="2667000"/>
            <a:ext cx="327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Running time and space: 	O(nW).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838200"/>
          </a:xfrm>
        </p:spPr>
        <p:txBody>
          <a:bodyPr/>
          <a:lstStyle/>
          <a:p>
            <a:r>
              <a:rPr lang="en-US" sz="3600" smtClean="0"/>
              <a:t>Warshall’s  Algorithm: Transitive Closure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82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buFontTx/>
              <a:buChar char="•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b="1" dirty="0">
                <a:solidFill>
                  <a:srgbClr val="0070C0"/>
                </a:solidFill>
                <a:cs typeface="Arial" charset="0"/>
              </a:rPr>
              <a:t>Computes the transitive closure of a relation</a:t>
            </a:r>
          </a:p>
          <a:p>
            <a:pPr>
              <a:lnSpc>
                <a:spcPct val="70000"/>
              </a:lnSpc>
              <a:buFontTx/>
              <a:buChar char="•"/>
              <a:defRPr/>
            </a:pPr>
            <a:endParaRPr lang="en-US" b="1" dirty="0">
              <a:solidFill>
                <a:srgbClr val="0070C0"/>
              </a:solidFill>
              <a:cs typeface="Arial" charset="0"/>
            </a:endParaRPr>
          </a:p>
          <a:p>
            <a:pPr>
              <a:lnSpc>
                <a:spcPct val="70000"/>
              </a:lnSpc>
              <a:buFontTx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 Alternatively: existence of all nontrivial paths in a digraph</a:t>
            </a:r>
          </a:p>
          <a:p>
            <a:pPr>
              <a:lnSpc>
                <a:spcPct val="70000"/>
              </a:lnSpc>
              <a:buFontTx/>
              <a:buChar char="•"/>
              <a:defRPr/>
            </a:pPr>
            <a:endParaRPr lang="en-US" b="1" dirty="0">
              <a:solidFill>
                <a:srgbClr val="0070C0"/>
              </a:solidFill>
              <a:cs typeface="Arial" charset="0"/>
            </a:endParaRPr>
          </a:p>
          <a:p>
            <a:pPr>
              <a:lnSpc>
                <a:spcPct val="70000"/>
              </a:lnSpc>
              <a:buFontTx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cs typeface="Arial" charset="0"/>
              </a:rPr>
              <a:t> Example of transitive closure:</a:t>
            </a:r>
            <a:endParaRPr lang="en-US" b="1" i="1" dirty="0">
              <a:solidFill>
                <a:srgbClr val="0070C0"/>
              </a:solidFill>
              <a:cs typeface="Arial" charset="0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33400" y="2438400"/>
            <a:ext cx="2209800" cy="2057400"/>
            <a:chOff x="576" y="1824"/>
            <a:chExt cx="1392" cy="1296"/>
          </a:xfrm>
        </p:grpSpPr>
        <p:sp>
          <p:nvSpPr>
            <p:cNvPr id="16405" name="Oval 5"/>
            <p:cNvSpPr>
              <a:spLocks noChangeArrowheads="1"/>
            </p:cNvSpPr>
            <p:nvPr/>
          </p:nvSpPr>
          <p:spPr bwMode="auto">
            <a:xfrm>
              <a:off x="1392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6406" name="Oval 6"/>
            <p:cNvSpPr>
              <a:spLocks noChangeArrowheads="1"/>
            </p:cNvSpPr>
            <p:nvPr/>
          </p:nvSpPr>
          <p:spPr bwMode="auto">
            <a:xfrm>
              <a:off x="1776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6407" name="Oval 7"/>
            <p:cNvSpPr>
              <a:spLocks noChangeArrowheads="1"/>
            </p:cNvSpPr>
            <p:nvPr/>
          </p:nvSpPr>
          <p:spPr bwMode="auto">
            <a:xfrm>
              <a:off x="720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6408" name="Oval 8"/>
            <p:cNvSpPr>
              <a:spLocks noChangeArrowheads="1"/>
            </p:cNvSpPr>
            <p:nvPr/>
          </p:nvSpPr>
          <p:spPr bwMode="auto">
            <a:xfrm>
              <a:off x="57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6409" name="Line 9"/>
            <p:cNvSpPr>
              <a:spLocks noChangeShapeType="1"/>
            </p:cNvSpPr>
            <p:nvPr/>
          </p:nvSpPr>
          <p:spPr bwMode="auto">
            <a:xfrm flipV="1">
              <a:off x="768" y="1968"/>
              <a:ext cx="624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410" name="AutoShape 10"/>
            <p:cNvCxnSpPr>
              <a:cxnSpLocks noChangeShapeType="1"/>
            </p:cNvCxnSpPr>
            <p:nvPr/>
          </p:nvCxnSpPr>
          <p:spPr bwMode="auto">
            <a:xfrm flipV="1">
              <a:off x="912" y="2976"/>
              <a:ext cx="892" cy="2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1" name="AutoShape 11"/>
            <p:cNvCxnSpPr>
              <a:cxnSpLocks noChangeShapeType="1"/>
              <a:stCxn id="16406" idx="1"/>
              <a:endCxn id="16407" idx="7"/>
            </p:cNvCxnSpPr>
            <p:nvPr/>
          </p:nvCxnSpPr>
          <p:spPr bwMode="auto">
            <a:xfrm rot="-5400000" flipH="1" flipV="1">
              <a:off x="1296" y="2448"/>
              <a:ext cx="96" cy="920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12" name="Line 12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9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9" name="Text Box 13"/>
          <p:cNvSpPr txBox="1">
            <a:spLocks noChangeArrowheads="1"/>
          </p:cNvSpPr>
          <p:nvPr/>
        </p:nvSpPr>
        <p:spPr bwMode="auto">
          <a:xfrm>
            <a:off x="2971800" y="3076575"/>
            <a:ext cx="984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0  0  1  0</a:t>
            </a:r>
          </a:p>
          <a:p>
            <a:r>
              <a:rPr lang="en-US"/>
              <a:t>1  0  0  1</a:t>
            </a:r>
          </a:p>
          <a:p>
            <a:r>
              <a:rPr lang="en-US"/>
              <a:t>0  0  0  0</a:t>
            </a:r>
          </a:p>
          <a:p>
            <a:r>
              <a:rPr lang="en-US"/>
              <a:t>0  1  0  0</a:t>
            </a:r>
          </a:p>
        </p:txBody>
      </p:sp>
      <p:sp>
        <p:nvSpPr>
          <p:cNvPr id="401422" name="Text Box 14"/>
          <p:cNvSpPr txBox="1">
            <a:spLocks noChangeArrowheads="1"/>
          </p:cNvSpPr>
          <p:nvPr/>
        </p:nvSpPr>
        <p:spPr bwMode="auto">
          <a:xfrm>
            <a:off x="7410450" y="3062288"/>
            <a:ext cx="984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Arial" charset="0"/>
              </a:rPr>
              <a:t>0  0  1  0</a:t>
            </a:r>
          </a:p>
          <a:p>
            <a:pPr>
              <a:defRPr/>
            </a:pPr>
            <a:r>
              <a:rPr lang="en-US" dirty="0">
                <a:cs typeface="Arial" charset="0"/>
              </a:rPr>
              <a:t>1 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1  1</a:t>
            </a:r>
            <a:r>
              <a:rPr lang="en-US" dirty="0">
                <a:cs typeface="Arial" charset="0"/>
              </a:rPr>
              <a:t>  1</a:t>
            </a:r>
          </a:p>
          <a:p>
            <a:pPr>
              <a:defRPr/>
            </a:pPr>
            <a:r>
              <a:rPr lang="en-US" dirty="0">
                <a:cs typeface="Arial" charset="0"/>
              </a:rPr>
              <a:t>0  0  0  0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 1 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1  1</a:t>
            </a:r>
          </a:p>
        </p:txBody>
      </p:sp>
      <p:grpSp>
        <p:nvGrpSpPr>
          <p:cNvPr id="16391" name="Group 15"/>
          <p:cNvGrpSpPr>
            <a:grpSpLocks/>
          </p:cNvGrpSpPr>
          <p:nvPr/>
        </p:nvGrpSpPr>
        <p:grpSpPr bwMode="auto">
          <a:xfrm>
            <a:off x="4625975" y="2438400"/>
            <a:ext cx="2209800" cy="2057400"/>
            <a:chOff x="2928" y="1824"/>
            <a:chExt cx="1392" cy="1296"/>
          </a:xfrm>
        </p:grpSpPr>
        <p:sp>
          <p:nvSpPr>
            <p:cNvPr id="16392" name="Oval 16"/>
            <p:cNvSpPr>
              <a:spLocks noChangeArrowheads="1"/>
            </p:cNvSpPr>
            <p:nvPr/>
          </p:nvSpPr>
          <p:spPr bwMode="auto">
            <a:xfrm>
              <a:off x="3744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6393" name="Oval 17"/>
            <p:cNvSpPr>
              <a:spLocks noChangeArrowheads="1"/>
            </p:cNvSpPr>
            <p:nvPr/>
          </p:nvSpPr>
          <p:spPr bwMode="auto">
            <a:xfrm>
              <a:off x="4128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6394" name="Oval 18"/>
            <p:cNvSpPr>
              <a:spLocks noChangeArrowheads="1"/>
            </p:cNvSpPr>
            <p:nvPr/>
          </p:nvSpPr>
          <p:spPr bwMode="auto">
            <a:xfrm>
              <a:off x="3072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6395" name="Oval 19"/>
            <p:cNvSpPr>
              <a:spLocks noChangeArrowheads="1"/>
            </p:cNvSpPr>
            <p:nvPr/>
          </p:nvSpPr>
          <p:spPr bwMode="auto">
            <a:xfrm>
              <a:off x="2928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6396" name="Line 20"/>
            <p:cNvSpPr>
              <a:spLocks noChangeShapeType="1"/>
            </p:cNvSpPr>
            <p:nvPr/>
          </p:nvSpPr>
          <p:spPr bwMode="auto">
            <a:xfrm flipV="1">
              <a:off x="3120" y="1968"/>
              <a:ext cx="624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397" name="AutoShape 21"/>
            <p:cNvCxnSpPr>
              <a:cxnSpLocks noChangeShapeType="1"/>
            </p:cNvCxnSpPr>
            <p:nvPr/>
          </p:nvCxnSpPr>
          <p:spPr bwMode="auto">
            <a:xfrm flipV="1">
              <a:off x="3264" y="2976"/>
              <a:ext cx="892" cy="2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8" name="AutoShape 22"/>
            <p:cNvCxnSpPr>
              <a:cxnSpLocks noChangeShapeType="1"/>
              <a:stCxn id="16393" idx="1"/>
              <a:endCxn id="16394" idx="7"/>
            </p:cNvCxnSpPr>
            <p:nvPr/>
          </p:nvCxnSpPr>
          <p:spPr bwMode="auto">
            <a:xfrm rot="-5400000" flipH="1" flipV="1">
              <a:off x="3648" y="2448"/>
              <a:ext cx="96" cy="920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399" name="Line 23"/>
            <p:cNvSpPr>
              <a:spLocks noChangeShapeType="1"/>
            </p:cNvSpPr>
            <p:nvPr/>
          </p:nvSpPr>
          <p:spPr bwMode="auto">
            <a:xfrm flipH="1" flipV="1">
              <a:off x="3024" y="2256"/>
              <a:ext cx="9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24"/>
            <p:cNvSpPr>
              <a:spLocks noChangeShapeType="1"/>
            </p:cNvSpPr>
            <p:nvPr/>
          </p:nvSpPr>
          <p:spPr bwMode="auto">
            <a:xfrm flipV="1">
              <a:off x="3168" y="201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25"/>
            <p:cNvSpPr>
              <a:spLocks noChangeShapeType="1"/>
            </p:cNvSpPr>
            <p:nvPr/>
          </p:nvSpPr>
          <p:spPr bwMode="auto">
            <a:xfrm flipH="1" flipV="1">
              <a:off x="3840" y="2016"/>
              <a:ext cx="384" cy="8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402" name="AutoShape 26"/>
            <p:cNvCxnSpPr>
              <a:cxnSpLocks noChangeShapeType="1"/>
              <a:stCxn id="16394" idx="2"/>
              <a:endCxn id="16394" idx="3"/>
            </p:cNvCxnSpPr>
            <p:nvPr/>
          </p:nvCxnSpPr>
          <p:spPr bwMode="auto">
            <a:xfrm rot="10800000" flipH="1" flipV="1">
              <a:off x="3072" y="3024"/>
              <a:ext cx="28" cy="68"/>
            </a:xfrm>
            <a:prstGeom prst="curvedConnector4">
              <a:avLst>
                <a:gd name="adj1" fmla="val -514287"/>
                <a:gd name="adj2" fmla="val 35294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27"/>
            <p:cNvCxnSpPr>
              <a:cxnSpLocks noChangeShapeType="1"/>
              <a:stCxn id="16393" idx="7"/>
              <a:endCxn id="16393" idx="6"/>
            </p:cNvCxnSpPr>
            <p:nvPr/>
          </p:nvCxnSpPr>
          <p:spPr bwMode="auto">
            <a:xfrm rot="5400000" flipV="1">
              <a:off x="4272" y="2880"/>
              <a:ext cx="68" cy="28"/>
            </a:xfrm>
            <a:prstGeom prst="curvedConnector4">
              <a:avLst>
                <a:gd name="adj1" fmla="val -252940"/>
                <a:gd name="adj2" fmla="val 61428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04" name="Line 28"/>
            <p:cNvSpPr>
              <a:spLocks noChangeShapeType="1"/>
            </p:cNvSpPr>
            <p:nvPr/>
          </p:nvSpPr>
          <p:spPr bwMode="auto">
            <a:xfrm flipH="1" flipV="1">
              <a:off x="3120" y="2208"/>
              <a:ext cx="105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38200"/>
          </a:xfrm>
        </p:spPr>
        <p:txBody>
          <a:bodyPr/>
          <a:lstStyle/>
          <a:p>
            <a:r>
              <a:rPr lang="en-US" sz="3600" smtClean="0"/>
              <a:t>Warshall’s  Algorithm</a:t>
            </a:r>
          </a:p>
        </p:txBody>
      </p:sp>
      <p:sp>
        <p:nvSpPr>
          <p:cNvPr id="17411" name="Text Box 1027"/>
          <p:cNvSpPr txBox="1">
            <a:spLocks noChangeArrowheads="1"/>
          </p:cNvSpPr>
          <p:nvPr/>
        </p:nvSpPr>
        <p:spPr bwMode="auto">
          <a:xfrm>
            <a:off x="436563" y="857250"/>
            <a:ext cx="86868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Times New Roman" panose="02020603050405020304" pitchFamily="18" charset="0"/>
              </a:rPr>
              <a:t>Constructs transitive closure </a:t>
            </a:r>
            <a:r>
              <a:rPr lang="en-US" sz="2000" b="1" i="1">
                <a:latin typeface="Times New Roman" panose="02020603050405020304" pitchFamily="18" charset="0"/>
              </a:rPr>
              <a:t>T</a:t>
            </a:r>
            <a:r>
              <a:rPr lang="en-US" sz="2000" b="1">
                <a:latin typeface="Times New Roman" panose="02020603050405020304" pitchFamily="18" charset="0"/>
              </a:rPr>
              <a:t> as the last matrix in the sequence of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 b="1">
                <a:latin typeface="Times New Roman" panose="02020603050405020304" pitchFamily="18" charset="0"/>
              </a:rPr>
              <a:t>-by-</a:t>
            </a:r>
            <a:r>
              <a:rPr lang="en-US" sz="2000" b="1" i="1">
                <a:latin typeface="Times New Roman" panose="02020603050405020304" pitchFamily="18" charset="0"/>
              </a:rPr>
              <a:t>n </a:t>
            </a:r>
            <a:r>
              <a:rPr lang="en-US" sz="2000" b="1">
                <a:latin typeface="Times New Roman" panose="02020603050405020304" pitchFamily="18" charset="0"/>
              </a:rPr>
              <a:t>matrices  </a:t>
            </a:r>
            <a:r>
              <a:rPr lang="en-US" sz="2000" b="1" i="1">
                <a:latin typeface="Times New Roman" panose="02020603050405020304" pitchFamily="18" charset="0"/>
              </a:rPr>
              <a:t>R</a:t>
            </a:r>
            <a:r>
              <a:rPr lang="en-US" sz="2000" b="1" baseline="30000">
                <a:latin typeface="Times New Roman" panose="02020603050405020304" pitchFamily="18" charset="0"/>
              </a:rPr>
              <a:t>(0)</a:t>
            </a:r>
            <a:r>
              <a:rPr lang="en-US" sz="2000" b="1">
                <a:latin typeface="Times New Roman" panose="02020603050405020304" pitchFamily="18" charset="0"/>
              </a:rPr>
              <a:t>, … , </a:t>
            </a:r>
            <a:r>
              <a:rPr lang="en-US" sz="2000" b="1" i="1">
                <a:latin typeface="Times New Roman" panose="02020603050405020304" pitchFamily="18" charset="0"/>
              </a:rPr>
              <a:t>R</a:t>
            </a:r>
            <a:r>
              <a:rPr lang="en-US" sz="2000" b="1" baseline="30000">
                <a:latin typeface="Times New Roman" panose="02020603050405020304" pitchFamily="18" charset="0"/>
              </a:rPr>
              <a:t>(</a:t>
            </a:r>
            <a:r>
              <a:rPr lang="en-US" sz="2000" b="1" i="1" baseline="30000">
                <a:latin typeface="Times New Roman" panose="02020603050405020304" pitchFamily="18" charset="0"/>
              </a:rPr>
              <a:t>k</a:t>
            </a:r>
            <a:r>
              <a:rPr lang="en-US" sz="2000" b="1" baseline="30000"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, … , </a:t>
            </a:r>
            <a:r>
              <a:rPr lang="en-US" sz="2000" b="1" i="1">
                <a:latin typeface="Times New Roman" panose="02020603050405020304" pitchFamily="18" charset="0"/>
              </a:rPr>
              <a:t>R</a:t>
            </a:r>
            <a:r>
              <a:rPr lang="en-US" sz="2000" b="1" baseline="30000">
                <a:latin typeface="Times New Roman" panose="02020603050405020304" pitchFamily="18" charset="0"/>
              </a:rPr>
              <a:t>(</a:t>
            </a:r>
            <a:r>
              <a:rPr lang="en-US" sz="2000" b="1" i="1" baseline="30000">
                <a:latin typeface="Times New Roman" panose="02020603050405020304" pitchFamily="18" charset="0"/>
              </a:rPr>
              <a:t>n</a:t>
            </a:r>
            <a:r>
              <a:rPr lang="en-US" sz="2000" b="1" baseline="30000"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 where</a:t>
            </a:r>
          </a:p>
          <a:p>
            <a:r>
              <a:rPr lang="en-US" sz="2000" b="1" i="1">
                <a:latin typeface="Times New Roman" panose="02020603050405020304" pitchFamily="18" charset="0"/>
              </a:rPr>
              <a:t>R</a:t>
            </a:r>
            <a:r>
              <a:rPr lang="en-US" sz="2000" b="1" baseline="30000">
                <a:latin typeface="Times New Roman" panose="02020603050405020304" pitchFamily="18" charset="0"/>
              </a:rPr>
              <a:t>(</a:t>
            </a:r>
            <a:r>
              <a:rPr lang="en-US" sz="2000" b="1" i="1" baseline="30000">
                <a:latin typeface="Times New Roman" panose="02020603050405020304" pitchFamily="18" charset="0"/>
              </a:rPr>
              <a:t>k</a:t>
            </a:r>
            <a:r>
              <a:rPr lang="en-US" sz="2000" b="1" baseline="30000"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[</a:t>
            </a:r>
            <a:r>
              <a:rPr lang="en-US" sz="2000" b="1" i="1">
                <a:latin typeface="Times New Roman" panose="02020603050405020304" pitchFamily="18" charset="0"/>
              </a:rPr>
              <a:t>i</a:t>
            </a:r>
            <a:r>
              <a:rPr lang="en-US" sz="2000" b="1">
                <a:latin typeface="Times New Roman" panose="02020603050405020304" pitchFamily="18" charset="0"/>
              </a:rPr>
              <a:t>,</a:t>
            </a:r>
            <a:r>
              <a:rPr lang="en-US" sz="2000" b="1" i="1">
                <a:latin typeface="Times New Roman" panose="02020603050405020304" pitchFamily="18" charset="0"/>
              </a:rPr>
              <a:t>j</a:t>
            </a:r>
            <a:r>
              <a:rPr lang="en-US" sz="2000" b="1">
                <a:latin typeface="Times New Roman" panose="02020603050405020304" pitchFamily="18" charset="0"/>
              </a:rPr>
              <a:t>] = 1 iff there is nontrivial path from </a:t>
            </a:r>
            <a:r>
              <a:rPr lang="en-US" sz="2000" b="1" i="1">
                <a:latin typeface="Times New Roman" panose="02020603050405020304" pitchFamily="18" charset="0"/>
              </a:rPr>
              <a:t>i</a:t>
            </a:r>
            <a:r>
              <a:rPr lang="en-US" sz="2000" b="1">
                <a:latin typeface="Times New Roman" panose="02020603050405020304" pitchFamily="18" charset="0"/>
              </a:rPr>
              <a:t> to </a:t>
            </a:r>
            <a:r>
              <a:rPr lang="en-US" sz="2000" b="1" i="1">
                <a:latin typeface="Times New Roman" panose="02020603050405020304" pitchFamily="18" charset="0"/>
              </a:rPr>
              <a:t>j</a:t>
            </a:r>
            <a:r>
              <a:rPr lang="en-US" sz="2000" b="1">
                <a:latin typeface="Times New Roman" panose="02020603050405020304" pitchFamily="18" charset="0"/>
              </a:rPr>
              <a:t>  with only the first </a:t>
            </a:r>
            <a:r>
              <a:rPr lang="en-US" sz="2000" b="1" i="1">
                <a:latin typeface="Times New Roman" panose="02020603050405020304" pitchFamily="18" charset="0"/>
              </a:rPr>
              <a:t>k </a:t>
            </a:r>
            <a:r>
              <a:rPr lang="en-US" sz="2000" b="1">
                <a:latin typeface="Times New Roman" panose="02020603050405020304" pitchFamily="18" charset="0"/>
              </a:rPr>
              <a:t>vertices allowed as intermediate </a:t>
            </a:r>
          </a:p>
          <a:p>
            <a:r>
              <a:rPr lang="en-US" sz="2000" b="1">
                <a:latin typeface="Times New Roman" panose="02020603050405020304" pitchFamily="18" charset="0"/>
              </a:rPr>
              <a:t>Note that </a:t>
            </a:r>
            <a:r>
              <a:rPr lang="en-US" sz="2000" b="1" i="1">
                <a:latin typeface="Times New Roman" panose="02020603050405020304" pitchFamily="18" charset="0"/>
              </a:rPr>
              <a:t>R</a:t>
            </a:r>
            <a:r>
              <a:rPr lang="en-US" sz="2000" b="1" baseline="30000">
                <a:latin typeface="Times New Roman" panose="02020603050405020304" pitchFamily="18" charset="0"/>
              </a:rPr>
              <a:t>(0) </a:t>
            </a:r>
            <a:r>
              <a:rPr lang="en-US" sz="2000" b="1">
                <a:latin typeface="Times New Roman" panose="02020603050405020304" pitchFamily="18" charset="0"/>
              </a:rPr>
              <a:t>= </a:t>
            </a:r>
            <a:r>
              <a:rPr lang="en-US" sz="2000" b="1" i="1">
                <a:latin typeface="Times New Roman" panose="02020603050405020304" pitchFamily="18" charset="0"/>
              </a:rPr>
              <a:t>A </a:t>
            </a:r>
            <a:r>
              <a:rPr lang="en-US" sz="2000" b="1">
                <a:latin typeface="Times New Roman" panose="02020603050405020304" pitchFamily="18" charset="0"/>
              </a:rPr>
              <a:t>(adjacency matrix), </a:t>
            </a:r>
            <a:r>
              <a:rPr lang="en-US" sz="2000" b="1" i="1">
                <a:latin typeface="Times New Roman" panose="02020603050405020304" pitchFamily="18" charset="0"/>
              </a:rPr>
              <a:t>R</a:t>
            </a:r>
            <a:r>
              <a:rPr lang="en-US" sz="2000" b="1" baseline="30000">
                <a:latin typeface="Times New Roman" panose="02020603050405020304" pitchFamily="18" charset="0"/>
              </a:rPr>
              <a:t>(</a:t>
            </a:r>
            <a:r>
              <a:rPr lang="en-US" sz="2000" b="1" i="1" baseline="30000">
                <a:latin typeface="Times New Roman" panose="02020603050405020304" pitchFamily="18" charset="0"/>
              </a:rPr>
              <a:t>n</a:t>
            </a:r>
            <a:r>
              <a:rPr lang="en-US" sz="2000" b="1" baseline="30000">
                <a:latin typeface="Times New Roman" panose="02020603050405020304" pitchFamily="18" charset="0"/>
              </a:rPr>
              <a:t>)</a:t>
            </a:r>
            <a:r>
              <a:rPr lang="en-US" sz="2000" b="1" i="1" baseline="-25000">
                <a:latin typeface="Times New Roman" panose="02020603050405020304" pitchFamily="18" charset="0"/>
              </a:rPr>
              <a:t> </a:t>
            </a:r>
            <a:r>
              <a:rPr lang="en-US" sz="2000" b="1" i="1">
                <a:latin typeface="Times New Roman" panose="02020603050405020304" pitchFamily="18" charset="0"/>
              </a:rPr>
              <a:t>= T  </a:t>
            </a:r>
            <a:r>
              <a:rPr lang="en-US" sz="2000" b="1">
                <a:latin typeface="Times New Roman" panose="02020603050405020304" pitchFamily="18" charset="0"/>
              </a:rPr>
              <a:t>(transitive closure) </a:t>
            </a:r>
          </a:p>
        </p:txBody>
      </p:sp>
      <p:grpSp>
        <p:nvGrpSpPr>
          <p:cNvPr id="17412" name="Group 1028"/>
          <p:cNvGrpSpPr>
            <a:grpSpLocks/>
          </p:cNvGrpSpPr>
          <p:nvPr/>
        </p:nvGrpSpPr>
        <p:grpSpPr bwMode="auto">
          <a:xfrm>
            <a:off x="381000" y="2620963"/>
            <a:ext cx="1447800" cy="1295400"/>
            <a:chOff x="576" y="1824"/>
            <a:chExt cx="1392" cy="1296"/>
          </a:xfrm>
        </p:grpSpPr>
        <p:sp>
          <p:nvSpPr>
            <p:cNvPr id="17469" name="Oval 1029"/>
            <p:cNvSpPr>
              <a:spLocks noChangeArrowheads="1"/>
            </p:cNvSpPr>
            <p:nvPr/>
          </p:nvSpPr>
          <p:spPr bwMode="auto">
            <a:xfrm>
              <a:off x="1392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7470" name="Oval 1030"/>
            <p:cNvSpPr>
              <a:spLocks noChangeArrowheads="1"/>
            </p:cNvSpPr>
            <p:nvPr/>
          </p:nvSpPr>
          <p:spPr bwMode="auto">
            <a:xfrm>
              <a:off x="1776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71" name="Oval 1031"/>
            <p:cNvSpPr>
              <a:spLocks noChangeArrowheads="1"/>
            </p:cNvSpPr>
            <p:nvPr/>
          </p:nvSpPr>
          <p:spPr bwMode="auto">
            <a:xfrm>
              <a:off x="720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7472" name="Oval 1032"/>
            <p:cNvSpPr>
              <a:spLocks noChangeArrowheads="1"/>
            </p:cNvSpPr>
            <p:nvPr/>
          </p:nvSpPr>
          <p:spPr bwMode="auto">
            <a:xfrm>
              <a:off x="57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7473" name="Line 1033"/>
            <p:cNvSpPr>
              <a:spLocks noChangeShapeType="1"/>
            </p:cNvSpPr>
            <p:nvPr/>
          </p:nvSpPr>
          <p:spPr bwMode="auto">
            <a:xfrm flipV="1">
              <a:off x="768" y="1968"/>
              <a:ext cx="624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74" name="AutoShape 1034"/>
            <p:cNvCxnSpPr>
              <a:cxnSpLocks noChangeShapeType="1"/>
            </p:cNvCxnSpPr>
            <p:nvPr/>
          </p:nvCxnSpPr>
          <p:spPr bwMode="auto">
            <a:xfrm flipV="1">
              <a:off x="912" y="2976"/>
              <a:ext cx="892" cy="2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75" name="AutoShape 1035"/>
            <p:cNvCxnSpPr>
              <a:cxnSpLocks noChangeShapeType="1"/>
              <a:stCxn id="17470" idx="1"/>
              <a:endCxn id="17471" idx="7"/>
            </p:cNvCxnSpPr>
            <p:nvPr/>
          </p:nvCxnSpPr>
          <p:spPr bwMode="auto">
            <a:xfrm rot="-5400000" flipH="1" flipV="1">
              <a:off x="1296" y="2448"/>
              <a:ext cx="96" cy="920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76" name="Line 1036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9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3" name="Group 1037"/>
          <p:cNvGrpSpPr>
            <a:grpSpLocks/>
          </p:cNvGrpSpPr>
          <p:nvPr/>
        </p:nvGrpSpPr>
        <p:grpSpPr bwMode="auto">
          <a:xfrm>
            <a:off x="1863725" y="2630488"/>
            <a:ext cx="1524000" cy="1295400"/>
            <a:chOff x="2928" y="1824"/>
            <a:chExt cx="1392" cy="1296"/>
          </a:xfrm>
        </p:grpSpPr>
        <p:sp>
          <p:nvSpPr>
            <p:cNvPr id="17460" name="Oval 1038"/>
            <p:cNvSpPr>
              <a:spLocks noChangeArrowheads="1"/>
            </p:cNvSpPr>
            <p:nvPr/>
          </p:nvSpPr>
          <p:spPr bwMode="auto">
            <a:xfrm>
              <a:off x="3744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7461" name="Oval 1039"/>
            <p:cNvSpPr>
              <a:spLocks noChangeArrowheads="1"/>
            </p:cNvSpPr>
            <p:nvPr/>
          </p:nvSpPr>
          <p:spPr bwMode="auto">
            <a:xfrm>
              <a:off x="4128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62" name="Oval 1040"/>
            <p:cNvSpPr>
              <a:spLocks noChangeArrowheads="1"/>
            </p:cNvSpPr>
            <p:nvPr/>
          </p:nvSpPr>
          <p:spPr bwMode="auto">
            <a:xfrm>
              <a:off x="3072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7463" name="Oval 1041"/>
            <p:cNvSpPr>
              <a:spLocks noChangeArrowheads="1"/>
            </p:cNvSpPr>
            <p:nvPr/>
          </p:nvSpPr>
          <p:spPr bwMode="auto">
            <a:xfrm>
              <a:off x="2928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7464" name="Line 1042"/>
            <p:cNvSpPr>
              <a:spLocks noChangeShapeType="1"/>
            </p:cNvSpPr>
            <p:nvPr/>
          </p:nvSpPr>
          <p:spPr bwMode="auto">
            <a:xfrm flipV="1">
              <a:off x="3120" y="1968"/>
              <a:ext cx="624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65" name="AutoShape 1043"/>
            <p:cNvCxnSpPr>
              <a:cxnSpLocks noChangeShapeType="1"/>
            </p:cNvCxnSpPr>
            <p:nvPr/>
          </p:nvCxnSpPr>
          <p:spPr bwMode="auto">
            <a:xfrm flipV="1">
              <a:off x="3264" y="2976"/>
              <a:ext cx="892" cy="2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66" name="AutoShape 1044"/>
            <p:cNvCxnSpPr>
              <a:cxnSpLocks noChangeShapeType="1"/>
              <a:stCxn id="17461" idx="1"/>
              <a:endCxn id="17462" idx="7"/>
            </p:cNvCxnSpPr>
            <p:nvPr/>
          </p:nvCxnSpPr>
          <p:spPr bwMode="auto">
            <a:xfrm rot="-5400000" flipH="1" flipV="1">
              <a:off x="3648" y="2448"/>
              <a:ext cx="96" cy="920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67" name="Line 1045"/>
            <p:cNvSpPr>
              <a:spLocks noChangeShapeType="1"/>
            </p:cNvSpPr>
            <p:nvPr/>
          </p:nvSpPr>
          <p:spPr bwMode="auto">
            <a:xfrm flipH="1" flipV="1">
              <a:off x="3024" y="2256"/>
              <a:ext cx="9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1046"/>
            <p:cNvSpPr>
              <a:spLocks noChangeShapeType="1"/>
            </p:cNvSpPr>
            <p:nvPr/>
          </p:nvSpPr>
          <p:spPr bwMode="auto">
            <a:xfrm flipV="1">
              <a:off x="3168" y="2016"/>
              <a:ext cx="624" cy="9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4" name="Group 1047"/>
          <p:cNvGrpSpPr>
            <a:grpSpLocks/>
          </p:cNvGrpSpPr>
          <p:nvPr/>
        </p:nvGrpSpPr>
        <p:grpSpPr bwMode="auto">
          <a:xfrm>
            <a:off x="7504113" y="2716213"/>
            <a:ext cx="1327150" cy="1263650"/>
            <a:chOff x="4752" y="1776"/>
            <a:chExt cx="836" cy="796"/>
          </a:xfrm>
        </p:grpSpPr>
        <p:sp>
          <p:nvSpPr>
            <p:cNvPr id="17447" name="Oval 1048"/>
            <p:cNvSpPr>
              <a:spLocks noChangeArrowheads="1"/>
            </p:cNvSpPr>
            <p:nvPr/>
          </p:nvSpPr>
          <p:spPr bwMode="auto">
            <a:xfrm>
              <a:off x="5242" y="1776"/>
              <a:ext cx="115" cy="118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7448" name="Oval 1049"/>
            <p:cNvSpPr>
              <a:spLocks noChangeArrowheads="1"/>
            </p:cNvSpPr>
            <p:nvPr/>
          </p:nvSpPr>
          <p:spPr bwMode="auto">
            <a:xfrm>
              <a:off x="5473" y="2395"/>
              <a:ext cx="115" cy="118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49" name="Oval 1050"/>
            <p:cNvSpPr>
              <a:spLocks noChangeArrowheads="1"/>
            </p:cNvSpPr>
            <p:nvPr/>
          </p:nvSpPr>
          <p:spPr bwMode="auto">
            <a:xfrm>
              <a:off x="4838" y="2454"/>
              <a:ext cx="116" cy="118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7450" name="Oval 1051"/>
            <p:cNvSpPr>
              <a:spLocks noChangeArrowheads="1"/>
            </p:cNvSpPr>
            <p:nvPr/>
          </p:nvSpPr>
          <p:spPr bwMode="auto">
            <a:xfrm>
              <a:off x="4752" y="1923"/>
              <a:ext cx="115" cy="118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7451" name="Line 1052"/>
            <p:cNvSpPr>
              <a:spLocks noChangeShapeType="1"/>
            </p:cNvSpPr>
            <p:nvPr/>
          </p:nvSpPr>
          <p:spPr bwMode="auto">
            <a:xfrm flipV="1">
              <a:off x="4867" y="1864"/>
              <a:ext cx="375" cy="8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52" name="AutoShape 1053"/>
            <p:cNvCxnSpPr>
              <a:cxnSpLocks noChangeShapeType="1"/>
            </p:cNvCxnSpPr>
            <p:nvPr/>
          </p:nvCxnSpPr>
          <p:spPr bwMode="auto">
            <a:xfrm flipV="1">
              <a:off x="4954" y="2484"/>
              <a:ext cx="536" cy="17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3" name="AutoShape 1054"/>
            <p:cNvCxnSpPr>
              <a:cxnSpLocks noChangeShapeType="1"/>
              <a:stCxn id="17448" idx="1"/>
              <a:endCxn id="17449" idx="7"/>
            </p:cNvCxnSpPr>
            <p:nvPr/>
          </p:nvCxnSpPr>
          <p:spPr bwMode="auto">
            <a:xfrm rot="-5400000" flipH="1" flipV="1">
              <a:off x="5184" y="2165"/>
              <a:ext cx="59" cy="553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54" name="Line 1055"/>
            <p:cNvSpPr>
              <a:spLocks noChangeShapeType="1"/>
            </p:cNvSpPr>
            <p:nvPr/>
          </p:nvSpPr>
          <p:spPr bwMode="auto">
            <a:xfrm flipH="1" flipV="1">
              <a:off x="4810" y="2041"/>
              <a:ext cx="57" cy="4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1056"/>
            <p:cNvSpPr>
              <a:spLocks noChangeShapeType="1"/>
            </p:cNvSpPr>
            <p:nvPr/>
          </p:nvSpPr>
          <p:spPr bwMode="auto">
            <a:xfrm flipV="1">
              <a:off x="4896" y="1894"/>
              <a:ext cx="375" cy="5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1057"/>
            <p:cNvSpPr>
              <a:spLocks noChangeShapeType="1"/>
            </p:cNvSpPr>
            <p:nvPr/>
          </p:nvSpPr>
          <p:spPr bwMode="auto">
            <a:xfrm flipH="1" flipV="1">
              <a:off x="5300" y="1894"/>
              <a:ext cx="230" cy="50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57" name="AutoShape 1058"/>
            <p:cNvCxnSpPr>
              <a:cxnSpLocks noChangeShapeType="1"/>
              <a:stCxn id="17449" idx="2"/>
              <a:endCxn id="17449" idx="3"/>
            </p:cNvCxnSpPr>
            <p:nvPr/>
          </p:nvCxnSpPr>
          <p:spPr bwMode="auto">
            <a:xfrm rot="10800000" flipH="1" flipV="1">
              <a:off x="4838" y="2513"/>
              <a:ext cx="17" cy="42"/>
            </a:xfrm>
            <a:prstGeom prst="curvedConnector4">
              <a:avLst>
                <a:gd name="adj1" fmla="val -514287"/>
                <a:gd name="adj2" fmla="val 35294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58" name="AutoShape 1059"/>
            <p:cNvCxnSpPr>
              <a:cxnSpLocks noChangeShapeType="1"/>
              <a:stCxn id="17448" idx="7"/>
              <a:endCxn id="17448" idx="6"/>
            </p:cNvCxnSpPr>
            <p:nvPr/>
          </p:nvCxnSpPr>
          <p:spPr bwMode="auto">
            <a:xfrm rot="5400000" flipV="1">
              <a:off x="5559" y="2424"/>
              <a:ext cx="42" cy="17"/>
            </a:xfrm>
            <a:prstGeom prst="curvedConnector4">
              <a:avLst>
                <a:gd name="adj1" fmla="val -252940"/>
                <a:gd name="adj2" fmla="val 6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59" name="Line 1060"/>
            <p:cNvSpPr>
              <a:spLocks noChangeShapeType="1"/>
            </p:cNvSpPr>
            <p:nvPr/>
          </p:nvSpPr>
          <p:spPr bwMode="auto">
            <a:xfrm flipH="1" flipV="1">
              <a:off x="4867" y="2012"/>
              <a:ext cx="635" cy="3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5" name="Group 1061"/>
          <p:cNvGrpSpPr>
            <a:grpSpLocks/>
          </p:cNvGrpSpPr>
          <p:nvPr/>
        </p:nvGrpSpPr>
        <p:grpSpPr bwMode="auto">
          <a:xfrm>
            <a:off x="5662613" y="2646363"/>
            <a:ext cx="1524000" cy="1295400"/>
            <a:chOff x="3600" y="1824"/>
            <a:chExt cx="960" cy="816"/>
          </a:xfrm>
        </p:grpSpPr>
        <p:sp>
          <p:nvSpPr>
            <p:cNvPr id="17435" name="Oval 1062"/>
            <p:cNvSpPr>
              <a:spLocks noChangeArrowheads="1"/>
            </p:cNvSpPr>
            <p:nvPr/>
          </p:nvSpPr>
          <p:spPr bwMode="auto">
            <a:xfrm>
              <a:off x="4163" y="1824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7436" name="Oval 1063"/>
            <p:cNvSpPr>
              <a:spLocks noChangeArrowheads="1"/>
            </p:cNvSpPr>
            <p:nvPr/>
          </p:nvSpPr>
          <p:spPr bwMode="auto">
            <a:xfrm>
              <a:off x="4428" y="2459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37" name="Oval 1064"/>
            <p:cNvSpPr>
              <a:spLocks noChangeArrowheads="1"/>
            </p:cNvSpPr>
            <p:nvPr/>
          </p:nvSpPr>
          <p:spPr bwMode="auto">
            <a:xfrm>
              <a:off x="3699" y="2519"/>
              <a:ext cx="133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7438" name="Oval 1065"/>
            <p:cNvSpPr>
              <a:spLocks noChangeArrowheads="1"/>
            </p:cNvSpPr>
            <p:nvPr/>
          </p:nvSpPr>
          <p:spPr bwMode="auto">
            <a:xfrm>
              <a:off x="3600" y="1975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7439" name="Line 1066"/>
            <p:cNvSpPr>
              <a:spLocks noChangeShapeType="1"/>
            </p:cNvSpPr>
            <p:nvPr/>
          </p:nvSpPr>
          <p:spPr bwMode="auto">
            <a:xfrm flipV="1">
              <a:off x="3732" y="1915"/>
              <a:ext cx="431" cy="9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40" name="AutoShape 1067"/>
            <p:cNvCxnSpPr>
              <a:cxnSpLocks noChangeShapeType="1"/>
            </p:cNvCxnSpPr>
            <p:nvPr/>
          </p:nvCxnSpPr>
          <p:spPr bwMode="auto">
            <a:xfrm flipV="1">
              <a:off x="3832" y="2549"/>
              <a:ext cx="615" cy="1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41" name="AutoShape 1068"/>
            <p:cNvCxnSpPr>
              <a:cxnSpLocks noChangeShapeType="1"/>
              <a:stCxn id="17436" idx="1"/>
              <a:endCxn id="17437" idx="7"/>
            </p:cNvCxnSpPr>
            <p:nvPr/>
          </p:nvCxnSpPr>
          <p:spPr bwMode="auto">
            <a:xfrm rot="-5400000" flipH="1" flipV="1">
              <a:off x="4099" y="2189"/>
              <a:ext cx="61" cy="635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42" name="Line 1069"/>
            <p:cNvSpPr>
              <a:spLocks noChangeShapeType="1"/>
            </p:cNvSpPr>
            <p:nvPr/>
          </p:nvSpPr>
          <p:spPr bwMode="auto">
            <a:xfrm flipH="1" flipV="1">
              <a:off x="3666" y="2096"/>
              <a:ext cx="66" cy="42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Line 1070"/>
            <p:cNvSpPr>
              <a:spLocks noChangeShapeType="1"/>
            </p:cNvSpPr>
            <p:nvPr/>
          </p:nvSpPr>
          <p:spPr bwMode="auto">
            <a:xfrm flipV="1">
              <a:off x="3766" y="1945"/>
              <a:ext cx="430" cy="5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44" name="AutoShape 1071"/>
            <p:cNvCxnSpPr>
              <a:cxnSpLocks noChangeShapeType="1"/>
              <a:stCxn id="17436" idx="7"/>
              <a:endCxn id="17436" idx="6"/>
            </p:cNvCxnSpPr>
            <p:nvPr/>
          </p:nvCxnSpPr>
          <p:spPr bwMode="auto">
            <a:xfrm rot="5400000" flipV="1">
              <a:off x="4529" y="2488"/>
              <a:ext cx="43" cy="19"/>
            </a:xfrm>
            <a:prstGeom prst="curvedConnector4">
              <a:avLst>
                <a:gd name="adj1" fmla="val -252940"/>
                <a:gd name="adj2" fmla="val 6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45" name="Line 1072"/>
            <p:cNvSpPr>
              <a:spLocks noChangeShapeType="1"/>
            </p:cNvSpPr>
            <p:nvPr/>
          </p:nvSpPr>
          <p:spPr bwMode="auto">
            <a:xfrm flipH="1" flipV="1">
              <a:off x="3732" y="2066"/>
              <a:ext cx="729" cy="3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1073"/>
            <p:cNvSpPr>
              <a:spLocks noChangeShapeType="1"/>
            </p:cNvSpPr>
            <p:nvPr/>
          </p:nvSpPr>
          <p:spPr bwMode="auto">
            <a:xfrm flipH="1" flipV="1">
              <a:off x="4224" y="1920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6" name="Text Box 1074"/>
          <p:cNvSpPr txBox="1">
            <a:spLocks noChangeArrowheads="1"/>
          </p:cNvSpPr>
          <p:nvPr/>
        </p:nvSpPr>
        <p:spPr bwMode="auto">
          <a:xfrm>
            <a:off x="674688" y="4152900"/>
            <a:ext cx="8794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b="1"/>
              <a:t>     </a:t>
            </a:r>
            <a:r>
              <a:rPr lang="en-US" sz="1600" b="1" i="1"/>
              <a:t>R</a:t>
            </a:r>
            <a:r>
              <a:rPr lang="en-US" sz="1600" b="1" baseline="30000"/>
              <a:t>(0)</a:t>
            </a:r>
          </a:p>
          <a:p>
            <a:r>
              <a:rPr lang="en-US" sz="1600" b="1"/>
              <a:t>0  0  1  0</a:t>
            </a:r>
          </a:p>
          <a:p>
            <a:r>
              <a:rPr lang="en-US" sz="1600" b="1"/>
              <a:t>1  0  0  1</a:t>
            </a:r>
          </a:p>
          <a:p>
            <a:r>
              <a:rPr lang="en-US" sz="1600" b="1"/>
              <a:t>0  0  0  0</a:t>
            </a:r>
          </a:p>
          <a:p>
            <a:r>
              <a:rPr lang="en-US" sz="1600" b="1"/>
              <a:t>0  1  0  0</a:t>
            </a:r>
          </a:p>
        </p:txBody>
      </p:sp>
      <p:sp>
        <p:nvSpPr>
          <p:cNvPr id="437299" name="Text Box 1075"/>
          <p:cNvSpPr txBox="1">
            <a:spLocks noChangeArrowheads="1"/>
          </p:cNvSpPr>
          <p:nvPr/>
        </p:nvSpPr>
        <p:spPr bwMode="auto">
          <a:xfrm>
            <a:off x="2468563" y="4152900"/>
            <a:ext cx="879475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  <a:cs typeface="Arial" charset="0"/>
              </a:rPr>
              <a:t>     </a:t>
            </a:r>
            <a:r>
              <a:rPr lang="en-US" sz="1600" i="1" dirty="0">
                <a:cs typeface="Arial" charset="0"/>
              </a:rPr>
              <a:t>R</a:t>
            </a:r>
            <a:r>
              <a:rPr lang="en-US" sz="1600" baseline="30000" dirty="0">
                <a:cs typeface="Arial" charset="0"/>
              </a:rPr>
              <a:t>(1)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0  0  1  0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1  0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1</a:t>
            </a:r>
            <a:r>
              <a:rPr lang="en-US" sz="1600" dirty="0">
                <a:cs typeface="Arial" charset="0"/>
              </a:rPr>
              <a:t>  1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0  0  0  0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0  1  0  0</a:t>
            </a:r>
            <a:endParaRPr lang="en-US" sz="1600" b="1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437300" name="Text Box 1076"/>
          <p:cNvSpPr txBox="1">
            <a:spLocks noChangeArrowheads="1"/>
          </p:cNvSpPr>
          <p:nvPr/>
        </p:nvSpPr>
        <p:spPr bwMode="auto">
          <a:xfrm>
            <a:off x="3886200" y="4211638"/>
            <a:ext cx="88106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Arial" charset="0"/>
              </a:rPr>
              <a:t>     </a:t>
            </a:r>
            <a:r>
              <a:rPr lang="en-US" sz="1600" i="1" dirty="0">
                <a:cs typeface="Arial" charset="0"/>
              </a:rPr>
              <a:t>R</a:t>
            </a:r>
            <a:r>
              <a:rPr lang="en-US" sz="1600" baseline="30000" dirty="0">
                <a:cs typeface="Arial" charset="0"/>
              </a:rPr>
              <a:t>(2)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0  0  1  0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1  0  1  1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0  0  0  0</a:t>
            </a:r>
          </a:p>
          <a:p>
            <a:pPr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1 </a:t>
            </a:r>
            <a:r>
              <a:rPr lang="en-US" sz="1600" dirty="0">
                <a:cs typeface="Arial" charset="0"/>
              </a:rPr>
              <a:t> 1 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1  1</a:t>
            </a:r>
          </a:p>
        </p:txBody>
      </p:sp>
      <p:sp>
        <p:nvSpPr>
          <p:cNvPr id="437301" name="Text Box 1077"/>
          <p:cNvSpPr txBox="1">
            <a:spLocks noChangeArrowheads="1"/>
          </p:cNvSpPr>
          <p:nvPr/>
        </p:nvSpPr>
        <p:spPr bwMode="auto">
          <a:xfrm>
            <a:off x="5819775" y="4211638"/>
            <a:ext cx="88106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Arial" charset="0"/>
              </a:rPr>
              <a:t>     </a:t>
            </a:r>
            <a:r>
              <a:rPr lang="en-US" sz="1600" i="1" dirty="0">
                <a:cs typeface="Arial" charset="0"/>
              </a:rPr>
              <a:t>R</a:t>
            </a:r>
            <a:r>
              <a:rPr lang="en-US" sz="1600" baseline="30000" dirty="0">
                <a:cs typeface="Arial" charset="0"/>
              </a:rPr>
              <a:t>(3)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0  0  1  0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1  0  1  1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0  0  0  0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1  1  1  1</a:t>
            </a:r>
            <a:endParaRPr lang="en-US" sz="1600" b="1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437302" name="Text Box 1078"/>
          <p:cNvSpPr txBox="1">
            <a:spLocks noChangeArrowheads="1"/>
          </p:cNvSpPr>
          <p:nvPr/>
        </p:nvSpPr>
        <p:spPr bwMode="auto">
          <a:xfrm>
            <a:off x="7715250" y="4230688"/>
            <a:ext cx="88106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Arial" charset="0"/>
              </a:rPr>
              <a:t>     </a:t>
            </a:r>
            <a:r>
              <a:rPr lang="en-US" sz="1600" i="1" dirty="0">
                <a:cs typeface="Arial" charset="0"/>
              </a:rPr>
              <a:t>R</a:t>
            </a:r>
            <a:r>
              <a:rPr lang="en-US" sz="1600" baseline="30000" dirty="0">
                <a:cs typeface="Arial" charset="0"/>
              </a:rPr>
              <a:t>(4)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0  0  1  0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1 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1</a:t>
            </a:r>
            <a:r>
              <a:rPr lang="en-US" sz="1600" dirty="0">
                <a:cs typeface="Arial" charset="0"/>
              </a:rPr>
              <a:t>  1  1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0  0  0  0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1  1  1  1</a:t>
            </a:r>
            <a:endParaRPr lang="en-US" sz="1600" b="1" dirty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7421" name="Line 1079"/>
          <p:cNvSpPr>
            <a:spLocks noChangeShapeType="1"/>
          </p:cNvSpPr>
          <p:nvPr/>
        </p:nvSpPr>
        <p:spPr bwMode="auto">
          <a:xfrm flipV="1">
            <a:off x="2144713" y="27813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2" name="Group 1080"/>
          <p:cNvGrpSpPr>
            <a:grpSpLocks/>
          </p:cNvGrpSpPr>
          <p:nvPr/>
        </p:nvGrpSpPr>
        <p:grpSpPr bwMode="auto">
          <a:xfrm>
            <a:off x="3719513" y="2628900"/>
            <a:ext cx="1524000" cy="1295400"/>
            <a:chOff x="2352" y="1872"/>
            <a:chExt cx="960" cy="816"/>
          </a:xfrm>
        </p:grpSpPr>
        <p:sp>
          <p:nvSpPr>
            <p:cNvPr id="17423" name="Oval 1081"/>
            <p:cNvSpPr>
              <a:spLocks noChangeArrowheads="1"/>
            </p:cNvSpPr>
            <p:nvPr/>
          </p:nvSpPr>
          <p:spPr bwMode="auto">
            <a:xfrm>
              <a:off x="2915" y="1872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7424" name="Oval 1082"/>
            <p:cNvSpPr>
              <a:spLocks noChangeArrowheads="1"/>
            </p:cNvSpPr>
            <p:nvPr/>
          </p:nvSpPr>
          <p:spPr bwMode="auto">
            <a:xfrm>
              <a:off x="3180" y="2507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25" name="Oval 1083"/>
            <p:cNvSpPr>
              <a:spLocks noChangeArrowheads="1"/>
            </p:cNvSpPr>
            <p:nvPr/>
          </p:nvSpPr>
          <p:spPr bwMode="auto">
            <a:xfrm>
              <a:off x="2451" y="2567"/>
              <a:ext cx="133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7426" name="Oval 1084"/>
            <p:cNvSpPr>
              <a:spLocks noChangeArrowheads="1"/>
            </p:cNvSpPr>
            <p:nvPr/>
          </p:nvSpPr>
          <p:spPr bwMode="auto">
            <a:xfrm>
              <a:off x="2352" y="2023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7427" name="Line 1085"/>
            <p:cNvSpPr>
              <a:spLocks noChangeShapeType="1"/>
            </p:cNvSpPr>
            <p:nvPr/>
          </p:nvSpPr>
          <p:spPr bwMode="auto">
            <a:xfrm flipV="1">
              <a:off x="2484" y="1963"/>
              <a:ext cx="431" cy="9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086"/>
            <p:cNvCxnSpPr>
              <a:cxnSpLocks noChangeShapeType="1"/>
            </p:cNvCxnSpPr>
            <p:nvPr/>
          </p:nvCxnSpPr>
          <p:spPr bwMode="auto">
            <a:xfrm flipV="1">
              <a:off x="2584" y="2597"/>
              <a:ext cx="615" cy="1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9" name="AutoShape 1087"/>
            <p:cNvCxnSpPr>
              <a:cxnSpLocks noChangeShapeType="1"/>
              <a:stCxn id="17424" idx="1"/>
              <a:endCxn id="17425" idx="7"/>
            </p:cNvCxnSpPr>
            <p:nvPr/>
          </p:nvCxnSpPr>
          <p:spPr bwMode="auto">
            <a:xfrm rot="-5400000" flipH="1" flipV="1">
              <a:off x="2851" y="2237"/>
              <a:ext cx="61" cy="635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0" name="Line 1088"/>
            <p:cNvSpPr>
              <a:spLocks noChangeShapeType="1"/>
            </p:cNvSpPr>
            <p:nvPr/>
          </p:nvSpPr>
          <p:spPr bwMode="auto">
            <a:xfrm flipH="1" flipV="1">
              <a:off x="2418" y="2144"/>
              <a:ext cx="66" cy="42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1089"/>
            <p:cNvSpPr>
              <a:spLocks noChangeShapeType="1"/>
            </p:cNvSpPr>
            <p:nvPr/>
          </p:nvSpPr>
          <p:spPr bwMode="auto">
            <a:xfrm flipV="1">
              <a:off x="2518" y="1993"/>
              <a:ext cx="430" cy="5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32" name="AutoShape 1090"/>
            <p:cNvCxnSpPr>
              <a:cxnSpLocks noChangeShapeType="1"/>
              <a:stCxn id="17424" idx="7"/>
              <a:endCxn id="17424" idx="6"/>
            </p:cNvCxnSpPr>
            <p:nvPr/>
          </p:nvCxnSpPr>
          <p:spPr bwMode="auto">
            <a:xfrm rot="5400000" flipV="1">
              <a:off x="3281" y="2536"/>
              <a:ext cx="43" cy="19"/>
            </a:xfrm>
            <a:prstGeom prst="curvedConnector4">
              <a:avLst>
                <a:gd name="adj1" fmla="val -252940"/>
                <a:gd name="adj2" fmla="val 61428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3" name="Line 1091"/>
            <p:cNvSpPr>
              <a:spLocks noChangeShapeType="1"/>
            </p:cNvSpPr>
            <p:nvPr/>
          </p:nvSpPr>
          <p:spPr bwMode="auto">
            <a:xfrm flipH="1" flipV="1">
              <a:off x="2484" y="2114"/>
              <a:ext cx="729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1092"/>
            <p:cNvSpPr>
              <a:spLocks noChangeShapeType="1"/>
            </p:cNvSpPr>
            <p:nvPr/>
          </p:nvSpPr>
          <p:spPr bwMode="auto">
            <a:xfrm flipH="1" flipV="1">
              <a:off x="3024" y="2016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762000"/>
          </a:xfrm>
        </p:spPr>
        <p:txBody>
          <a:bodyPr/>
          <a:lstStyle/>
          <a:p>
            <a:r>
              <a:rPr lang="en-US" smtClean="0"/>
              <a:t>Warshall’s  Algorithm (recurrence)</a:t>
            </a:r>
            <a:endParaRPr lang="en-US" sz="2800" smtClean="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6106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/>
              <a:t>On the</a:t>
            </a:r>
            <a:r>
              <a:rPr lang="en-US" b="1" i="1"/>
              <a:t> k-</a:t>
            </a:r>
            <a:r>
              <a:rPr lang="en-US" b="1"/>
              <a:t>th iteration, the algorithm determines for every pair of vertices </a:t>
            </a:r>
            <a:r>
              <a:rPr lang="en-US" b="1" i="1"/>
              <a:t>i, j</a:t>
            </a:r>
            <a:r>
              <a:rPr lang="en-US"/>
              <a:t>  </a:t>
            </a:r>
            <a:r>
              <a:rPr lang="en-US" b="1"/>
              <a:t>if a path exists from </a:t>
            </a:r>
            <a:r>
              <a:rPr lang="en-US" b="1" i="1"/>
              <a:t>i </a:t>
            </a:r>
            <a:r>
              <a:rPr lang="en-US" b="1"/>
              <a:t>and</a:t>
            </a:r>
            <a:r>
              <a:rPr lang="en-US" b="1" i="1"/>
              <a:t> j </a:t>
            </a:r>
            <a:r>
              <a:rPr lang="en-US" b="1"/>
              <a:t>with just vertices 1,…,</a:t>
            </a:r>
            <a:r>
              <a:rPr lang="en-US" b="1" i="1"/>
              <a:t>k </a:t>
            </a:r>
            <a:r>
              <a:rPr lang="en-US" b="1"/>
              <a:t>allowed</a:t>
            </a:r>
            <a:r>
              <a:rPr lang="en-US" b="1" i="1"/>
              <a:t> </a:t>
            </a:r>
            <a:r>
              <a:rPr lang="en-US" b="1"/>
              <a:t>as</a:t>
            </a:r>
            <a:r>
              <a:rPr lang="en-US" b="1" i="1"/>
              <a:t> </a:t>
            </a:r>
            <a:r>
              <a:rPr lang="en-US" b="1"/>
              <a:t>intermediate</a:t>
            </a:r>
          </a:p>
          <a:p>
            <a:pPr>
              <a:buFontTx/>
              <a:buChar char="•"/>
            </a:pPr>
            <a:endParaRPr lang="en-US" b="1"/>
          </a:p>
          <a:p>
            <a:pPr lvl="4"/>
            <a:r>
              <a:rPr lang="en-US" b="1" i="1"/>
              <a:t>R</a:t>
            </a:r>
            <a:r>
              <a:rPr lang="en-US" b="1" baseline="30000"/>
              <a:t>(</a:t>
            </a:r>
            <a:r>
              <a:rPr lang="en-US" b="1" i="1" baseline="30000"/>
              <a:t>k</a:t>
            </a:r>
            <a:r>
              <a:rPr lang="en-US" b="1" baseline="30000"/>
              <a:t>-1)</a:t>
            </a:r>
            <a:r>
              <a:rPr lang="en-US" b="1"/>
              <a:t>[</a:t>
            </a:r>
            <a:r>
              <a:rPr lang="en-US" b="1" i="1"/>
              <a:t>i,j</a:t>
            </a:r>
            <a:r>
              <a:rPr lang="en-US" b="1"/>
              <a:t>]                            (path using just 1 ,…,</a:t>
            </a:r>
            <a:r>
              <a:rPr lang="en-US" b="1" i="1"/>
              <a:t>k-</a:t>
            </a:r>
            <a:r>
              <a:rPr lang="en-US" b="1"/>
              <a:t>1)</a:t>
            </a:r>
          </a:p>
          <a:p>
            <a:r>
              <a:rPr lang="en-US" b="1"/>
              <a:t> </a:t>
            </a:r>
            <a:r>
              <a:rPr lang="en-US" b="1" i="1"/>
              <a:t>R</a:t>
            </a:r>
            <a:r>
              <a:rPr lang="en-US" b="1" baseline="30000"/>
              <a:t>(</a:t>
            </a:r>
            <a:r>
              <a:rPr lang="en-US" b="1" i="1" baseline="30000"/>
              <a:t>k</a:t>
            </a:r>
            <a:r>
              <a:rPr lang="en-US" b="1" baseline="30000"/>
              <a:t>)</a:t>
            </a:r>
            <a:r>
              <a:rPr lang="en-US" b="1"/>
              <a:t>[</a:t>
            </a:r>
            <a:r>
              <a:rPr lang="en-US" b="1" i="1"/>
              <a:t>i,j</a:t>
            </a:r>
            <a:r>
              <a:rPr lang="en-US" b="1"/>
              <a:t>] =            or </a:t>
            </a:r>
          </a:p>
          <a:p>
            <a:pPr lvl="3"/>
            <a:r>
              <a:rPr lang="en-US" b="1" i="1"/>
              <a:t>     R</a:t>
            </a:r>
            <a:r>
              <a:rPr lang="en-US" b="1" baseline="30000"/>
              <a:t>(</a:t>
            </a:r>
            <a:r>
              <a:rPr lang="en-US" b="1" i="1" baseline="30000"/>
              <a:t>k</a:t>
            </a:r>
            <a:r>
              <a:rPr lang="en-US" b="1" baseline="30000"/>
              <a:t>-1)</a:t>
            </a:r>
            <a:r>
              <a:rPr lang="en-US" b="1"/>
              <a:t>[</a:t>
            </a:r>
            <a:r>
              <a:rPr lang="en-US" b="1" i="1"/>
              <a:t>i,k</a:t>
            </a:r>
            <a:r>
              <a:rPr lang="en-US" b="1"/>
              <a:t>]  and </a:t>
            </a:r>
            <a:r>
              <a:rPr lang="en-US" b="1" i="1"/>
              <a:t>R</a:t>
            </a:r>
            <a:r>
              <a:rPr lang="en-US" b="1" baseline="30000"/>
              <a:t>(</a:t>
            </a:r>
            <a:r>
              <a:rPr lang="en-US" b="1" i="1" baseline="30000"/>
              <a:t>k</a:t>
            </a:r>
            <a:r>
              <a:rPr lang="en-US" b="1" baseline="30000"/>
              <a:t>-1)</a:t>
            </a:r>
            <a:r>
              <a:rPr lang="en-US" b="1"/>
              <a:t>[</a:t>
            </a:r>
            <a:r>
              <a:rPr lang="en-US" b="1" i="1"/>
              <a:t>k,j</a:t>
            </a:r>
            <a:r>
              <a:rPr lang="en-US" b="1"/>
              <a:t>]    (path from </a:t>
            </a:r>
            <a:r>
              <a:rPr lang="en-US" b="1" i="1"/>
              <a:t>i </a:t>
            </a:r>
            <a:r>
              <a:rPr lang="en-US" b="1"/>
              <a:t>to </a:t>
            </a:r>
            <a:r>
              <a:rPr lang="en-US" b="1" i="1"/>
              <a:t>k</a:t>
            </a:r>
            <a:r>
              <a:rPr lang="en-US" b="1"/>
              <a:t> </a:t>
            </a:r>
          </a:p>
          <a:p>
            <a:pPr lvl="3"/>
            <a:r>
              <a:rPr lang="en-US" b="1"/>
              <a:t>                                                          and from </a:t>
            </a:r>
            <a:r>
              <a:rPr lang="en-US" b="1" i="1"/>
              <a:t>k</a:t>
            </a:r>
            <a:r>
              <a:rPr lang="en-US" b="1"/>
              <a:t> to </a:t>
            </a:r>
            <a:r>
              <a:rPr lang="en-US" b="1" i="1"/>
              <a:t>j</a:t>
            </a:r>
            <a:endParaRPr lang="en-US" b="1"/>
          </a:p>
          <a:p>
            <a:pPr lvl="3"/>
            <a:r>
              <a:rPr lang="en-US" b="1"/>
              <a:t>                                                          using just 1 ,…,</a:t>
            </a:r>
            <a:r>
              <a:rPr lang="en-US" b="1" i="1"/>
              <a:t>k-</a:t>
            </a:r>
            <a:r>
              <a:rPr lang="en-US" b="1"/>
              <a:t>1)</a:t>
            </a:r>
          </a:p>
          <a:p>
            <a:endParaRPr lang="en-US" b="1"/>
          </a:p>
          <a:p>
            <a:pPr>
              <a:buFontTx/>
              <a:buChar char="•"/>
            </a:pPr>
            <a:endParaRPr lang="en-US" i="1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762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392363" y="5189538"/>
            <a:ext cx="381000" cy="411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>
                <a:solidFill>
                  <a:schemeClr val="bg2"/>
                </a:solidFill>
              </a:rPr>
              <a:t>j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086100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>
                <a:solidFill>
                  <a:schemeClr val="bg2"/>
                </a:solidFill>
              </a:rPr>
              <a:t>k</a:t>
            </a:r>
          </a:p>
        </p:txBody>
      </p:sp>
      <p:cxnSp>
        <p:nvCxnSpPr>
          <p:cNvPr id="18439" name="AutoShape 7"/>
          <p:cNvCxnSpPr>
            <a:cxnSpLocks noChangeShapeType="1"/>
            <a:stCxn id="18436" idx="5"/>
          </p:cNvCxnSpPr>
          <p:nvPr/>
        </p:nvCxnSpPr>
        <p:spPr bwMode="auto">
          <a:xfrm rot="16200000" flipH="1">
            <a:off x="1176338" y="4046538"/>
            <a:ext cx="1127125" cy="130492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0" name="AutoShape 8"/>
          <p:cNvCxnSpPr>
            <a:cxnSpLocks noChangeShapeType="1"/>
          </p:cNvCxnSpPr>
          <p:nvPr/>
        </p:nvCxnSpPr>
        <p:spPr bwMode="auto">
          <a:xfrm rot="-5400000">
            <a:off x="1944688" y="2706688"/>
            <a:ext cx="322262" cy="2036762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AutoShape 9"/>
          <p:cNvCxnSpPr>
            <a:cxnSpLocks noChangeShapeType="1"/>
          </p:cNvCxnSpPr>
          <p:nvPr/>
        </p:nvCxnSpPr>
        <p:spPr bwMode="auto">
          <a:xfrm rot="5400000">
            <a:off x="2390775" y="4305300"/>
            <a:ext cx="1447800" cy="533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1562100" y="1504950"/>
            <a:ext cx="830263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0600">
                <a:solidFill>
                  <a:srgbClr val="FF9933"/>
                </a:solidFill>
              </a:rPr>
              <a:t>{</a:t>
            </a:r>
            <a:endParaRPr lang="en-US">
              <a:solidFill>
                <a:srgbClr val="FF9933"/>
              </a:solidFill>
            </a:endParaRP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4695825" y="4525963"/>
            <a:ext cx="335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>
                <a:solidFill>
                  <a:srgbClr val="FF9933"/>
                </a:solidFill>
              </a:rPr>
              <a:t>Initial condition?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762000"/>
          </a:xfrm>
        </p:spPr>
        <p:txBody>
          <a:bodyPr/>
          <a:lstStyle/>
          <a:p>
            <a:r>
              <a:rPr lang="en-US" sz="3600" smtClean="0"/>
              <a:t>Warshall’s  Algorithm (matrix generation)</a:t>
            </a:r>
          </a:p>
        </p:txBody>
      </p:sp>
      <p:sp>
        <p:nvSpPr>
          <p:cNvPr id="19459" name="Text Box 1027"/>
          <p:cNvSpPr txBox="1">
            <a:spLocks noChangeArrowheads="1"/>
          </p:cNvSpPr>
          <p:nvPr/>
        </p:nvSpPr>
        <p:spPr bwMode="auto">
          <a:xfrm>
            <a:off x="457200" y="752475"/>
            <a:ext cx="8686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Recurrence relating elements </a:t>
            </a:r>
            <a:r>
              <a:rPr lang="en-US" b="1" i="1">
                <a:solidFill>
                  <a:srgbClr val="FF0000"/>
                </a:solidFill>
              </a:rPr>
              <a:t>R</a:t>
            </a:r>
            <a:r>
              <a:rPr lang="en-US" b="1" baseline="30000">
                <a:solidFill>
                  <a:srgbClr val="FF0000"/>
                </a:solidFill>
              </a:rPr>
              <a:t>(</a:t>
            </a:r>
            <a:r>
              <a:rPr lang="en-US" b="1" i="1" baseline="30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)</a:t>
            </a:r>
            <a:r>
              <a:rPr lang="en-US" b="1">
                <a:solidFill>
                  <a:srgbClr val="FF0000"/>
                </a:solidFill>
              </a:rPr>
              <a:t> to elements of </a:t>
            </a:r>
            <a:r>
              <a:rPr lang="en-US" b="1" i="1">
                <a:solidFill>
                  <a:srgbClr val="FF0000"/>
                </a:solidFill>
              </a:rPr>
              <a:t>R</a:t>
            </a:r>
            <a:r>
              <a:rPr lang="en-US" b="1" baseline="30000">
                <a:solidFill>
                  <a:srgbClr val="FF0000"/>
                </a:solidFill>
              </a:rPr>
              <a:t>(</a:t>
            </a:r>
            <a:r>
              <a:rPr lang="en-US" b="1" i="1" baseline="30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-1)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is: </a:t>
            </a:r>
          </a:p>
          <a:p>
            <a:r>
              <a:rPr lang="en-US" b="1">
                <a:solidFill>
                  <a:srgbClr val="FF0000"/>
                </a:solidFill>
              </a:rPr>
              <a:t>    </a:t>
            </a:r>
          </a:p>
          <a:p>
            <a:pPr lvl="3"/>
            <a:r>
              <a:rPr lang="en-US" b="1" i="1">
                <a:solidFill>
                  <a:srgbClr val="FF0000"/>
                </a:solidFill>
              </a:rPr>
              <a:t>R</a:t>
            </a:r>
            <a:r>
              <a:rPr lang="en-US" b="1" baseline="30000">
                <a:solidFill>
                  <a:srgbClr val="FF0000"/>
                </a:solidFill>
              </a:rPr>
              <a:t>(</a:t>
            </a:r>
            <a:r>
              <a:rPr lang="en-US" b="1" i="1" baseline="30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)</a:t>
            </a:r>
            <a:r>
              <a:rPr lang="en-US" b="1">
                <a:solidFill>
                  <a:srgbClr val="FF0000"/>
                </a:solidFill>
              </a:rPr>
              <a:t>[</a:t>
            </a:r>
            <a:r>
              <a:rPr lang="en-US" b="1" i="1">
                <a:solidFill>
                  <a:srgbClr val="FF0000"/>
                </a:solidFill>
              </a:rPr>
              <a:t>i,j</a:t>
            </a:r>
            <a:r>
              <a:rPr lang="en-US" b="1">
                <a:solidFill>
                  <a:srgbClr val="FF0000"/>
                </a:solidFill>
              </a:rPr>
              <a:t>] = </a:t>
            </a:r>
            <a:r>
              <a:rPr lang="en-US" b="1" i="1">
                <a:solidFill>
                  <a:srgbClr val="FF0000"/>
                </a:solidFill>
              </a:rPr>
              <a:t>R</a:t>
            </a:r>
            <a:r>
              <a:rPr lang="en-US" b="1" baseline="30000">
                <a:solidFill>
                  <a:srgbClr val="FF0000"/>
                </a:solidFill>
              </a:rPr>
              <a:t>(</a:t>
            </a:r>
            <a:r>
              <a:rPr lang="en-US" b="1" i="1" baseline="30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-1)</a:t>
            </a:r>
            <a:r>
              <a:rPr lang="en-US" b="1">
                <a:solidFill>
                  <a:srgbClr val="FF0000"/>
                </a:solidFill>
              </a:rPr>
              <a:t>[</a:t>
            </a:r>
            <a:r>
              <a:rPr lang="en-US" b="1" i="1">
                <a:solidFill>
                  <a:srgbClr val="FF0000"/>
                </a:solidFill>
              </a:rPr>
              <a:t>i,j</a:t>
            </a:r>
            <a:r>
              <a:rPr lang="en-US" b="1">
                <a:solidFill>
                  <a:srgbClr val="FF0000"/>
                </a:solidFill>
              </a:rPr>
              <a:t>] or</a:t>
            </a:r>
            <a:r>
              <a:rPr lang="en-US" b="1" i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R</a:t>
            </a:r>
            <a:r>
              <a:rPr lang="en-US" b="1" baseline="30000">
                <a:solidFill>
                  <a:srgbClr val="FF0000"/>
                </a:solidFill>
              </a:rPr>
              <a:t>(</a:t>
            </a:r>
            <a:r>
              <a:rPr lang="en-US" b="1" i="1" baseline="30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-1)</a:t>
            </a:r>
            <a:r>
              <a:rPr lang="en-US" b="1">
                <a:solidFill>
                  <a:srgbClr val="FF0000"/>
                </a:solidFill>
              </a:rPr>
              <a:t>[</a:t>
            </a:r>
            <a:r>
              <a:rPr lang="en-US" b="1" i="1">
                <a:solidFill>
                  <a:srgbClr val="FF0000"/>
                </a:solidFill>
              </a:rPr>
              <a:t>i,k</a:t>
            </a:r>
            <a:r>
              <a:rPr lang="en-US" b="1">
                <a:solidFill>
                  <a:srgbClr val="FF0000"/>
                </a:solidFill>
              </a:rPr>
              <a:t>] and </a:t>
            </a:r>
            <a:r>
              <a:rPr lang="en-US" b="1" i="1">
                <a:solidFill>
                  <a:srgbClr val="FF0000"/>
                </a:solidFill>
              </a:rPr>
              <a:t>R</a:t>
            </a:r>
            <a:r>
              <a:rPr lang="en-US" b="1" baseline="30000">
                <a:solidFill>
                  <a:srgbClr val="FF0000"/>
                </a:solidFill>
              </a:rPr>
              <a:t>(</a:t>
            </a:r>
            <a:r>
              <a:rPr lang="en-US" b="1" i="1" baseline="30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-1)</a:t>
            </a:r>
            <a:r>
              <a:rPr lang="en-US" b="1">
                <a:solidFill>
                  <a:srgbClr val="FF0000"/>
                </a:solidFill>
              </a:rPr>
              <a:t>[</a:t>
            </a:r>
            <a:r>
              <a:rPr lang="en-US" b="1" i="1">
                <a:solidFill>
                  <a:srgbClr val="FF0000"/>
                </a:solidFill>
              </a:rPr>
              <a:t>k,j</a:t>
            </a:r>
            <a:r>
              <a:rPr lang="en-US" b="1">
                <a:solidFill>
                  <a:srgbClr val="FF0000"/>
                </a:solidFill>
              </a:rPr>
              <a:t>])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19460" name="Text Box 1036"/>
          <p:cNvSpPr txBox="1">
            <a:spLocks noChangeArrowheads="1"/>
          </p:cNvSpPr>
          <p:nvPr/>
        </p:nvSpPr>
        <p:spPr bwMode="auto">
          <a:xfrm>
            <a:off x="533400" y="1704975"/>
            <a:ext cx="830580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/>
              <a:t>It implies the following rules for generating </a:t>
            </a:r>
            <a:r>
              <a:rPr lang="en-US" sz="2000" b="1" i="1"/>
              <a:t>R</a:t>
            </a:r>
            <a:r>
              <a:rPr lang="en-US" sz="2000" b="1" baseline="30000"/>
              <a:t>(</a:t>
            </a:r>
            <a:r>
              <a:rPr lang="en-US" sz="2000" b="1" i="1" baseline="30000"/>
              <a:t>k</a:t>
            </a:r>
            <a:r>
              <a:rPr lang="en-US" sz="2000" b="1" baseline="30000"/>
              <a:t>)</a:t>
            </a:r>
            <a:r>
              <a:rPr lang="en-US" sz="2000" b="1"/>
              <a:t> from </a:t>
            </a:r>
            <a:r>
              <a:rPr lang="en-US" sz="2000" b="1" i="1"/>
              <a:t>R</a:t>
            </a:r>
            <a:r>
              <a:rPr lang="en-US" sz="2000" b="1" baseline="30000"/>
              <a:t>(</a:t>
            </a:r>
            <a:r>
              <a:rPr lang="en-US" sz="2000" b="1" i="1" baseline="30000"/>
              <a:t>k</a:t>
            </a:r>
            <a:r>
              <a:rPr lang="en-US" sz="2000" b="1" baseline="30000"/>
              <a:t>-1)</a:t>
            </a:r>
            <a:r>
              <a:rPr lang="en-US" sz="2000" b="1"/>
              <a:t>:</a:t>
            </a:r>
            <a:br>
              <a:rPr lang="en-US" sz="2000" b="1"/>
            </a:br>
            <a:endParaRPr lang="en-US" sz="2000" b="1"/>
          </a:p>
          <a:p>
            <a:r>
              <a:rPr lang="en-US" sz="2000" b="1"/>
              <a:t>Rule 1</a:t>
            </a:r>
            <a:r>
              <a:rPr kumimoji="1" lang="en-US" altLang="ko-KR" sz="2000" b="1">
                <a:ea typeface="굴림"/>
                <a:cs typeface="굴림"/>
              </a:rPr>
              <a:t>  If an element in row </a:t>
            </a:r>
            <a:r>
              <a:rPr kumimoji="1" lang="en-US" altLang="ko-KR" sz="2000" b="1" i="1">
                <a:ea typeface="굴림"/>
                <a:cs typeface="굴림"/>
              </a:rPr>
              <a:t>i </a:t>
            </a:r>
            <a:r>
              <a:rPr kumimoji="1" lang="en-US" altLang="ko-KR" sz="2000" b="1">
                <a:ea typeface="굴림"/>
                <a:cs typeface="굴림"/>
              </a:rPr>
              <a:t>and column </a:t>
            </a:r>
            <a:r>
              <a:rPr kumimoji="1" lang="en-US" altLang="ko-KR" sz="2000" b="1" i="1">
                <a:ea typeface="굴림"/>
                <a:cs typeface="굴림"/>
              </a:rPr>
              <a:t>j</a:t>
            </a:r>
            <a:r>
              <a:rPr kumimoji="1" lang="en-US" altLang="ko-KR" sz="2000" b="1">
                <a:ea typeface="굴림"/>
                <a:cs typeface="굴림"/>
              </a:rPr>
              <a:t> is 1 in </a:t>
            </a:r>
            <a:r>
              <a:rPr kumimoji="1" lang="en-US" altLang="ko-KR" sz="2000" b="1" i="1">
                <a:ea typeface="굴림"/>
                <a:cs typeface="굴림"/>
              </a:rPr>
              <a:t>R</a:t>
            </a:r>
            <a:r>
              <a:rPr kumimoji="1" lang="en-US" altLang="ko-KR" sz="2000" b="1" baseline="30000">
                <a:ea typeface="굴림"/>
                <a:cs typeface="굴림"/>
              </a:rPr>
              <a:t>(</a:t>
            </a:r>
            <a:r>
              <a:rPr kumimoji="1" lang="en-US" altLang="ko-KR" sz="2000" b="1" i="1" baseline="30000">
                <a:ea typeface="굴림"/>
                <a:cs typeface="굴림"/>
              </a:rPr>
              <a:t>k-</a:t>
            </a:r>
            <a:r>
              <a:rPr kumimoji="1" lang="en-US" altLang="ko-KR" sz="2000" b="1" baseline="30000">
                <a:ea typeface="굴림"/>
                <a:cs typeface="굴림"/>
              </a:rPr>
              <a:t>1)</a:t>
            </a:r>
            <a:r>
              <a:rPr kumimoji="1" lang="en-US" altLang="ko-KR" sz="2000" b="1">
                <a:ea typeface="굴림"/>
                <a:cs typeface="굴림"/>
              </a:rPr>
              <a:t>, it remains 1 in </a:t>
            </a:r>
            <a:r>
              <a:rPr kumimoji="1" lang="en-US" altLang="ko-KR" sz="2000" b="1" i="1">
                <a:ea typeface="굴림"/>
                <a:cs typeface="굴림"/>
              </a:rPr>
              <a:t>R</a:t>
            </a:r>
            <a:r>
              <a:rPr kumimoji="1" lang="en-US" altLang="ko-KR" sz="2000" b="1" baseline="30000">
                <a:ea typeface="굴림"/>
                <a:cs typeface="굴림"/>
              </a:rPr>
              <a:t>(</a:t>
            </a:r>
            <a:r>
              <a:rPr kumimoji="1" lang="en-US" altLang="ko-KR" sz="2000" b="1" i="1" baseline="30000">
                <a:ea typeface="굴림"/>
                <a:cs typeface="굴림"/>
              </a:rPr>
              <a:t>k</a:t>
            </a:r>
            <a:r>
              <a:rPr kumimoji="1" lang="en-US" altLang="ko-KR" sz="2000" b="1" baseline="30000">
                <a:ea typeface="굴림"/>
                <a:cs typeface="굴림"/>
              </a:rPr>
              <a:t>)</a:t>
            </a:r>
          </a:p>
          <a:p>
            <a:endParaRPr kumimoji="1" lang="en-US" altLang="ko-KR" sz="2000" b="1">
              <a:ea typeface="굴림"/>
              <a:cs typeface="굴림"/>
            </a:endParaRPr>
          </a:p>
          <a:p>
            <a:r>
              <a:rPr lang="en-US" sz="2000" b="1"/>
              <a:t>Rule 2  </a:t>
            </a:r>
            <a:r>
              <a:rPr kumimoji="1" lang="en-US" altLang="ko-KR" sz="2000" b="1">
                <a:ea typeface="굴림"/>
                <a:cs typeface="굴림"/>
              </a:rPr>
              <a:t>If an element in row </a:t>
            </a:r>
            <a:r>
              <a:rPr kumimoji="1" lang="en-US" altLang="ko-KR" sz="2000" b="1" i="1">
                <a:ea typeface="굴림"/>
                <a:cs typeface="굴림"/>
              </a:rPr>
              <a:t>i </a:t>
            </a:r>
            <a:r>
              <a:rPr kumimoji="1" lang="en-US" altLang="ko-KR" sz="2000" b="1">
                <a:ea typeface="굴림"/>
                <a:cs typeface="굴림"/>
              </a:rPr>
              <a:t>and column </a:t>
            </a:r>
            <a:r>
              <a:rPr kumimoji="1" lang="en-US" altLang="ko-KR" sz="2000" b="1" i="1">
                <a:ea typeface="굴림"/>
                <a:cs typeface="굴림"/>
              </a:rPr>
              <a:t>j</a:t>
            </a:r>
            <a:r>
              <a:rPr kumimoji="1" lang="en-US" altLang="ko-KR" sz="2000" b="1">
                <a:ea typeface="굴림"/>
                <a:cs typeface="굴림"/>
              </a:rPr>
              <a:t> is 0 in </a:t>
            </a:r>
            <a:r>
              <a:rPr kumimoji="1" lang="en-US" altLang="ko-KR" sz="2000" b="1" i="1">
                <a:ea typeface="굴림"/>
                <a:cs typeface="굴림"/>
              </a:rPr>
              <a:t>R</a:t>
            </a:r>
            <a:r>
              <a:rPr kumimoji="1" lang="en-US" altLang="ko-KR" sz="2000" b="1" baseline="30000">
                <a:ea typeface="굴림"/>
                <a:cs typeface="굴림"/>
              </a:rPr>
              <a:t>(</a:t>
            </a:r>
            <a:r>
              <a:rPr kumimoji="1" lang="en-US" altLang="ko-KR" sz="2000" b="1" i="1" baseline="30000">
                <a:ea typeface="굴림"/>
                <a:cs typeface="굴림"/>
              </a:rPr>
              <a:t>k-</a:t>
            </a:r>
            <a:r>
              <a:rPr kumimoji="1" lang="en-US" altLang="ko-KR" sz="2000" b="1" baseline="30000">
                <a:ea typeface="굴림"/>
                <a:cs typeface="굴림"/>
              </a:rPr>
              <a:t>1)</a:t>
            </a:r>
            <a:r>
              <a:rPr kumimoji="1" lang="en-US" altLang="ko-KR" sz="2000" b="1">
                <a:ea typeface="굴림"/>
                <a:cs typeface="굴림"/>
              </a:rPr>
              <a:t>, it has to be changed to 1 in </a:t>
            </a:r>
            <a:r>
              <a:rPr kumimoji="1" lang="en-US" altLang="ko-KR" sz="2000" b="1" i="1">
                <a:ea typeface="굴림"/>
                <a:cs typeface="굴림"/>
              </a:rPr>
              <a:t>R</a:t>
            </a:r>
            <a:r>
              <a:rPr kumimoji="1" lang="en-US" altLang="ko-KR" sz="2000" b="1" baseline="30000">
                <a:ea typeface="굴림"/>
                <a:cs typeface="굴림"/>
              </a:rPr>
              <a:t>(</a:t>
            </a:r>
            <a:r>
              <a:rPr kumimoji="1" lang="en-US" altLang="ko-KR" sz="2000" b="1" i="1" baseline="30000">
                <a:ea typeface="굴림"/>
                <a:cs typeface="굴림"/>
              </a:rPr>
              <a:t>k</a:t>
            </a:r>
            <a:r>
              <a:rPr kumimoji="1" lang="en-US" altLang="ko-KR" sz="2000" b="1" baseline="30000">
                <a:ea typeface="굴림"/>
                <a:cs typeface="굴림"/>
              </a:rPr>
              <a:t>)</a:t>
            </a:r>
            <a:r>
              <a:rPr kumimoji="1" lang="en-US" altLang="ko-KR" sz="2000" b="1">
                <a:ea typeface="굴림"/>
                <a:cs typeface="굴림"/>
              </a:rPr>
              <a:t> if and only if the element in its row </a:t>
            </a:r>
            <a:r>
              <a:rPr kumimoji="1" lang="en-US" altLang="ko-KR" sz="2000" b="1" i="1">
                <a:ea typeface="굴림"/>
                <a:cs typeface="굴림"/>
              </a:rPr>
              <a:t>i</a:t>
            </a:r>
            <a:r>
              <a:rPr kumimoji="1" lang="en-US" altLang="ko-KR" sz="2000" b="1">
                <a:ea typeface="굴림"/>
                <a:cs typeface="굴림"/>
              </a:rPr>
              <a:t> and column </a:t>
            </a:r>
            <a:r>
              <a:rPr kumimoji="1" lang="en-US" altLang="ko-KR" sz="2000" b="1" i="1">
                <a:ea typeface="굴림"/>
                <a:cs typeface="굴림"/>
              </a:rPr>
              <a:t>k</a:t>
            </a:r>
            <a:r>
              <a:rPr kumimoji="1" lang="en-US" altLang="ko-KR" sz="2000" b="1">
                <a:ea typeface="굴림"/>
                <a:cs typeface="굴림"/>
              </a:rPr>
              <a:t> and the element  in its column </a:t>
            </a:r>
            <a:r>
              <a:rPr kumimoji="1" lang="en-US" altLang="ko-KR" sz="2000" b="1" i="1">
                <a:ea typeface="굴림"/>
                <a:cs typeface="굴림"/>
              </a:rPr>
              <a:t>j</a:t>
            </a:r>
            <a:r>
              <a:rPr kumimoji="1" lang="en-US" altLang="ko-KR" sz="2000" b="1">
                <a:ea typeface="굴림"/>
                <a:cs typeface="굴림"/>
              </a:rPr>
              <a:t> and row </a:t>
            </a:r>
            <a:r>
              <a:rPr kumimoji="1" lang="en-US" altLang="ko-KR" sz="2000" b="1" i="1">
                <a:ea typeface="굴림"/>
                <a:cs typeface="굴림"/>
              </a:rPr>
              <a:t>k</a:t>
            </a:r>
            <a:r>
              <a:rPr kumimoji="1" lang="en-US" altLang="ko-KR" sz="2000" b="1">
                <a:ea typeface="굴림"/>
                <a:cs typeface="굴림"/>
              </a:rPr>
              <a:t> are both 1’s in </a:t>
            </a:r>
            <a:r>
              <a:rPr kumimoji="1" lang="en-US" altLang="ko-KR" sz="2000" b="1" i="1">
                <a:ea typeface="굴림"/>
                <a:cs typeface="굴림"/>
              </a:rPr>
              <a:t>R</a:t>
            </a:r>
            <a:r>
              <a:rPr kumimoji="1" lang="en-US" altLang="ko-KR" sz="2000" b="1" baseline="30000">
                <a:ea typeface="굴림"/>
                <a:cs typeface="굴림"/>
              </a:rPr>
              <a:t>(</a:t>
            </a:r>
            <a:r>
              <a:rPr kumimoji="1" lang="en-US" altLang="ko-KR" sz="2000" b="1" i="1" baseline="30000">
                <a:ea typeface="굴림"/>
                <a:cs typeface="굴림"/>
              </a:rPr>
              <a:t>k-</a:t>
            </a:r>
            <a:r>
              <a:rPr kumimoji="1" lang="en-US" altLang="ko-KR" sz="2000" b="1" baseline="30000">
                <a:ea typeface="굴림"/>
                <a:cs typeface="굴림"/>
              </a:rPr>
              <a:t>1)</a:t>
            </a:r>
            <a:r>
              <a:rPr lang="en-US" sz="2000" b="1"/>
              <a:t>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838200"/>
          </a:xfrm>
        </p:spPr>
        <p:txBody>
          <a:bodyPr/>
          <a:lstStyle/>
          <a:p>
            <a:r>
              <a:rPr lang="en-US" smtClean="0"/>
              <a:t>Warshall’s Algorithm (example)</a:t>
            </a:r>
          </a:p>
        </p:txBody>
      </p:sp>
      <p:grpSp>
        <p:nvGrpSpPr>
          <p:cNvPr id="20483" name="Group 63"/>
          <p:cNvGrpSpPr>
            <a:grpSpLocks/>
          </p:cNvGrpSpPr>
          <p:nvPr/>
        </p:nvGrpSpPr>
        <p:grpSpPr bwMode="auto">
          <a:xfrm>
            <a:off x="685800" y="1447800"/>
            <a:ext cx="1447800" cy="1295400"/>
            <a:chOff x="432" y="912"/>
            <a:chExt cx="912" cy="816"/>
          </a:xfrm>
        </p:grpSpPr>
        <p:sp>
          <p:nvSpPr>
            <p:cNvPr id="20502" name="Oval 23"/>
            <p:cNvSpPr>
              <a:spLocks noChangeArrowheads="1"/>
            </p:cNvSpPr>
            <p:nvPr/>
          </p:nvSpPr>
          <p:spPr bwMode="auto">
            <a:xfrm>
              <a:off x="967" y="912"/>
              <a:ext cx="125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0503" name="Oval 24"/>
            <p:cNvSpPr>
              <a:spLocks noChangeArrowheads="1"/>
            </p:cNvSpPr>
            <p:nvPr/>
          </p:nvSpPr>
          <p:spPr bwMode="auto">
            <a:xfrm>
              <a:off x="1218" y="1547"/>
              <a:ext cx="126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0504" name="Oval 25"/>
            <p:cNvSpPr>
              <a:spLocks noChangeArrowheads="1"/>
            </p:cNvSpPr>
            <p:nvPr/>
          </p:nvSpPr>
          <p:spPr bwMode="auto">
            <a:xfrm>
              <a:off x="526" y="1607"/>
              <a:ext cx="126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0505" name="Oval 26"/>
            <p:cNvSpPr>
              <a:spLocks noChangeArrowheads="1"/>
            </p:cNvSpPr>
            <p:nvPr/>
          </p:nvSpPr>
          <p:spPr bwMode="auto">
            <a:xfrm>
              <a:off x="432" y="1063"/>
              <a:ext cx="126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0506" name="Line 27"/>
            <p:cNvSpPr>
              <a:spLocks noChangeShapeType="1"/>
            </p:cNvSpPr>
            <p:nvPr/>
          </p:nvSpPr>
          <p:spPr bwMode="auto">
            <a:xfrm flipV="1">
              <a:off x="558" y="1003"/>
              <a:ext cx="409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07" name="AutoShape 28"/>
            <p:cNvCxnSpPr>
              <a:cxnSpLocks noChangeShapeType="1"/>
            </p:cNvCxnSpPr>
            <p:nvPr/>
          </p:nvCxnSpPr>
          <p:spPr bwMode="auto">
            <a:xfrm flipV="1">
              <a:off x="652" y="1637"/>
              <a:ext cx="585" cy="1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8" name="AutoShape 29"/>
            <p:cNvCxnSpPr>
              <a:cxnSpLocks noChangeShapeType="1"/>
              <a:stCxn id="20503" idx="1"/>
              <a:endCxn id="20504" idx="7"/>
            </p:cNvCxnSpPr>
            <p:nvPr/>
          </p:nvCxnSpPr>
          <p:spPr bwMode="auto">
            <a:xfrm rot="-5400000" flipH="1" flipV="1">
              <a:off x="905" y="1293"/>
              <a:ext cx="61" cy="603"/>
            </a:xfrm>
            <a:prstGeom prst="curvedConnector3">
              <a:avLst>
                <a:gd name="adj1" fmla="val -1791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9" name="Line 30"/>
            <p:cNvSpPr>
              <a:spLocks noChangeShapeType="1"/>
            </p:cNvSpPr>
            <p:nvPr/>
          </p:nvSpPr>
          <p:spPr bwMode="auto">
            <a:xfrm flipH="1" flipV="1">
              <a:off x="495" y="1184"/>
              <a:ext cx="6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Text Box 40"/>
          <p:cNvSpPr txBox="1">
            <a:spLocks noChangeArrowheads="1"/>
          </p:cNvSpPr>
          <p:nvPr/>
        </p:nvSpPr>
        <p:spPr bwMode="auto">
          <a:xfrm>
            <a:off x="3581400" y="1447800"/>
            <a:ext cx="129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0  0  1  0</a:t>
            </a:r>
          </a:p>
          <a:p>
            <a:r>
              <a:rPr lang="en-US"/>
              <a:t>1  0  0  1</a:t>
            </a:r>
          </a:p>
          <a:p>
            <a:r>
              <a:rPr lang="en-US"/>
              <a:t>0  0  0  0</a:t>
            </a:r>
          </a:p>
          <a:p>
            <a:r>
              <a:rPr lang="en-US"/>
              <a:t>0  1  0  0</a:t>
            </a:r>
          </a:p>
        </p:txBody>
      </p:sp>
      <p:sp>
        <p:nvSpPr>
          <p:cNvPr id="20485" name="Text Box 41"/>
          <p:cNvSpPr txBox="1">
            <a:spLocks noChangeArrowheads="1"/>
          </p:cNvSpPr>
          <p:nvPr/>
        </p:nvSpPr>
        <p:spPr bwMode="auto">
          <a:xfrm>
            <a:off x="2667000" y="2057400"/>
            <a:ext cx="838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R</a:t>
            </a:r>
            <a:r>
              <a:rPr lang="en-US" baseline="30000"/>
              <a:t>(0)  =</a:t>
            </a:r>
            <a:endParaRPr lang="en-US"/>
          </a:p>
        </p:txBody>
      </p:sp>
      <p:sp>
        <p:nvSpPr>
          <p:cNvPr id="20486" name="Rectangle 42"/>
          <p:cNvSpPr>
            <a:spLocks noChangeArrowheads="1"/>
          </p:cNvSpPr>
          <p:nvPr/>
        </p:nvSpPr>
        <p:spPr bwMode="auto">
          <a:xfrm>
            <a:off x="3581400" y="1447800"/>
            <a:ext cx="12954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487" name="Rectangle 43"/>
          <p:cNvSpPr>
            <a:spLocks noChangeArrowheads="1"/>
          </p:cNvSpPr>
          <p:nvPr/>
        </p:nvSpPr>
        <p:spPr bwMode="auto">
          <a:xfrm>
            <a:off x="3581400" y="1447800"/>
            <a:ext cx="304800" cy="1524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488" name="Text Box 44"/>
          <p:cNvSpPr txBox="1">
            <a:spLocks noChangeArrowheads="1"/>
          </p:cNvSpPr>
          <p:nvPr/>
        </p:nvSpPr>
        <p:spPr bwMode="auto">
          <a:xfrm>
            <a:off x="6553200" y="1447800"/>
            <a:ext cx="129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0  0  1  0</a:t>
            </a:r>
          </a:p>
          <a:p>
            <a:r>
              <a:rPr lang="en-US"/>
              <a:t>1  0  </a:t>
            </a:r>
            <a:r>
              <a:rPr lang="en-US" b="1"/>
              <a:t>1</a:t>
            </a:r>
            <a:r>
              <a:rPr lang="en-US"/>
              <a:t>  1</a:t>
            </a:r>
          </a:p>
          <a:p>
            <a:r>
              <a:rPr lang="en-US"/>
              <a:t>0  0  0  0</a:t>
            </a:r>
          </a:p>
          <a:p>
            <a:r>
              <a:rPr lang="en-US"/>
              <a:t>0  1  0  0</a:t>
            </a:r>
          </a:p>
        </p:txBody>
      </p:sp>
      <p:sp>
        <p:nvSpPr>
          <p:cNvPr id="20489" name="Text Box 45"/>
          <p:cNvSpPr txBox="1">
            <a:spLocks noChangeArrowheads="1"/>
          </p:cNvSpPr>
          <p:nvPr/>
        </p:nvSpPr>
        <p:spPr bwMode="auto">
          <a:xfrm>
            <a:off x="5638800" y="2057400"/>
            <a:ext cx="838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R</a:t>
            </a:r>
            <a:r>
              <a:rPr lang="en-US" baseline="30000"/>
              <a:t>(1)  =</a:t>
            </a:r>
            <a:endParaRPr lang="en-US"/>
          </a:p>
        </p:txBody>
      </p:sp>
      <p:sp>
        <p:nvSpPr>
          <p:cNvPr id="20490" name="Rectangle 46"/>
          <p:cNvSpPr>
            <a:spLocks noChangeArrowheads="1"/>
          </p:cNvSpPr>
          <p:nvPr/>
        </p:nvSpPr>
        <p:spPr bwMode="auto">
          <a:xfrm>
            <a:off x="6553200" y="1828800"/>
            <a:ext cx="1295400" cy="228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491" name="Rectangle 47"/>
          <p:cNvSpPr>
            <a:spLocks noChangeArrowheads="1"/>
          </p:cNvSpPr>
          <p:nvPr/>
        </p:nvSpPr>
        <p:spPr bwMode="auto">
          <a:xfrm>
            <a:off x="6858000" y="1447800"/>
            <a:ext cx="190500" cy="12001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492" name="Text Box 48"/>
          <p:cNvSpPr txBox="1">
            <a:spLocks noChangeArrowheads="1"/>
          </p:cNvSpPr>
          <p:nvPr/>
        </p:nvSpPr>
        <p:spPr bwMode="auto">
          <a:xfrm>
            <a:off x="1638300" y="3719513"/>
            <a:ext cx="129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0  0  1  0</a:t>
            </a:r>
          </a:p>
          <a:p>
            <a:r>
              <a:rPr lang="en-US"/>
              <a:t>1  0  1  1</a:t>
            </a:r>
          </a:p>
          <a:p>
            <a:r>
              <a:rPr lang="en-US"/>
              <a:t>0  0  0  0</a:t>
            </a:r>
          </a:p>
          <a:p>
            <a:r>
              <a:rPr lang="en-US" b="1"/>
              <a:t>1</a:t>
            </a:r>
            <a:r>
              <a:rPr lang="en-US"/>
              <a:t>  1  </a:t>
            </a:r>
            <a:r>
              <a:rPr lang="en-US" b="1"/>
              <a:t>1</a:t>
            </a:r>
            <a:r>
              <a:rPr lang="en-US"/>
              <a:t>  </a:t>
            </a:r>
            <a:r>
              <a:rPr lang="en-US" b="1"/>
              <a:t>1</a:t>
            </a:r>
          </a:p>
        </p:txBody>
      </p:sp>
      <p:sp>
        <p:nvSpPr>
          <p:cNvPr id="20493" name="Text Box 49"/>
          <p:cNvSpPr txBox="1">
            <a:spLocks noChangeArrowheads="1"/>
          </p:cNvSpPr>
          <p:nvPr/>
        </p:nvSpPr>
        <p:spPr bwMode="auto">
          <a:xfrm>
            <a:off x="762000" y="4343400"/>
            <a:ext cx="838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R</a:t>
            </a:r>
            <a:r>
              <a:rPr lang="en-US" baseline="30000"/>
              <a:t>(2)  =</a:t>
            </a:r>
            <a:endParaRPr lang="en-US"/>
          </a:p>
        </p:txBody>
      </p:sp>
      <p:sp>
        <p:nvSpPr>
          <p:cNvPr id="20494" name="Rectangle 50"/>
          <p:cNvSpPr>
            <a:spLocks noChangeArrowheads="1"/>
          </p:cNvSpPr>
          <p:nvPr/>
        </p:nvSpPr>
        <p:spPr bwMode="auto">
          <a:xfrm>
            <a:off x="1657350" y="4381500"/>
            <a:ext cx="1295400" cy="190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495" name="Rectangle 51"/>
          <p:cNvSpPr>
            <a:spLocks noChangeArrowheads="1"/>
          </p:cNvSpPr>
          <p:nvPr/>
        </p:nvSpPr>
        <p:spPr bwMode="auto">
          <a:xfrm>
            <a:off x="2171700" y="3719513"/>
            <a:ext cx="152400" cy="1524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496" name="Text Box 55"/>
          <p:cNvSpPr txBox="1">
            <a:spLocks noChangeArrowheads="1"/>
          </p:cNvSpPr>
          <p:nvPr/>
        </p:nvSpPr>
        <p:spPr bwMode="auto">
          <a:xfrm>
            <a:off x="4572000" y="3733800"/>
            <a:ext cx="129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0  0  1  0</a:t>
            </a:r>
          </a:p>
          <a:p>
            <a:r>
              <a:rPr lang="en-US"/>
              <a:t>1  0  1  1</a:t>
            </a:r>
          </a:p>
          <a:p>
            <a:r>
              <a:rPr lang="en-US"/>
              <a:t>0  0  0  0</a:t>
            </a:r>
          </a:p>
          <a:p>
            <a:r>
              <a:rPr lang="en-US"/>
              <a:t>1  1  1  1</a:t>
            </a:r>
          </a:p>
        </p:txBody>
      </p:sp>
      <p:sp>
        <p:nvSpPr>
          <p:cNvPr id="20497" name="Text Box 56"/>
          <p:cNvSpPr txBox="1">
            <a:spLocks noChangeArrowheads="1"/>
          </p:cNvSpPr>
          <p:nvPr/>
        </p:nvSpPr>
        <p:spPr bwMode="auto">
          <a:xfrm>
            <a:off x="3657600" y="4343400"/>
            <a:ext cx="838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R</a:t>
            </a:r>
            <a:r>
              <a:rPr lang="en-US" baseline="30000"/>
              <a:t>(3)  =</a:t>
            </a:r>
            <a:endParaRPr lang="en-US"/>
          </a:p>
        </p:txBody>
      </p:sp>
      <p:sp>
        <p:nvSpPr>
          <p:cNvPr id="20498" name="Rectangle 57"/>
          <p:cNvSpPr>
            <a:spLocks noChangeArrowheads="1"/>
          </p:cNvSpPr>
          <p:nvPr/>
        </p:nvSpPr>
        <p:spPr bwMode="auto">
          <a:xfrm>
            <a:off x="4572000" y="4610100"/>
            <a:ext cx="12954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499" name="Rectangle 58"/>
          <p:cNvSpPr>
            <a:spLocks noChangeArrowheads="1"/>
          </p:cNvSpPr>
          <p:nvPr/>
        </p:nvSpPr>
        <p:spPr bwMode="auto">
          <a:xfrm>
            <a:off x="5248275" y="3714750"/>
            <a:ext cx="304800" cy="1524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00" name="Text Box 59"/>
          <p:cNvSpPr txBox="1">
            <a:spLocks noChangeArrowheads="1"/>
          </p:cNvSpPr>
          <p:nvPr/>
        </p:nvSpPr>
        <p:spPr bwMode="auto">
          <a:xfrm>
            <a:off x="7467600" y="3733800"/>
            <a:ext cx="1295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0  0  1  0</a:t>
            </a:r>
          </a:p>
          <a:p>
            <a:r>
              <a:rPr lang="en-US"/>
              <a:t>1  </a:t>
            </a:r>
            <a:r>
              <a:rPr lang="en-US" b="1"/>
              <a:t>1</a:t>
            </a:r>
            <a:r>
              <a:rPr lang="en-US"/>
              <a:t>  1  1</a:t>
            </a:r>
          </a:p>
          <a:p>
            <a:r>
              <a:rPr lang="en-US"/>
              <a:t>0  0  0  0</a:t>
            </a:r>
          </a:p>
          <a:p>
            <a:r>
              <a:rPr lang="en-US"/>
              <a:t>1  1  1  1</a:t>
            </a:r>
          </a:p>
        </p:txBody>
      </p:sp>
      <p:sp>
        <p:nvSpPr>
          <p:cNvPr id="20501" name="Text Box 60"/>
          <p:cNvSpPr txBox="1">
            <a:spLocks noChangeArrowheads="1"/>
          </p:cNvSpPr>
          <p:nvPr/>
        </p:nvSpPr>
        <p:spPr bwMode="auto">
          <a:xfrm>
            <a:off x="6629400" y="4343400"/>
            <a:ext cx="838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R</a:t>
            </a:r>
            <a:r>
              <a:rPr lang="en-US" baseline="30000"/>
              <a:t>(4)  =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61925"/>
            <a:ext cx="8915400" cy="685800"/>
          </a:xfrm>
        </p:spPr>
        <p:txBody>
          <a:bodyPr/>
          <a:lstStyle/>
          <a:p>
            <a:r>
              <a:rPr lang="en-US" sz="3200" smtClean="0"/>
              <a:t>Warshall’s Algorithm (pseudocode and analysis)</a:t>
            </a:r>
          </a:p>
        </p:txBody>
      </p:sp>
      <p:pic>
        <p:nvPicPr>
          <p:cNvPr id="21507" name="Picture 3" descr="8_2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375" y="985838"/>
            <a:ext cx="8686800" cy="3595687"/>
          </a:xfrm>
          <a:solidFill>
            <a:schemeClr val="tx1"/>
          </a:solidFill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5105400"/>
            <a:ext cx="5867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4587875"/>
            <a:ext cx="8686800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Time efficiency: </a:t>
            </a:r>
            <a:r>
              <a:rPr lang="el-GR" b="1">
                <a:latin typeface="Lucida Grande"/>
              </a:rPr>
              <a:t>Θ</a:t>
            </a:r>
            <a:r>
              <a:rPr lang="en-US" b="1"/>
              <a:t>(</a:t>
            </a:r>
            <a:r>
              <a:rPr lang="en-US" b="1" i="1"/>
              <a:t>n</a:t>
            </a:r>
            <a:r>
              <a:rPr lang="en-US" b="1" baseline="30000"/>
              <a:t>3</a:t>
            </a:r>
            <a:r>
              <a:rPr lang="en-US" b="1"/>
              <a:t>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/>
              <a:t>Space efficiency: Matrices can be written over their predecessors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/>
              <a:t>                              (with some care), so it’s </a:t>
            </a:r>
            <a:r>
              <a:rPr lang="el-GR" b="1"/>
              <a:t>Θ</a:t>
            </a:r>
            <a:r>
              <a:rPr lang="en-US" b="1"/>
              <a:t>(</a:t>
            </a:r>
            <a:r>
              <a:rPr lang="en-US" b="1" i="1"/>
              <a:t>n</a:t>
            </a:r>
            <a:r>
              <a:rPr lang="en-US" b="1"/>
              <a:t>^2).</a:t>
            </a:r>
            <a:endParaRPr lang="el-GR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762000"/>
          </a:xfrm>
        </p:spPr>
        <p:txBody>
          <a:bodyPr/>
          <a:lstStyle/>
          <a:p>
            <a:r>
              <a:rPr lang="en-US" smtClean="0"/>
              <a:t>Floyd’s Algorithm: All pairs shortest paths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Problem:    In a weighted (di)graph, find shortest paths between</a:t>
            </a:r>
            <a:b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</a:b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                every pair of vertices</a:t>
            </a:r>
          </a:p>
          <a:p>
            <a:pPr>
              <a:buFontTx/>
              <a:buChar char="•"/>
              <a:defRPr/>
            </a:pPr>
            <a:endParaRPr lang="en-US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b="1" dirty="0">
                <a:solidFill>
                  <a:schemeClr val="hlink"/>
                </a:solidFill>
                <a:cs typeface="Arial" charset="0"/>
              </a:rPr>
              <a:t>Same idea: construct solution through series of matrices </a:t>
            </a:r>
            <a:r>
              <a:rPr lang="en-US" b="1" i="1" dirty="0">
                <a:solidFill>
                  <a:schemeClr val="hlink"/>
                </a:solidFill>
                <a:cs typeface="Arial" charset="0"/>
              </a:rPr>
              <a:t>D</a:t>
            </a:r>
            <a:r>
              <a:rPr lang="en-US" b="1" baseline="30000" dirty="0">
                <a:solidFill>
                  <a:schemeClr val="hlink"/>
                </a:solidFill>
                <a:cs typeface="Arial" charset="0"/>
              </a:rPr>
              <a:t>(0)</a:t>
            </a:r>
            <a:r>
              <a:rPr lang="en-US" b="1" dirty="0">
                <a:solidFill>
                  <a:schemeClr val="hlink"/>
                </a:solidFill>
                <a:cs typeface="Arial" charset="0"/>
              </a:rPr>
              <a:t>, …,</a:t>
            </a:r>
            <a:br>
              <a:rPr lang="en-US" b="1" dirty="0">
                <a:solidFill>
                  <a:schemeClr val="hlink"/>
                </a:solidFill>
                <a:cs typeface="Arial" charset="0"/>
              </a:rPr>
            </a:br>
            <a:r>
              <a:rPr lang="en-US" b="1" dirty="0">
                <a:solidFill>
                  <a:schemeClr val="hlink"/>
                </a:solidFill>
                <a:cs typeface="Arial" charset="0"/>
              </a:rPr>
              <a:t>                    </a:t>
            </a:r>
            <a:r>
              <a:rPr lang="en-US" b="1" i="1" dirty="0">
                <a:solidFill>
                  <a:schemeClr val="hlink"/>
                </a:solidFill>
                <a:cs typeface="Arial" charset="0"/>
              </a:rPr>
              <a:t>D </a:t>
            </a:r>
            <a:r>
              <a:rPr lang="en-US" b="1" baseline="30000" dirty="0">
                <a:solidFill>
                  <a:schemeClr val="hlink"/>
                </a:solidFill>
                <a:cs typeface="Arial" charset="0"/>
              </a:rPr>
              <a:t>(</a:t>
            </a:r>
            <a:r>
              <a:rPr lang="en-US" b="1" i="1" baseline="30000" dirty="0">
                <a:solidFill>
                  <a:schemeClr val="hlink"/>
                </a:solidFill>
                <a:cs typeface="Arial" charset="0"/>
              </a:rPr>
              <a:t>n</a:t>
            </a:r>
            <a:r>
              <a:rPr lang="en-US" b="1" baseline="30000" dirty="0">
                <a:solidFill>
                  <a:schemeClr val="hlink"/>
                </a:solidFill>
                <a:cs typeface="Arial" charset="0"/>
              </a:rPr>
              <a:t>)</a:t>
            </a:r>
            <a:r>
              <a:rPr lang="en-US" b="1" dirty="0">
                <a:solidFill>
                  <a:schemeClr val="hlink"/>
                </a:solidFill>
                <a:cs typeface="Arial" charset="0"/>
              </a:rPr>
              <a:t> using increasing subsets of the vertices allowed</a:t>
            </a:r>
            <a:br>
              <a:rPr lang="en-US" b="1" dirty="0">
                <a:solidFill>
                  <a:schemeClr val="hlink"/>
                </a:solidFill>
                <a:cs typeface="Arial" charset="0"/>
              </a:rPr>
            </a:br>
            <a:r>
              <a:rPr lang="en-US" b="1" dirty="0">
                <a:solidFill>
                  <a:schemeClr val="hlink"/>
                </a:solidFill>
                <a:cs typeface="Arial" charset="0"/>
              </a:rPr>
              <a:t>                    as intermediate</a:t>
            </a:r>
          </a:p>
          <a:p>
            <a:pPr>
              <a:defRPr/>
            </a:pPr>
            <a:endParaRPr lang="en-US" b="1" dirty="0">
              <a:solidFill>
                <a:schemeClr val="hlink"/>
              </a:solidFill>
              <a:cs typeface="Arial" charset="0"/>
            </a:endParaRPr>
          </a:p>
          <a:p>
            <a:pPr>
              <a:defRPr/>
            </a:pPr>
            <a:r>
              <a:rPr lang="en-US" b="1" dirty="0">
                <a:solidFill>
                  <a:schemeClr val="hlink"/>
                </a:solidFill>
                <a:cs typeface="Arial" charset="0"/>
              </a:rPr>
              <a:t>Example:</a:t>
            </a:r>
            <a:endParaRPr lang="en-US" b="1" i="1" dirty="0">
              <a:solidFill>
                <a:schemeClr val="hlink"/>
              </a:solidFill>
              <a:cs typeface="Arial" charset="0"/>
            </a:endParaRP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384425" y="2970213"/>
            <a:ext cx="2286000" cy="2211387"/>
            <a:chOff x="4032" y="1785"/>
            <a:chExt cx="1440" cy="1393"/>
          </a:xfrm>
        </p:grpSpPr>
        <p:sp>
          <p:nvSpPr>
            <p:cNvPr id="22534" name="Oval 5"/>
            <p:cNvSpPr>
              <a:spLocks noChangeArrowheads="1"/>
            </p:cNvSpPr>
            <p:nvPr/>
          </p:nvSpPr>
          <p:spPr bwMode="auto">
            <a:xfrm>
              <a:off x="4896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22535" name="Oval 6"/>
            <p:cNvSpPr>
              <a:spLocks noChangeArrowheads="1"/>
            </p:cNvSpPr>
            <p:nvPr/>
          </p:nvSpPr>
          <p:spPr bwMode="auto">
            <a:xfrm>
              <a:off x="5280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4</a:t>
              </a:r>
            </a:p>
          </p:txBody>
        </p:sp>
        <p:sp>
          <p:nvSpPr>
            <p:cNvPr id="22536" name="Oval 7"/>
            <p:cNvSpPr>
              <a:spLocks noChangeArrowheads="1"/>
            </p:cNvSpPr>
            <p:nvPr/>
          </p:nvSpPr>
          <p:spPr bwMode="auto">
            <a:xfrm>
              <a:off x="422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2</a:t>
              </a:r>
            </a:p>
          </p:txBody>
        </p:sp>
        <p:sp>
          <p:nvSpPr>
            <p:cNvPr id="22537" name="Oval 8"/>
            <p:cNvSpPr>
              <a:spLocks noChangeArrowheads="1"/>
            </p:cNvSpPr>
            <p:nvPr/>
          </p:nvSpPr>
          <p:spPr bwMode="auto">
            <a:xfrm>
              <a:off x="4080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 flipV="1">
              <a:off x="4272" y="1968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39" name="AutoShape 10"/>
            <p:cNvCxnSpPr>
              <a:cxnSpLocks noChangeShapeType="1"/>
            </p:cNvCxnSpPr>
            <p:nvPr/>
          </p:nvCxnSpPr>
          <p:spPr bwMode="auto">
            <a:xfrm flipV="1">
              <a:off x="4416" y="2976"/>
              <a:ext cx="892" cy="2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0" name="AutoShape 11"/>
            <p:cNvCxnSpPr>
              <a:cxnSpLocks noChangeShapeType="1"/>
              <a:stCxn id="22535" idx="1"/>
              <a:endCxn id="22536" idx="7"/>
            </p:cNvCxnSpPr>
            <p:nvPr/>
          </p:nvCxnSpPr>
          <p:spPr bwMode="auto">
            <a:xfrm rot="-5400000" flipH="1" flipV="1">
              <a:off x="4800" y="2448"/>
              <a:ext cx="96" cy="920"/>
            </a:xfrm>
            <a:prstGeom prst="curvedConnector3">
              <a:avLst>
                <a:gd name="adj1" fmla="val -17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flipH="1" flipV="1">
              <a:off x="4176" y="225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 flipV="1">
              <a:off x="4320" y="2016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H="1" flipV="1">
              <a:off x="4992" y="2016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4454" y="178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4032" y="2481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22546" name="Text Box 17"/>
            <p:cNvSpPr txBox="1">
              <a:spLocks noChangeArrowheads="1"/>
            </p:cNvSpPr>
            <p:nvPr/>
          </p:nvSpPr>
          <p:spPr bwMode="auto">
            <a:xfrm>
              <a:off x="4512" y="2289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22547" name="Text Box 18"/>
            <p:cNvSpPr txBox="1">
              <a:spLocks noChangeArrowheads="1"/>
            </p:cNvSpPr>
            <p:nvPr/>
          </p:nvSpPr>
          <p:spPr bwMode="auto">
            <a:xfrm>
              <a:off x="5136" y="219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4752" y="2481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5</a:t>
              </a: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4752" y="2928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</p:grpSp>
      <p:sp>
        <p:nvSpPr>
          <p:cNvPr id="415765" name="Text Box 21"/>
          <p:cNvSpPr txBox="1">
            <a:spLocks noChangeArrowheads="1"/>
          </p:cNvSpPr>
          <p:nvPr/>
        </p:nvSpPr>
        <p:spPr bwMode="auto">
          <a:xfrm>
            <a:off x="5886450" y="3309938"/>
            <a:ext cx="1600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dirty="0" smtClean="0"/>
              <a:t>0   ∞  4  ∞ </a:t>
            </a:r>
            <a:endParaRPr lang="en-US" b="1" dirty="0" smtClean="0"/>
          </a:p>
          <a:p>
            <a:pPr marL="342900" indent="-342900">
              <a:buFontTx/>
              <a:buAutoNum type="arabicPlain"/>
              <a:defRPr/>
            </a:pPr>
            <a:r>
              <a:rPr lang="en-US" dirty="0" smtClean="0"/>
              <a:t>0   4  3 </a:t>
            </a:r>
          </a:p>
          <a:p>
            <a:pPr>
              <a:defRPr/>
            </a:pPr>
            <a:r>
              <a:rPr lang="en-US" dirty="0" smtClean="0"/>
              <a:t>∞  ∞  0  ∞</a:t>
            </a:r>
          </a:p>
          <a:p>
            <a:pPr>
              <a:defRPr/>
            </a:pPr>
            <a:r>
              <a:rPr lang="en-US" smtClean="0"/>
              <a:t> ∞</a:t>
            </a:r>
            <a:r>
              <a:rPr lang="en-US" b="1" smtClean="0"/>
              <a:t> </a:t>
            </a:r>
            <a:r>
              <a:rPr lang="en-US" dirty="0" smtClean="0"/>
              <a:t>5   1  0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66700"/>
            <a:ext cx="8610600" cy="762000"/>
          </a:xfrm>
        </p:spPr>
        <p:txBody>
          <a:bodyPr/>
          <a:lstStyle/>
          <a:p>
            <a:r>
              <a:rPr lang="en-US" sz="3200" smtClean="0"/>
              <a:t>Floyd’s Algorithm (matrix generation)</a:t>
            </a:r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533400" y="946150"/>
            <a:ext cx="86106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985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9128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027113" indent="801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484313" indent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941513" indent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398713" indent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855913" indent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rgbClr val="0070C0"/>
                </a:solidFill>
                <a:cs typeface="Arial" charset="0"/>
              </a:rPr>
              <a:t>On the</a:t>
            </a:r>
            <a:r>
              <a:rPr lang="en-US" b="1" i="1" dirty="0" smtClean="0">
                <a:solidFill>
                  <a:srgbClr val="0070C0"/>
                </a:solidFill>
                <a:cs typeface="Arial" charset="0"/>
              </a:rPr>
              <a:t> k-</a:t>
            </a:r>
            <a:r>
              <a:rPr lang="en-US" b="1" dirty="0" err="1" smtClean="0">
                <a:solidFill>
                  <a:srgbClr val="0070C0"/>
                </a:solidFill>
                <a:cs typeface="Arial" charset="0"/>
              </a:rPr>
              <a:t>th</a:t>
            </a:r>
            <a:r>
              <a:rPr lang="en-US" b="1" dirty="0" smtClean="0">
                <a:solidFill>
                  <a:srgbClr val="0070C0"/>
                </a:solidFill>
                <a:cs typeface="Arial" charset="0"/>
              </a:rPr>
              <a:t> iteration, the algorithm determines shortest paths between every pair of vertices </a:t>
            </a:r>
            <a:r>
              <a:rPr lang="en-US" b="1" i="1" dirty="0" smtClean="0">
                <a:solidFill>
                  <a:srgbClr val="0070C0"/>
                </a:solidFill>
                <a:cs typeface="Arial" charset="0"/>
              </a:rPr>
              <a:t>i, j </a:t>
            </a:r>
            <a:r>
              <a:rPr lang="en-US" b="1" dirty="0" smtClean="0">
                <a:solidFill>
                  <a:srgbClr val="0070C0"/>
                </a:solidFill>
                <a:cs typeface="Arial" charset="0"/>
              </a:rPr>
              <a:t>that use only vertices among 1,…,</a:t>
            </a:r>
            <a:r>
              <a:rPr lang="en-US" b="1" i="1" dirty="0" smtClean="0">
                <a:solidFill>
                  <a:srgbClr val="0070C0"/>
                </a:solidFill>
                <a:cs typeface="Arial" charset="0"/>
              </a:rPr>
              <a:t>k </a:t>
            </a:r>
            <a:r>
              <a:rPr lang="en-US" b="1" dirty="0" smtClean="0">
                <a:solidFill>
                  <a:srgbClr val="0070C0"/>
                </a:solidFill>
                <a:cs typeface="Arial" charset="0"/>
              </a:rPr>
              <a:t>as intermediate</a:t>
            </a:r>
          </a:p>
          <a:p>
            <a:pPr>
              <a:defRPr/>
            </a:pPr>
            <a:endParaRPr lang="en-US" b="1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            </a:t>
            </a:r>
            <a:r>
              <a:rPr lang="en-US" b="1" i="1" dirty="0" smtClean="0">
                <a:cs typeface="Arial" charset="0"/>
              </a:rPr>
              <a:t>D</a:t>
            </a:r>
            <a:r>
              <a:rPr lang="en-US" b="1" baseline="30000" dirty="0" smtClean="0">
                <a:cs typeface="Arial" charset="0"/>
              </a:rPr>
              <a:t>(</a:t>
            </a:r>
            <a:r>
              <a:rPr lang="en-US" b="1" i="1" baseline="30000" dirty="0" smtClean="0">
                <a:cs typeface="Arial" charset="0"/>
              </a:rPr>
              <a:t>k</a:t>
            </a:r>
            <a:r>
              <a:rPr lang="en-US" b="1" baseline="30000" dirty="0" smtClean="0">
                <a:cs typeface="Arial" charset="0"/>
              </a:rPr>
              <a:t>)</a:t>
            </a:r>
            <a:r>
              <a:rPr lang="en-US" b="1" dirty="0" smtClean="0">
                <a:cs typeface="Arial" charset="0"/>
              </a:rPr>
              <a:t>[</a:t>
            </a:r>
            <a:r>
              <a:rPr lang="en-US" b="1" i="1" dirty="0" err="1" smtClean="0">
                <a:cs typeface="Arial" charset="0"/>
              </a:rPr>
              <a:t>i,j</a:t>
            </a:r>
            <a:r>
              <a:rPr lang="en-US" b="1" dirty="0" smtClean="0">
                <a:cs typeface="Arial" charset="0"/>
              </a:rPr>
              <a:t>] =  min {</a:t>
            </a:r>
            <a:r>
              <a:rPr lang="en-US" b="1" i="1" dirty="0" smtClean="0">
                <a:cs typeface="Arial" charset="0"/>
              </a:rPr>
              <a:t>D</a:t>
            </a:r>
            <a:r>
              <a:rPr lang="en-US" b="1" baseline="30000" dirty="0" smtClean="0">
                <a:cs typeface="Arial" charset="0"/>
              </a:rPr>
              <a:t>(</a:t>
            </a:r>
            <a:r>
              <a:rPr lang="en-US" b="1" i="1" baseline="30000" dirty="0" smtClean="0">
                <a:cs typeface="Arial" charset="0"/>
              </a:rPr>
              <a:t>k</a:t>
            </a:r>
            <a:r>
              <a:rPr lang="en-US" b="1" baseline="30000" dirty="0" smtClean="0">
                <a:cs typeface="Arial" charset="0"/>
              </a:rPr>
              <a:t>-1)</a:t>
            </a:r>
            <a:r>
              <a:rPr lang="en-US" b="1" dirty="0" smtClean="0">
                <a:cs typeface="Arial" charset="0"/>
              </a:rPr>
              <a:t>[</a:t>
            </a:r>
            <a:r>
              <a:rPr lang="en-US" b="1" i="1" dirty="0" err="1" smtClean="0">
                <a:cs typeface="Arial" charset="0"/>
              </a:rPr>
              <a:t>i,j</a:t>
            </a:r>
            <a:r>
              <a:rPr lang="en-US" b="1" dirty="0" smtClean="0">
                <a:cs typeface="Arial" charset="0"/>
              </a:rPr>
              <a:t>],  </a:t>
            </a:r>
            <a:r>
              <a:rPr lang="en-US" b="1" i="1" dirty="0" smtClean="0">
                <a:cs typeface="Arial" charset="0"/>
              </a:rPr>
              <a:t>D</a:t>
            </a:r>
            <a:r>
              <a:rPr lang="en-US" b="1" baseline="30000" dirty="0" smtClean="0">
                <a:cs typeface="Arial" charset="0"/>
              </a:rPr>
              <a:t>(</a:t>
            </a:r>
            <a:r>
              <a:rPr lang="en-US" b="1" i="1" baseline="30000" dirty="0" smtClean="0">
                <a:cs typeface="Arial" charset="0"/>
              </a:rPr>
              <a:t>k</a:t>
            </a:r>
            <a:r>
              <a:rPr lang="en-US" b="1" baseline="30000" dirty="0" smtClean="0">
                <a:cs typeface="Arial" charset="0"/>
              </a:rPr>
              <a:t>-1)</a:t>
            </a:r>
            <a:r>
              <a:rPr lang="en-US" b="1" dirty="0" smtClean="0">
                <a:cs typeface="Arial" charset="0"/>
              </a:rPr>
              <a:t>[</a:t>
            </a:r>
            <a:r>
              <a:rPr lang="en-US" b="1" i="1" dirty="0" err="1" smtClean="0">
                <a:cs typeface="Arial" charset="0"/>
              </a:rPr>
              <a:t>i,k</a:t>
            </a:r>
            <a:r>
              <a:rPr lang="en-US" b="1" dirty="0" smtClean="0">
                <a:cs typeface="Arial" charset="0"/>
              </a:rPr>
              <a:t>]  + </a:t>
            </a:r>
            <a:r>
              <a:rPr lang="en-US" b="1" i="1" dirty="0" smtClean="0">
                <a:cs typeface="Arial" charset="0"/>
              </a:rPr>
              <a:t>D</a:t>
            </a:r>
            <a:r>
              <a:rPr lang="en-US" b="1" baseline="30000" dirty="0" smtClean="0">
                <a:cs typeface="Arial" charset="0"/>
              </a:rPr>
              <a:t>(</a:t>
            </a:r>
            <a:r>
              <a:rPr lang="en-US" b="1" i="1" baseline="30000" dirty="0" smtClean="0">
                <a:cs typeface="Arial" charset="0"/>
              </a:rPr>
              <a:t>k</a:t>
            </a:r>
            <a:r>
              <a:rPr lang="en-US" b="1" baseline="30000" dirty="0" smtClean="0">
                <a:cs typeface="Arial" charset="0"/>
              </a:rPr>
              <a:t>-1)</a:t>
            </a:r>
            <a:r>
              <a:rPr lang="en-US" b="1" dirty="0" smtClean="0">
                <a:cs typeface="Arial" charset="0"/>
              </a:rPr>
              <a:t>[</a:t>
            </a:r>
            <a:r>
              <a:rPr lang="en-US" b="1" i="1" dirty="0" err="1" smtClean="0">
                <a:cs typeface="Arial" charset="0"/>
              </a:rPr>
              <a:t>k,j</a:t>
            </a:r>
            <a:r>
              <a:rPr lang="en-US" b="1" dirty="0" smtClean="0">
                <a:cs typeface="Arial" charset="0"/>
              </a:rPr>
              <a:t>]}</a:t>
            </a:r>
          </a:p>
          <a:p>
            <a:pPr>
              <a:buFontTx/>
              <a:buChar char="•"/>
              <a:defRPr/>
            </a:pPr>
            <a:endParaRPr lang="en-US" i="1" dirty="0" smtClean="0">
              <a:cs typeface="Arial" charset="0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706438" y="38385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455863" y="518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>
                <a:solidFill>
                  <a:schemeClr val="bg2"/>
                </a:solidFill>
              </a:rPr>
              <a:t>j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048000" y="34575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>
                <a:solidFill>
                  <a:schemeClr val="bg2"/>
                </a:solidFill>
              </a:rPr>
              <a:t>k</a:t>
            </a:r>
          </a:p>
        </p:txBody>
      </p:sp>
      <p:cxnSp>
        <p:nvCxnSpPr>
          <p:cNvPr id="23559" name="AutoShape 7"/>
          <p:cNvCxnSpPr>
            <a:cxnSpLocks noChangeShapeType="1"/>
            <a:stCxn id="23556" idx="5"/>
          </p:cNvCxnSpPr>
          <p:nvPr/>
        </p:nvCxnSpPr>
        <p:spPr bwMode="auto">
          <a:xfrm rot="16200000" flipH="1">
            <a:off x="1197769" y="3998119"/>
            <a:ext cx="1122362" cy="14541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0" name="AutoShape 8"/>
          <p:cNvCxnSpPr>
            <a:cxnSpLocks noChangeShapeType="1"/>
          </p:cNvCxnSpPr>
          <p:nvPr/>
        </p:nvCxnSpPr>
        <p:spPr bwMode="auto">
          <a:xfrm rot="-5400000">
            <a:off x="1868488" y="2697163"/>
            <a:ext cx="322262" cy="2036762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1" name="AutoShape 9"/>
          <p:cNvCxnSpPr>
            <a:cxnSpLocks noChangeShapeType="1"/>
          </p:cNvCxnSpPr>
          <p:nvPr/>
        </p:nvCxnSpPr>
        <p:spPr bwMode="auto">
          <a:xfrm rot="5400000">
            <a:off x="2362200" y="4295775"/>
            <a:ext cx="1447800" cy="533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876" name="Text Box 12"/>
          <p:cNvSpPr txBox="1">
            <a:spLocks noChangeArrowheads="1"/>
          </p:cNvSpPr>
          <p:nvPr/>
        </p:nvSpPr>
        <p:spPr bwMode="auto">
          <a:xfrm>
            <a:off x="474663" y="4900613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</a:t>
            </a:r>
            <a:r>
              <a:rPr lang="en-US" b="1" baseline="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(</a:t>
            </a:r>
            <a:r>
              <a:rPr lang="en-US" b="1" i="1" baseline="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</a:t>
            </a:r>
            <a:r>
              <a:rPr lang="en-US" b="1" baseline="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-1)</a:t>
            </a: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[</a:t>
            </a:r>
            <a:r>
              <a:rPr lang="en-US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i,j</a:t>
            </a: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]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1198563" y="3000375"/>
            <a:ext cx="1447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chemeClr val="hlink"/>
                </a:solidFill>
              </a:rPr>
              <a:t>D</a:t>
            </a:r>
            <a:r>
              <a:rPr lang="en-US" b="1" baseline="30000">
                <a:solidFill>
                  <a:schemeClr val="hlink"/>
                </a:solidFill>
              </a:rPr>
              <a:t>(</a:t>
            </a:r>
            <a:r>
              <a:rPr lang="en-US" b="1" i="1" baseline="30000">
                <a:solidFill>
                  <a:schemeClr val="hlink"/>
                </a:solidFill>
              </a:rPr>
              <a:t>k</a:t>
            </a:r>
            <a:r>
              <a:rPr lang="en-US" b="1" baseline="30000">
                <a:solidFill>
                  <a:schemeClr val="hlink"/>
                </a:solidFill>
              </a:rPr>
              <a:t>-1)</a:t>
            </a:r>
            <a:r>
              <a:rPr lang="en-US" b="1">
                <a:solidFill>
                  <a:schemeClr val="hlink"/>
                </a:solidFill>
              </a:rPr>
              <a:t>[</a:t>
            </a:r>
            <a:r>
              <a:rPr lang="en-US" b="1" i="1">
                <a:solidFill>
                  <a:schemeClr val="hlink"/>
                </a:solidFill>
              </a:rPr>
              <a:t>i,k</a:t>
            </a:r>
            <a:r>
              <a:rPr lang="en-US" b="1">
                <a:solidFill>
                  <a:schemeClr val="hlink"/>
                </a:solidFill>
              </a:rPr>
              <a:t>]</a:t>
            </a:r>
          </a:p>
        </p:txBody>
      </p:sp>
      <p:sp>
        <p:nvSpPr>
          <p:cNvPr id="420878" name="Text Box 14"/>
          <p:cNvSpPr txBox="1">
            <a:spLocks noChangeArrowheads="1"/>
          </p:cNvSpPr>
          <p:nvPr/>
        </p:nvSpPr>
        <p:spPr bwMode="auto">
          <a:xfrm>
            <a:off x="3048000" y="4572000"/>
            <a:ext cx="1447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</a:t>
            </a:r>
            <a:r>
              <a:rPr lang="en-US" b="1" baseline="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en-US" b="1" i="1" baseline="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k</a:t>
            </a:r>
            <a:r>
              <a:rPr lang="en-US" b="1" baseline="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-1)</a:t>
            </a: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[</a:t>
            </a:r>
            <a:r>
              <a:rPr lang="en-US" b="1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k,j</a:t>
            </a: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]</a:t>
            </a:r>
          </a:p>
        </p:txBody>
      </p:sp>
      <p:sp>
        <p:nvSpPr>
          <p:cNvPr id="420879" name="Text Box 15"/>
          <p:cNvSpPr txBox="1">
            <a:spLocks noChangeArrowheads="1"/>
          </p:cNvSpPr>
          <p:nvPr/>
        </p:nvSpPr>
        <p:spPr bwMode="auto">
          <a:xfrm>
            <a:off x="4943475" y="4738688"/>
            <a:ext cx="3048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>
                <a:solidFill>
                  <a:srgbClr val="FF9933"/>
                </a:solidFill>
              </a:rPr>
              <a:t>Initial condition?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2080F45-4C79-492D-9FE3-10011D8CBCAC}" type="slidenum">
              <a:rPr lang="en-US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467" y="2214860"/>
            <a:ext cx="74530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66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cs typeface="Arial" charset="0"/>
              </a:rPr>
              <a:t>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838200"/>
          </a:xfrm>
        </p:spPr>
        <p:txBody>
          <a:bodyPr/>
          <a:lstStyle/>
          <a:p>
            <a:r>
              <a:rPr lang="en-US" sz="3600" smtClean="0"/>
              <a:t>Floyd’s Algorithm (example)</a:t>
            </a:r>
          </a:p>
        </p:txBody>
      </p:sp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3581400" y="1447800"/>
            <a:ext cx="1600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 </a:t>
            </a:r>
            <a:r>
              <a:rPr lang="en-US">
                <a:cs typeface="Times New Roman" panose="02020603050405020304" pitchFamily="18" charset="0"/>
              </a:rPr>
              <a:t>∞</a:t>
            </a:r>
            <a:r>
              <a:rPr lang="en-US"/>
              <a:t>  3   ∞ </a:t>
            </a:r>
          </a:p>
          <a:p>
            <a:r>
              <a:rPr lang="en-US"/>
              <a:t>2   0   ∞  ∞</a:t>
            </a:r>
          </a:p>
          <a:p>
            <a:r>
              <a:rPr lang="en-US"/>
              <a:t>∞  7   0   1</a:t>
            </a:r>
          </a:p>
          <a:p>
            <a:r>
              <a:rPr lang="en-US"/>
              <a:t>6   ∞  ∞  0</a:t>
            </a:r>
          </a:p>
        </p:txBody>
      </p:sp>
      <p:sp>
        <p:nvSpPr>
          <p:cNvPr id="24580" name="Text Box 13"/>
          <p:cNvSpPr txBox="1">
            <a:spLocks noChangeArrowheads="1"/>
          </p:cNvSpPr>
          <p:nvPr/>
        </p:nvSpPr>
        <p:spPr bwMode="auto">
          <a:xfrm>
            <a:off x="2667000" y="2057400"/>
            <a:ext cx="990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D</a:t>
            </a:r>
            <a:r>
              <a:rPr lang="en-US" baseline="30000"/>
              <a:t>(0)  = </a:t>
            </a:r>
            <a:endParaRPr lang="en-US"/>
          </a:p>
        </p:txBody>
      </p:sp>
      <p:sp>
        <p:nvSpPr>
          <p:cNvPr id="24581" name="Rectangle 14"/>
          <p:cNvSpPr>
            <a:spLocks noChangeArrowheads="1"/>
          </p:cNvSpPr>
          <p:nvPr/>
        </p:nvSpPr>
        <p:spPr bwMode="auto">
          <a:xfrm>
            <a:off x="3581400" y="144780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582" name="Rectangle 15"/>
          <p:cNvSpPr>
            <a:spLocks noChangeArrowheads="1"/>
          </p:cNvSpPr>
          <p:nvPr/>
        </p:nvSpPr>
        <p:spPr bwMode="auto">
          <a:xfrm>
            <a:off x="3581400" y="1447800"/>
            <a:ext cx="381000" cy="1524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583" name="Text Box 16"/>
          <p:cNvSpPr txBox="1">
            <a:spLocks noChangeArrowheads="1"/>
          </p:cNvSpPr>
          <p:nvPr/>
        </p:nvSpPr>
        <p:spPr bwMode="auto">
          <a:xfrm>
            <a:off x="6553200" y="1447800"/>
            <a:ext cx="1600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 ∞  3   ∞ </a:t>
            </a:r>
          </a:p>
          <a:p>
            <a:r>
              <a:rPr lang="en-US"/>
              <a:t>2   0   </a:t>
            </a:r>
            <a:r>
              <a:rPr lang="en-US" b="1"/>
              <a:t>5</a:t>
            </a:r>
            <a:r>
              <a:rPr lang="en-US"/>
              <a:t>   ∞</a:t>
            </a:r>
          </a:p>
          <a:p>
            <a:r>
              <a:rPr lang="en-US"/>
              <a:t>∞  7   0   1</a:t>
            </a:r>
          </a:p>
          <a:p>
            <a:r>
              <a:rPr lang="en-US"/>
              <a:t>6   ∞  </a:t>
            </a:r>
            <a:r>
              <a:rPr lang="en-US" b="1"/>
              <a:t>9</a:t>
            </a:r>
            <a:r>
              <a:rPr lang="en-US"/>
              <a:t>   0</a:t>
            </a:r>
          </a:p>
        </p:txBody>
      </p:sp>
      <p:sp>
        <p:nvSpPr>
          <p:cNvPr id="24584" name="Text Box 17"/>
          <p:cNvSpPr txBox="1">
            <a:spLocks noChangeArrowheads="1"/>
          </p:cNvSpPr>
          <p:nvPr/>
        </p:nvSpPr>
        <p:spPr bwMode="auto">
          <a:xfrm>
            <a:off x="5638800" y="2057400"/>
            <a:ext cx="990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D</a:t>
            </a:r>
            <a:r>
              <a:rPr lang="en-US" baseline="30000"/>
              <a:t>(1)  =</a:t>
            </a:r>
            <a:endParaRPr lang="en-US"/>
          </a:p>
        </p:txBody>
      </p:sp>
      <p:sp>
        <p:nvSpPr>
          <p:cNvPr id="24585" name="Rectangle 18"/>
          <p:cNvSpPr>
            <a:spLocks noChangeArrowheads="1"/>
          </p:cNvSpPr>
          <p:nvPr/>
        </p:nvSpPr>
        <p:spPr bwMode="auto">
          <a:xfrm>
            <a:off x="6553200" y="1828800"/>
            <a:ext cx="1524000" cy="2190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586" name="Rectangle 19"/>
          <p:cNvSpPr>
            <a:spLocks noChangeArrowheads="1"/>
          </p:cNvSpPr>
          <p:nvPr/>
        </p:nvSpPr>
        <p:spPr bwMode="auto">
          <a:xfrm>
            <a:off x="6934200" y="1447800"/>
            <a:ext cx="190500" cy="1295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587" name="Text Box 20"/>
          <p:cNvSpPr txBox="1">
            <a:spLocks noChangeArrowheads="1"/>
          </p:cNvSpPr>
          <p:nvPr/>
        </p:nvSpPr>
        <p:spPr bwMode="auto">
          <a:xfrm>
            <a:off x="1600200" y="3705225"/>
            <a:ext cx="1752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 ∞  3   ∞</a:t>
            </a:r>
          </a:p>
          <a:p>
            <a:r>
              <a:rPr lang="en-US"/>
              <a:t>2   0   5   ∞</a:t>
            </a:r>
          </a:p>
          <a:p>
            <a:r>
              <a:rPr lang="en-US" b="1"/>
              <a:t>9</a:t>
            </a:r>
            <a:r>
              <a:rPr lang="en-US"/>
              <a:t>   7   0   1</a:t>
            </a:r>
          </a:p>
          <a:p>
            <a:r>
              <a:rPr lang="en-US"/>
              <a:t>6   ∞  9   0</a:t>
            </a:r>
          </a:p>
        </p:txBody>
      </p:sp>
      <p:sp>
        <p:nvSpPr>
          <p:cNvPr id="24588" name="Text Box 21"/>
          <p:cNvSpPr txBox="1">
            <a:spLocks noChangeArrowheads="1"/>
          </p:cNvSpPr>
          <p:nvPr/>
        </p:nvSpPr>
        <p:spPr bwMode="auto">
          <a:xfrm>
            <a:off x="685800" y="4343400"/>
            <a:ext cx="914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D</a:t>
            </a:r>
            <a:r>
              <a:rPr lang="en-US" baseline="30000"/>
              <a:t>(2)  =</a:t>
            </a:r>
            <a:endParaRPr lang="en-US"/>
          </a:p>
        </p:txBody>
      </p:sp>
      <p:sp>
        <p:nvSpPr>
          <p:cNvPr id="24589" name="Rectangle 22"/>
          <p:cNvSpPr>
            <a:spLocks noChangeArrowheads="1"/>
          </p:cNvSpPr>
          <p:nvPr/>
        </p:nvSpPr>
        <p:spPr bwMode="auto">
          <a:xfrm>
            <a:off x="1638300" y="4305300"/>
            <a:ext cx="1228725" cy="2667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590" name="Rectangle 23"/>
          <p:cNvSpPr>
            <a:spLocks noChangeArrowheads="1"/>
          </p:cNvSpPr>
          <p:nvPr/>
        </p:nvSpPr>
        <p:spPr bwMode="auto">
          <a:xfrm>
            <a:off x="2247900" y="3705225"/>
            <a:ext cx="228600" cy="12001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591" name="Text Box 24"/>
          <p:cNvSpPr txBox="1">
            <a:spLocks noChangeArrowheads="1"/>
          </p:cNvSpPr>
          <p:nvPr/>
        </p:nvSpPr>
        <p:spPr bwMode="auto">
          <a:xfrm>
            <a:off x="4572000" y="3733800"/>
            <a:ext cx="1600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</a:t>
            </a:r>
            <a:r>
              <a:rPr lang="en-US" b="1"/>
              <a:t>10</a:t>
            </a:r>
            <a:r>
              <a:rPr lang="en-US"/>
              <a:t>  3  </a:t>
            </a:r>
            <a:r>
              <a:rPr lang="en-US" b="1"/>
              <a:t>4</a:t>
            </a:r>
          </a:p>
          <a:p>
            <a:r>
              <a:rPr lang="en-US"/>
              <a:t>2   0   5  </a:t>
            </a:r>
            <a:r>
              <a:rPr lang="en-US" b="1"/>
              <a:t>6</a:t>
            </a:r>
          </a:p>
          <a:p>
            <a:r>
              <a:rPr lang="en-US"/>
              <a:t>9   7   0  1</a:t>
            </a:r>
          </a:p>
          <a:p>
            <a:r>
              <a:rPr lang="en-US"/>
              <a:t>6  </a:t>
            </a:r>
            <a:r>
              <a:rPr lang="en-US" b="1"/>
              <a:t>16</a:t>
            </a:r>
            <a:r>
              <a:rPr lang="en-US"/>
              <a:t>  9  0</a:t>
            </a:r>
          </a:p>
        </p:txBody>
      </p:sp>
      <p:sp>
        <p:nvSpPr>
          <p:cNvPr id="24592" name="Text Box 25"/>
          <p:cNvSpPr txBox="1">
            <a:spLocks noChangeArrowheads="1"/>
          </p:cNvSpPr>
          <p:nvPr/>
        </p:nvSpPr>
        <p:spPr bwMode="auto">
          <a:xfrm>
            <a:off x="3581400" y="4343400"/>
            <a:ext cx="990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 D</a:t>
            </a:r>
            <a:r>
              <a:rPr lang="en-US" baseline="30000"/>
              <a:t>(3)  =</a:t>
            </a:r>
            <a:endParaRPr lang="en-US"/>
          </a:p>
        </p:txBody>
      </p:sp>
      <p:sp>
        <p:nvSpPr>
          <p:cNvPr id="24593" name="Rectangle 26"/>
          <p:cNvSpPr>
            <a:spLocks noChangeArrowheads="1"/>
          </p:cNvSpPr>
          <p:nvPr/>
        </p:nvSpPr>
        <p:spPr bwMode="auto">
          <a:xfrm>
            <a:off x="4552950" y="4619625"/>
            <a:ext cx="1085850" cy="2857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594" name="Rectangle 27"/>
          <p:cNvSpPr>
            <a:spLocks noChangeArrowheads="1"/>
          </p:cNvSpPr>
          <p:nvPr/>
        </p:nvSpPr>
        <p:spPr bwMode="auto">
          <a:xfrm>
            <a:off x="5410200" y="3733800"/>
            <a:ext cx="228600" cy="1171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4595" name="Text Box 28"/>
          <p:cNvSpPr txBox="1">
            <a:spLocks noChangeArrowheads="1"/>
          </p:cNvSpPr>
          <p:nvPr/>
        </p:nvSpPr>
        <p:spPr bwMode="auto">
          <a:xfrm>
            <a:off x="7219950" y="3705225"/>
            <a:ext cx="1524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0  10  3  4</a:t>
            </a:r>
          </a:p>
          <a:p>
            <a:r>
              <a:rPr lang="en-US"/>
              <a:t>2   0   5  6</a:t>
            </a:r>
          </a:p>
          <a:p>
            <a:r>
              <a:rPr lang="en-US" b="1"/>
              <a:t>7</a:t>
            </a:r>
            <a:r>
              <a:rPr lang="en-US"/>
              <a:t>   7   0  1</a:t>
            </a:r>
          </a:p>
          <a:p>
            <a:r>
              <a:rPr lang="en-US"/>
              <a:t>6  16  9  0</a:t>
            </a:r>
          </a:p>
        </p:txBody>
      </p:sp>
      <p:sp>
        <p:nvSpPr>
          <p:cNvPr id="24596" name="Text Box 29"/>
          <p:cNvSpPr txBox="1">
            <a:spLocks noChangeArrowheads="1"/>
          </p:cNvSpPr>
          <p:nvPr/>
        </p:nvSpPr>
        <p:spPr bwMode="auto">
          <a:xfrm>
            <a:off x="6477000" y="4254500"/>
            <a:ext cx="91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i="1"/>
              <a:t>D</a:t>
            </a:r>
            <a:r>
              <a:rPr lang="en-US" baseline="30000"/>
              <a:t>(4)  =</a:t>
            </a:r>
            <a:endParaRPr lang="en-US"/>
          </a:p>
        </p:txBody>
      </p:sp>
      <p:sp>
        <p:nvSpPr>
          <p:cNvPr id="24597" name="Line 11"/>
          <p:cNvSpPr>
            <a:spLocks noChangeShapeType="1"/>
          </p:cNvSpPr>
          <p:nvPr/>
        </p:nvSpPr>
        <p:spPr bwMode="auto">
          <a:xfrm flipH="1">
            <a:off x="914400" y="1752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98" name="Group 42"/>
          <p:cNvGrpSpPr>
            <a:grpSpLocks/>
          </p:cNvGrpSpPr>
          <p:nvPr/>
        </p:nvGrpSpPr>
        <p:grpSpPr bwMode="auto">
          <a:xfrm>
            <a:off x="609600" y="1219200"/>
            <a:ext cx="1676400" cy="1905000"/>
            <a:chOff x="384" y="768"/>
            <a:chExt cx="1056" cy="1200"/>
          </a:xfrm>
        </p:grpSpPr>
        <p:sp>
          <p:nvSpPr>
            <p:cNvPr id="24599" name="Oval 6"/>
            <p:cNvSpPr>
              <a:spLocks noChangeArrowheads="1"/>
            </p:cNvSpPr>
            <p:nvPr/>
          </p:nvSpPr>
          <p:spPr bwMode="auto">
            <a:xfrm>
              <a:off x="480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4600" name="Line 8"/>
            <p:cNvSpPr>
              <a:spLocks noChangeShapeType="1"/>
            </p:cNvSpPr>
            <p:nvPr/>
          </p:nvSpPr>
          <p:spPr bwMode="auto">
            <a:xfrm flipV="1">
              <a:off x="672" y="100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 flipV="1">
              <a:off x="672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31"/>
            <p:cNvSpPr>
              <a:spLocks noChangeShapeType="1"/>
            </p:cNvSpPr>
            <p:nvPr/>
          </p:nvSpPr>
          <p:spPr bwMode="auto">
            <a:xfrm flipV="1">
              <a:off x="624" y="1056"/>
              <a:ext cx="624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32"/>
            <p:cNvSpPr>
              <a:spLocks noChangeShapeType="1"/>
            </p:cNvSpPr>
            <p:nvPr/>
          </p:nvSpPr>
          <p:spPr bwMode="auto">
            <a:xfrm flipH="1" flipV="1">
              <a:off x="624" y="1056"/>
              <a:ext cx="672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Text Box 33"/>
            <p:cNvSpPr txBox="1">
              <a:spLocks noChangeArrowheads="1"/>
            </p:cNvSpPr>
            <p:nvPr/>
          </p:nvSpPr>
          <p:spPr bwMode="auto">
            <a:xfrm>
              <a:off x="864" y="168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4605" name="Text Box 34"/>
            <p:cNvSpPr txBox="1">
              <a:spLocks noChangeArrowheads="1"/>
            </p:cNvSpPr>
            <p:nvPr/>
          </p:nvSpPr>
          <p:spPr bwMode="auto">
            <a:xfrm>
              <a:off x="384" y="120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4606" name="Text Box 35"/>
            <p:cNvSpPr txBox="1">
              <a:spLocks noChangeArrowheads="1"/>
            </p:cNvSpPr>
            <p:nvPr/>
          </p:nvSpPr>
          <p:spPr bwMode="auto">
            <a:xfrm>
              <a:off x="864" y="7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4607" name="Text Box 36"/>
            <p:cNvSpPr txBox="1">
              <a:spLocks noChangeArrowheads="1"/>
            </p:cNvSpPr>
            <p:nvPr/>
          </p:nvSpPr>
          <p:spPr bwMode="auto">
            <a:xfrm>
              <a:off x="624" y="11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24608" name="Text Box 37"/>
            <p:cNvSpPr txBox="1">
              <a:spLocks noChangeArrowheads="1"/>
            </p:cNvSpPr>
            <p:nvPr/>
          </p:nvSpPr>
          <p:spPr bwMode="auto">
            <a:xfrm>
              <a:off x="1056" y="11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24609" name="Oval 38"/>
            <p:cNvSpPr>
              <a:spLocks noChangeArrowheads="1"/>
            </p:cNvSpPr>
            <p:nvPr/>
          </p:nvSpPr>
          <p:spPr bwMode="auto">
            <a:xfrm>
              <a:off x="1248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4610" name="Oval 39"/>
            <p:cNvSpPr>
              <a:spLocks noChangeArrowheads="1"/>
            </p:cNvSpPr>
            <p:nvPr/>
          </p:nvSpPr>
          <p:spPr bwMode="auto">
            <a:xfrm>
              <a:off x="480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4611" name="Oval 40"/>
            <p:cNvSpPr>
              <a:spLocks noChangeArrowheads="1"/>
            </p:cNvSpPr>
            <p:nvPr/>
          </p:nvSpPr>
          <p:spPr bwMode="auto">
            <a:xfrm>
              <a:off x="1248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bg2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1450"/>
            <a:ext cx="8610600" cy="685800"/>
          </a:xfrm>
        </p:spPr>
        <p:txBody>
          <a:bodyPr/>
          <a:lstStyle/>
          <a:p>
            <a:r>
              <a:rPr lang="en-US" sz="3200" smtClean="0"/>
              <a:t>Floyd’s Algorithm (pseudocode and analysis)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57200" y="5105400"/>
            <a:ext cx="5867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5604" name="Picture 7" descr="8_2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8534400" cy="3425825"/>
          </a:xfrm>
          <a:solidFill>
            <a:schemeClr val="tx1"/>
          </a:solidFill>
        </p:spPr>
      </p:pic>
      <p:sp>
        <p:nvSpPr>
          <p:cNvPr id="423944" name="Text Box 8"/>
          <p:cNvSpPr txBox="1">
            <a:spLocks noChangeArrowheads="1"/>
          </p:cNvSpPr>
          <p:nvPr/>
        </p:nvSpPr>
        <p:spPr bwMode="auto">
          <a:xfrm>
            <a:off x="2355850" y="4191000"/>
            <a:ext cx="518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>
                <a:solidFill>
                  <a:srgbClr val="FF6600"/>
                </a:solidFill>
              </a:rPr>
              <a:t>If </a:t>
            </a:r>
            <a:r>
              <a:rPr lang="en-US" i="1">
                <a:solidFill>
                  <a:srgbClr val="FF6600"/>
                </a:solidFill>
              </a:rPr>
              <a:t>D</a:t>
            </a:r>
            <a:r>
              <a:rPr lang="en-US">
                <a:solidFill>
                  <a:srgbClr val="FF6600"/>
                </a:solidFill>
              </a:rPr>
              <a:t>[</a:t>
            </a:r>
            <a:r>
              <a:rPr lang="en-US" i="1">
                <a:solidFill>
                  <a:srgbClr val="FF6600"/>
                </a:solidFill>
              </a:rPr>
              <a:t>i,k</a:t>
            </a:r>
            <a:r>
              <a:rPr lang="en-US">
                <a:solidFill>
                  <a:srgbClr val="FF6600"/>
                </a:solidFill>
              </a:rPr>
              <a:t>] </a:t>
            </a:r>
            <a:r>
              <a:rPr lang="en-US" i="1">
                <a:solidFill>
                  <a:srgbClr val="FF6600"/>
                </a:solidFill>
              </a:rPr>
              <a:t>+ D</a:t>
            </a:r>
            <a:r>
              <a:rPr lang="en-US">
                <a:solidFill>
                  <a:srgbClr val="FF6600"/>
                </a:solidFill>
              </a:rPr>
              <a:t>[</a:t>
            </a:r>
            <a:r>
              <a:rPr lang="en-US" i="1">
                <a:solidFill>
                  <a:srgbClr val="FF6600"/>
                </a:solidFill>
              </a:rPr>
              <a:t>k,j</a:t>
            </a:r>
            <a:r>
              <a:rPr lang="en-US">
                <a:solidFill>
                  <a:srgbClr val="FF6600"/>
                </a:solidFill>
              </a:rPr>
              <a:t>] </a:t>
            </a:r>
            <a:r>
              <a:rPr lang="en-US" i="1">
                <a:solidFill>
                  <a:srgbClr val="FF6600"/>
                </a:solidFill>
              </a:rPr>
              <a:t>&lt; D</a:t>
            </a:r>
            <a:r>
              <a:rPr lang="en-US">
                <a:solidFill>
                  <a:srgbClr val="FF6600"/>
                </a:solidFill>
              </a:rPr>
              <a:t>[</a:t>
            </a:r>
            <a:r>
              <a:rPr lang="en-US" i="1">
                <a:solidFill>
                  <a:srgbClr val="FF6600"/>
                </a:solidFill>
              </a:rPr>
              <a:t>i,j</a:t>
            </a:r>
            <a:r>
              <a:rPr lang="en-US">
                <a:solidFill>
                  <a:srgbClr val="FF6600"/>
                </a:solidFill>
              </a:rPr>
              <a:t>]</a:t>
            </a:r>
            <a:r>
              <a:rPr lang="en-US" i="1">
                <a:solidFill>
                  <a:srgbClr val="FF6600"/>
                </a:solidFill>
              </a:rPr>
              <a:t> </a:t>
            </a:r>
            <a:r>
              <a:rPr lang="en-US">
                <a:solidFill>
                  <a:srgbClr val="FF6600"/>
                </a:solidFill>
              </a:rPr>
              <a:t>then </a:t>
            </a:r>
            <a:r>
              <a:rPr lang="en-US" i="1">
                <a:solidFill>
                  <a:srgbClr val="FF6600"/>
                </a:solidFill>
              </a:rPr>
              <a:t>P</a:t>
            </a:r>
            <a:r>
              <a:rPr lang="en-US">
                <a:solidFill>
                  <a:srgbClr val="FF6600"/>
                </a:solidFill>
              </a:rPr>
              <a:t>[</a:t>
            </a:r>
            <a:r>
              <a:rPr lang="en-US" i="1">
                <a:solidFill>
                  <a:srgbClr val="FF6600"/>
                </a:solidFill>
              </a:rPr>
              <a:t>i,j</a:t>
            </a:r>
            <a:r>
              <a:rPr lang="en-US">
                <a:solidFill>
                  <a:srgbClr val="FF6600"/>
                </a:solidFill>
              </a:rPr>
              <a:t>]</a:t>
            </a:r>
            <a:r>
              <a:rPr lang="en-US" i="1">
                <a:solidFill>
                  <a:srgbClr val="FF6600"/>
                </a:solidFill>
              </a:rPr>
              <a:t> </a:t>
            </a:r>
            <a:r>
              <a:rPr lang="en-US" i="1">
                <a:solidFill>
                  <a:srgbClr val="FF6600"/>
                </a:solidFill>
                <a:sym typeface="Wingdings" panose="05000000000000000000" pitchFamily="2" charset="2"/>
              </a:rPr>
              <a:t> </a:t>
            </a:r>
            <a:r>
              <a:rPr lang="en-US" i="1">
                <a:solidFill>
                  <a:srgbClr val="FF6600"/>
                </a:solidFill>
              </a:rPr>
              <a:t>k</a:t>
            </a: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5241925" y="4537075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23946" name="Text Box 10"/>
          <p:cNvSpPr txBox="1">
            <a:spLocks noChangeArrowheads="1"/>
          </p:cNvSpPr>
          <p:nvPr/>
        </p:nvSpPr>
        <p:spPr bwMode="auto">
          <a:xfrm>
            <a:off x="5557838" y="4537075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Since the superscripts</a:t>
            </a:r>
            <a:r>
              <a:rPr lang="en-US" i="1"/>
              <a:t> k</a:t>
            </a:r>
            <a:r>
              <a:rPr lang="en-US"/>
              <a:t> or </a:t>
            </a:r>
            <a:r>
              <a:rPr lang="en-US" i="1"/>
              <a:t>k-1</a:t>
            </a:r>
            <a:r>
              <a:rPr lang="en-US"/>
              <a:t> make no difference to </a:t>
            </a:r>
            <a:r>
              <a:rPr lang="en-US" i="1"/>
              <a:t>D</a:t>
            </a:r>
            <a:r>
              <a:rPr lang="en-US"/>
              <a:t>[</a:t>
            </a:r>
            <a:r>
              <a:rPr lang="en-US" i="1"/>
              <a:t>i,k</a:t>
            </a:r>
            <a:r>
              <a:rPr lang="en-US"/>
              <a:t>] and D[</a:t>
            </a:r>
            <a:r>
              <a:rPr lang="en-US" i="1"/>
              <a:t>k,j</a:t>
            </a:r>
            <a:r>
              <a:rPr lang="en-US"/>
              <a:t>].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4" grpId="0"/>
      <p:bldP spid="4239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91F455B-4A89-4118-B245-F87C0FEEEF11}" type="slidenum">
              <a:rPr lang="en-US">
                <a:solidFill>
                  <a:schemeClr val="bg1"/>
                </a:solidFill>
              </a:rPr>
              <a:pPr/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6628" name="Text Box 5"/>
          <p:cNvSpPr>
            <a:spLocks noGrp="1" noChangeArrowheads="1"/>
          </p:cNvSpPr>
          <p:nvPr>
            <p:ph idx="1"/>
          </p:nvPr>
        </p:nvSpPr>
        <p:spPr>
          <a:xfrm>
            <a:off x="628650" y="1306513"/>
            <a:ext cx="7886700" cy="30718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smtClean="0"/>
              <a:t>Time efficiency: </a:t>
            </a:r>
            <a:r>
              <a:rPr lang="el-GR" sz="2400" smtClean="0">
                <a:latin typeface="Lucida Grande"/>
              </a:rPr>
              <a:t>Θ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baseline="30000" smtClean="0"/>
              <a:t>3</a:t>
            </a:r>
            <a:r>
              <a:rPr lang="en-US" sz="2400" smtClean="0"/>
              <a:t>)</a:t>
            </a:r>
          </a:p>
          <a:p>
            <a:pPr algn="just">
              <a:spcBef>
                <a:spcPct val="50000"/>
              </a:spcBef>
            </a:pPr>
            <a:r>
              <a:rPr lang="en-US" sz="2400" smtClean="0"/>
              <a:t>Space efficiency: Matrices can be written over their predecessors</a:t>
            </a:r>
          </a:p>
          <a:p>
            <a:pPr algn="just">
              <a:spcBef>
                <a:spcPct val="50000"/>
              </a:spcBef>
            </a:pPr>
            <a:r>
              <a:rPr lang="en-US" sz="2400" smtClean="0"/>
              <a:t>Note: Works on graphs with negative edges but without negative cycles.          </a:t>
            </a:r>
          </a:p>
          <a:p>
            <a:pPr algn="just">
              <a:spcBef>
                <a:spcPct val="50000"/>
              </a:spcBef>
            </a:pPr>
            <a:r>
              <a:rPr lang="en-US" sz="2400" smtClean="0"/>
              <a:t>Shortest paths themselves can be found, too. How?</a:t>
            </a:r>
          </a:p>
          <a:p>
            <a:pPr>
              <a:spcBef>
                <a:spcPct val="50000"/>
              </a:spcBef>
            </a:pPr>
            <a:endParaRPr lang="el-GR" sz="2000" smtClean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endParaRPr lang="en-US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ヒラギノ角ゴ Pro W3" pitchFamily="84" charset="-128"/>
            </a:endParaRPr>
          </a:p>
          <a:p>
            <a:pPr marL="0" indent="0" algn="ctr">
              <a:buFont typeface="Arial" charset="0"/>
              <a:buNone/>
              <a:defRPr/>
            </a:pP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ea typeface="ヒラギノ角ゴ Pro W3" pitchFamily="84" charset="-128"/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ヒラギノ角ゴ Pro W3" pitchFamily="84" charset="-128"/>
              </a:rPr>
              <a:t>Greedy Technique</a:t>
            </a:r>
          </a:p>
          <a:p>
            <a:pPr marL="0" indent="0" algn="ctr">
              <a:buFont typeface="Arial" charset="0"/>
              <a:buNone/>
              <a:defRPr/>
            </a:pP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E0FB2EB-1630-4511-9EE1-9D679C81AB76}" type="slidenum">
              <a:rPr lang="en-US">
                <a:solidFill>
                  <a:schemeClr val="bg1"/>
                </a:solidFill>
              </a:rPr>
              <a:pPr/>
              <a:t>23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600" smtClean="0"/>
              <a:t>Greedy Technique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686800" cy="50577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smtClean="0"/>
              <a:t>Constructs a solution to an </a:t>
            </a:r>
            <a:r>
              <a:rPr lang="en-US" sz="2400" i="1" smtClean="0"/>
              <a:t>optimization problem</a:t>
            </a:r>
            <a:r>
              <a:rPr lang="en-US" sz="2400" smtClean="0"/>
              <a:t> piece 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by piece through a sequence of choices that are: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i="1" smtClean="0"/>
              <a:t>feasible, i.e. satisfying the constraints</a:t>
            </a:r>
            <a:endParaRPr lang="en-US" sz="2400" smtClean="0"/>
          </a:p>
          <a:p>
            <a:r>
              <a:rPr lang="en-US" sz="2400" i="1" smtClean="0">
                <a:solidFill>
                  <a:srgbClr val="FF6600"/>
                </a:solidFill>
              </a:rPr>
              <a:t>locally</a:t>
            </a:r>
            <a:r>
              <a:rPr lang="en-US" sz="2400" i="1" smtClean="0"/>
              <a:t> optimal (with respect to some neighborhood definition)</a:t>
            </a:r>
            <a:endParaRPr lang="en-US" sz="2400" smtClean="0"/>
          </a:p>
          <a:p>
            <a:r>
              <a:rPr lang="en-US" sz="2400" i="1" smtClean="0"/>
              <a:t>greedy (in terms of some measure), and irrevocable</a:t>
            </a:r>
            <a:endParaRPr lang="en-US" sz="2400" smtClean="0"/>
          </a:p>
          <a:p>
            <a:pPr>
              <a:buFont typeface="Monotype Sorts" pitchFamily="2" charset="2"/>
              <a:buNone/>
            </a:pPr>
            <a:r>
              <a:rPr lang="en-US" sz="2400" smtClean="0"/>
              <a:t>For some problems, it yields a </a:t>
            </a:r>
            <a:r>
              <a:rPr lang="en-US" sz="2400" smtClean="0">
                <a:solidFill>
                  <a:srgbClr val="FF6600"/>
                </a:solidFill>
              </a:rPr>
              <a:t>globally</a:t>
            </a:r>
            <a:r>
              <a:rPr lang="en-US" sz="2400" smtClean="0"/>
              <a:t> optimal solution for every instance. For most, does not but can be useful for fast approximations. We are mostly interested in the former case in this class.</a:t>
            </a:r>
          </a:p>
        </p:txBody>
      </p:sp>
      <p:sp>
        <p:nvSpPr>
          <p:cNvPr id="419853" name="AutoShape 13"/>
          <p:cNvSpPr>
            <a:spLocks noChangeArrowheads="1"/>
          </p:cNvSpPr>
          <p:nvPr/>
        </p:nvSpPr>
        <p:spPr bwMode="auto">
          <a:xfrm>
            <a:off x="6629400" y="2124075"/>
            <a:ext cx="2095500" cy="838200"/>
          </a:xfrm>
          <a:prstGeom prst="wedgeRectCallout">
            <a:avLst>
              <a:gd name="adj1" fmla="val -58394"/>
              <a:gd name="adj2" fmla="val -120264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2000">
                <a:solidFill>
                  <a:schemeClr val="bg2"/>
                </a:solidFill>
              </a:rPr>
              <a:t>Defined by an objective function and a set of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600" smtClean="0"/>
              <a:t>Applications of the Greedy Strategy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4132262"/>
          </a:xfrm>
        </p:spPr>
        <p:txBody>
          <a:bodyPr/>
          <a:lstStyle/>
          <a:p>
            <a:r>
              <a:rPr lang="en-US" smtClean="0"/>
              <a:t>Optimal solutions:</a:t>
            </a:r>
          </a:p>
          <a:p>
            <a:pPr lvl="1"/>
            <a:r>
              <a:rPr lang="en-US" smtClean="0"/>
              <a:t>change making for “normal” coin denominations</a:t>
            </a:r>
          </a:p>
          <a:p>
            <a:pPr lvl="1"/>
            <a:r>
              <a:rPr lang="en-US" smtClean="0"/>
              <a:t>minimum spanning tree (MST)</a:t>
            </a:r>
          </a:p>
          <a:p>
            <a:pPr lvl="1"/>
            <a:r>
              <a:rPr lang="en-US" smtClean="0"/>
              <a:t>single-source shortest paths </a:t>
            </a:r>
          </a:p>
          <a:p>
            <a:pPr lvl="1"/>
            <a:r>
              <a:rPr lang="en-US" smtClean="0"/>
              <a:t>simple scheduling problems</a:t>
            </a:r>
          </a:p>
          <a:p>
            <a:pPr lvl="1"/>
            <a:r>
              <a:rPr lang="en-US" smtClean="0"/>
              <a:t>Huffman codes</a:t>
            </a:r>
          </a:p>
          <a:p>
            <a:r>
              <a:rPr lang="en-US" smtClean="0"/>
              <a:t>Approximations/heuristics:</a:t>
            </a:r>
          </a:p>
          <a:p>
            <a:pPr lvl="1"/>
            <a:r>
              <a:rPr lang="en-US" smtClean="0"/>
              <a:t>traveling salesman problem (TSP)</a:t>
            </a:r>
          </a:p>
          <a:p>
            <a:pPr lvl="1"/>
            <a:r>
              <a:rPr lang="en-US" smtClean="0"/>
              <a:t>knapsack problem</a:t>
            </a:r>
          </a:p>
          <a:p>
            <a:pPr lvl="1"/>
            <a:r>
              <a:rPr lang="en-US" smtClean="0"/>
              <a:t>other combinatorial optimization problems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600" smtClean="0"/>
              <a:t>Change-Making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6825"/>
            <a:ext cx="86106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/>
              <a:t>Given unlimited amounts of coins of denominations </a:t>
            </a:r>
            <a:r>
              <a:rPr lang="en-US" sz="2000" i="1" smtClean="0"/>
              <a:t>d</a:t>
            </a:r>
            <a:r>
              <a:rPr lang="en-US" sz="2000" baseline="-25000" smtClean="0"/>
              <a:t>1 </a:t>
            </a:r>
            <a:r>
              <a:rPr lang="en-US" sz="2000" smtClean="0"/>
              <a:t>&gt; … &gt; </a:t>
            </a:r>
            <a:r>
              <a:rPr lang="en-US" sz="2000" i="1" smtClean="0"/>
              <a:t>d</a:t>
            </a:r>
            <a:r>
              <a:rPr lang="en-US" sz="2000" i="1" baseline="-25000" smtClean="0"/>
              <a:t>m </a:t>
            </a:r>
            <a:r>
              <a:rPr lang="en-US" sz="2000" smtClean="0"/>
              <a:t>, 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/>
              <a:t>give change for amount </a:t>
            </a:r>
            <a:r>
              <a:rPr lang="en-US" sz="2000" i="1" smtClean="0"/>
              <a:t>n </a:t>
            </a:r>
            <a:r>
              <a:rPr lang="en-US" sz="2000" smtClean="0"/>
              <a:t>with the least number of coins</a:t>
            </a:r>
          </a:p>
          <a:p>
            <a:pPr>
              <a:buFont typeface="Monotype Sorts" pitchFamily="2" charset="2"/>
              <a:buNone/>
            </a:pPr>
            <a:endParaRPr lang="en-US" sz="2000" smtClean="0"/>
          </a:p>
          <a:p>
            <a:pPr>
              <a:buFont typeface="Monotype Sorts" pitchFamily="2" charset="2"/>
              <a:buNone/>
            </a:pPr>
            <a:r>
              <a:rPr lang="en-US" sz="2000" smtClean="0"/>
              <a:t>Example:  </a:t>
            </a:r>
            <a:r>
              <a:rPr lang="en-US" sz="2000" i="1" smtClean="0"/>
              <a:t>d</a:t>
            </a:r>
            <a:r>
              <a:rPr lang="en-US" sz="2000" baseline="-25000" smtClean="0"/>
              <a:t>1 </a:t>
            </a:r>
            <a:r>
              <a:rPr lang="en-US" sz="2000" smtClean="0"/>
              <a:t>= 25c,  </a:t>
            </a:r>
            <a:r>
              <a:rPr lang="en-US" sz="2000" i="1" smtClean="0"/>
              <a:t>d</a:t>
            </a:r>
            <a:r>
              <a:rPr lang="en-US" sz="2000" baseline="-25000" smtClean="0"/>
              <a:t>2 </a:t>
            </a:r>
            <a:r>
              <a:rPr lang="en-US" sz="2000" smtClean="0"/>
              <a:t>=10c,  </a:t>
            </a:r>
            <a:r>
              <a:rPr lang="en-US" sz="2000" i="1" smtClean="0"/>
              <a:t>d</a:t>
            </a:r>
            <a:r>
              <a:rPr lang="en-US" sz="2000" baseline="-25000" smtClean="0"/>
              <a:t>3 </a:t>
            </a:r>
            <a:r>
              <a:rPr lang="en-US" sz="2000" smtClean="0"/>
              <a:t>= 5c,  </a:t>
            </a:r>
            <a:r>
              <a:rPr lang="en-US" sz="2000" i="1" smtClean="0"/>
              <a:t>d</a:t>
            </a:r>
            <a:r>
              <a:rPr lang="en-US" sz="2000" baseline="-25000" smtClean="0"/>
              <a:t>4 </a:t>
            </a:r>
            <a:r>
              <a:rPr lang="en-US" sz="2000" smtClean="0"/>
              <a:t>= 1c  and  </a:t>
            </a:r>
            <a:r>
              <a:rPr lang="en-US" sz="2000" i="1" smtClean="0"/>
              <a:t>n = </a:t>
            </a:r>
            <a:r>
              <a:rPr lang="en-US" sz="2000" smtClean="0"/>
              <a:t>48c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/>
              <a:t>Greedy solution: 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/>
              <a:t>Greedy solution is</a:t>
            </a:r>
          </a:p>
          <a:p>
            <a:r>
              <a:rPr lang="en-US" sz="2000" smtClean="0"/>
              <a:t>optimal for any amount and “normal’’ set of denominations     </a:t>
            </a:r>
          </a:p>
          <a:p>
            <a:r>
              <a:rPr lang="en-US" sz="2000" smtClean="0"/>
              <a:t> may not be optimal for arbitrary coin denominations</a:t>
            </a:r>
            <a:endParaRPr lang="en-US" smtClean="0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3352800" y="29622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&lt;1, 2, 0,  3&gt;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1295400" y="5046663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For example, </a:t>
            </a:r>
            <a:r>
              <a:rPr lang="en-US" i="1"/>
              <a:t>d1</a:t>
            </a:r>
            <a:r>
              <a:rPr lang="en-US"/>
              <a:t> = 25c, </a:t>
            </a:r>
            <a:r>
              <a:rPr lang="en-US" i="1"/>
              <a:t>d2</a:t>
            </a:r>
            <a:r>
              <a:rPr lang="en-US"/>
              <a:t> = 10c, </a:t>
            </a:r>
            <a:r>
              <a:rPr lang="en-US" i="1"/>
              <a:t>d3</a:t>
            </a:r>
            <a:r>
              <a:rPr lang="en-US"/>
              <a:t> = 1c, and </a:t>
            </a:r>
            <a:r>
              <a:rPr lang="en-US" i="1"/>
              <a:t>n</a:t>
            </a:r>
            <a:r>
              <a:rPr lang="en-US"/>
              <a:t> = 30c</a:t>
            </a: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190500" y="4676775"/>
            <a:ext cx="9144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9933"/>
                </a:solidFill>
              </a:rPr>
              <a:t>                     Ex: Prove the greedy algorithm is optimal for the above denominations.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1524000" y="21336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Q: What are the objective function and constraints?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  <p:bldP spid="421894" grpId="0"/>
      <p:bldP spid="4218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600" smtClean="0"/>
              <a:t>Minimum Spanning Tree (MST)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r>
              <a:rPr lang="en-US" sz="2000" i="1" u="sng" smtClean="0"/>
              <a:t>Spanning tree</a:t>
            </a:r>
            <a:r>
              <a:rPr lang="en-US" sz="2000" smtClean="0"/>
              <a:t> of a connected graph </a:t>
            </a:r>
            <a:r>
              <a:rPr lang="en-US" sz="2000" i="1" smtClean="0"/>
              <a:t>G</a:t>
            </a:r>
            <a:r>
              <a:rPr lang="en-US" sz="2000" smtClean="0"/>
              <a:t>: a connected acyclic subgraph of </a:t>
            </a:r>
            <a:r>
              <a:rPr lang="en-US" sz="2000" i="1" smtClean="0"/>
              <a:t>G </a:t>
            </a:r>
            <a:r>
              <a:rPr lang="en-US" sz="2000" smtClean="0"/>
              <a:t>that includes all of </a:t>
            </a:r>
            <a:r>
              <a:rPr lang="en-US" sz="2000" i="1" smtClean="0"/>
              <a:t>G</a:t>
            </a:r>
            <a:r>
              <a:rPr lang="en-US" sz="2000" smtClean="0"/>
              <a:t>’s vertices</a:t>
            </a:r>
          </a:p>
          <a:p>
            <a:r>
              <a:rPr lang="en-US" sz="2000" i="1" u="sng" smtClean="0"/>
              <a:t>Minimum spanning tree</a:t>
            </a:r>
            <a:r>
              <a:rPr lang="en-US" sz="2000" smtClean="0"/>
              <a:t> of a weighted, connected graph </a:t>
            </a:r>
            <a:r>
              <a:rPr lang="en-US" sz="2000" i="1" smtClean="0"/>
              <a:t>G</a:t>
            </a:r>
            <a:r>
              <a:rPr lang="en-US" sz="2000" smtClean="0"/>
              <a:t>: a spanning tree of </a:t>
            </a:r>
            <a:r>
              <a:rPr lang="en-US" sz="2000" i="1" smtClean="0"/>
              <a:t>G</a:t>
            </a:r>
            <a:r>
              <a:rPr lang="en-US" sz="2000" smtClean="0"/>
              <a:t> of the minimum total weight</a:t>
            </a:r>
            <a:endParaRPr lang="en-US" u="sng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Example:</a:t>
            </a:r>
            <a:endParaRPr lang="en-US" u="sng" smtClean="0"/>
          </a:p>
        </p:txBody>
      </p:sp>
      <p:grpSp>
        <p:nvGrpSpPr>
          <p:cNvPr id="31748" name="Group 19"/>
          <p:cNvGrpSpPr>
            <a:grpSpLocks/>
          </p:cNvGrpSpPr>
          <p:nvPr/>
        </p:nvGrpSpPr>
        <p:grpSpPr bwMode="auto">
          <a:xfrm>
            <a:off x="673100" y="3176588"/>
            <a:ext cx="2286000" cy="2209800"/>
            <a:chOff x="624" y="2697"/>
            <a:chExt cx="1440" cy="1393"/>
          </a:xfrm>
        </p:grpSpPr>
        <p:sp>
          <p:nvSpPr>
            <p:cNvPr id="31773" name="Oval 4"/>
            <p:cNvSpPr>
              <a:spLocks noChangeArrowheads="1"/>
            </p:cNvSpPr>
            <p:nvPr/>
          </p:nvSpPr>
          <p:spPr bwMode="auto">
            <a:xfrm>
              <a:off x="1488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1774" name="Oval 5"/>
            <p:cNvSpPr>
              <a:spLocks noChangeArrowheads="1"/>
            </p:cNvSpPr>
            <p:nvPr/>
          </p:nvSpPr>
          <p:spPr bwMode="auto">
            <a:xfrm>
              <a:off x="1872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1775" name="Oval 6"/>
            <p:cNvSpPr>
              <a:spLocks noChangeArrowheads="1"/>
            </p:cNvSpPr>
            <p:nvPr/>
          </p:nvSpPr>
          <p:spPr bwMode="auto">
            <a:xfrm>
              <a:off x="816" y="38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1776" name="Oval 7"/>
            <p:cNvSpPr>
              <a:spLocks noChangeArrowheads="1"/>
            </p:cNvSpPr>
            <p:nvPr/>
          </p:nvSpPr>
          <p:spPr bwMode="auto">
            <a:xfrm>
              <a:off x="672" y="29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1777" name="Line 8"/>
            <p:cNvSpPr>
              <a:spLocks noChangeShapeType="1"/>
            </p:cNvSpPr>
            <p:nvPr/>
          </p:nvSpPr>
          <p:spPr bwMode="auto">
            <a:xfrm flipV="1">
              <a:off x="864" y="288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Line 9"/>
            <p:cNvSpPr>
              <a:spLocks noChangeShapeType="1"/>
            </p:cNvSpPr>
            <p:nvPr/>
          </p:nvSpPr>
          <p:spPr bwMode="auto">
            <a:xfrm flipH="1" flipV="1">
              <a:off x="768" y="316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Line 10"/>
            <p:cNvSpPr>
              <a:spLocks noChangeShapeType="1"/>
            </p:cNvSpPr>
            <p:nvPr/>
          </p:nvSpPr>
          <p:spPr bwMode="auto">
            <a:xfrm flipV="1">
              <a:off x="912" y="292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Text Box 11"/>
            <p:cNvSpPr txBox="1">
              <a:spLocks noChangeArrowheads="1"/>
            </p:cNvSpPr>
            <p:nvPr/>
          </p:nvSpPr>
          <p:spPr bwMode="auto">
            <a:xfrm>
              <a:off x="1046" y="269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1781" name="Text Box 12"/>
            <p:cNvSpPr txBox="1">
              <a:spLocks noChangeArrowheads="1"/>
            </p:cNvSpPr>
            <p:nvPr/>
          </p:nvSpPr>
          <p:spPr bwMode="auto">
            <a:xfrm>
              <a:off x="624" y="339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782" name="Text Box 13"/>
            <p:cNvSpPr txBox="1">
              <a:spLocks noChangeArrowheads="1"/>
            </p:cNvSpPr>
            <p:nvPr/>
          </p:nvSpPr>
          <p:spPr bwMode="auto">
            <a:xfrm>
              <a:off x="1104" y="315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1783" name="Text Box 14"/>
            <p:cNvSpPr txBox="1">
              <a:spLocks noChangeArrowheads="1"/>
            </p:cNvSpPr>
            <p:nvPr/>
          </p:nvSpPr>
          <p:spPr bwMode="auto">
            <a:xfrm>
              <a:off x="1344" y="340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784" name="Text Box 15"/>
            <p:cNvSpPr txBox="1">
              <a:spLocks noChangeArrowheads="1"/>
            </p:cNvSpPr>
            <p:nvPr/>
          </p:nvSpPr>
          <p:spPr bwMode="auto">
            <a:xfrm>
              <a:off x="1344" y="384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1785" name="Line 16"/>
            <p:cNvSpPr>
              <a:spLocks noChangeShapeType="1"/>
            </p:cNvSpPr>
            <p:nvPr/>
          </p:nvSpPr>
          <p:spPr bwMode="auto">
            <a:xfrm flipV="1">
              <a:off x="1008" y="386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17"/>
            <p:cNvSpPr>
              <a:spLocks noChangeShapeType="1"/>
            </p:cNvSpPr>
            <p:nvPr/>
          </p:nvSpPr>
          <p:spPr bwMode="auto">
            <a:xfrm flipH="1" flipV="1">
              <a:off x="1632" y="2928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Text Box 18"/>
            <p:cNvSpPr txBox="1">
              <a:spLocks noChangeArrowheads="1"/>
            </p:cNvSpPr>
            <p:nvPr/>
          </p:nvSpPr>
          <p:spPr bwMode="auto">
            <a:xfrm>
              <a:off x="1776" y="310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23147" name="Group 235"/>
          <p:cNvGrpSpPr>
            <a:grpSpLocks/>
          </p:cNvGrpSpPr>
          <p:nvPr/>
        </p:nvGrpSpPr>
        <p:grpSpPr bwMode="auto">
          <a:xfrm>
            <a:off x="6096000" y="3162300"/>
            <a:ext cx="2286000" cy="2149475"/>
            <a:chOff x="3936" y="2727"/>
            <a:chExt cx="1440" cy="1354"/>
          </a:xfrm>
        </p:grpSpPr>
        <p:sp>
          <p:nvSpPr>
            <p:cNvPr id="31762" name="Oval 218"/>
            <p:cNvSpPr>
              <a:spLocks noChangeArrowheads="1"/>
            </p:cNvSpPr>
            <p:nvPr/>
          </p:nvSpPr>
          <p:spPr bwMode="auto">
            <a:xfrm>
              <a:off x="4800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1763" name="Oval 219"/>
            <p:cNvSpPr>
              <a:spLocks noChangeArrowheads="1"/>
            </p:cNvSpPr>
            <p:nvPr/>
          </p:nvSpPr>
          <p:spPr bwMode="auto">
            <a:xfrm>
              <a:off x="5184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1764" name="Oval 220"/>
            <p:cNvSpPr>
              <a:spLocks noChangeArrowheads="1"/>
            </p:cNvSpPr>
            <p:nvPr/>
          </p:nvSpPr>
          <p:spPr bwMode="auto">
            <a:xfrm>
              <a:off x="4128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1765" name="Oval 221"/>
            <p:cNvSpPr>
              <a:spLocks noChangeArrowheads="1"/>
            </p:cNvSpPr>
            <p:nvPr/>
          </p:nvSpPr>
          <p:spPr bwMode="auto">
            <a:xfrm>
              <a:off x="3984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1766" name="Line 223"/>
            <p:cNvSpPr>
              <a:spLocks noChangeShapeType="1"/>
            </p:cNvSpPr>
            <p:nvPr/>
          </p:nvSpPr>
          <p:spPr bwMode="auto">
            <a:xfrm flipH="1" flipV="1">
              <a:off x="4080" y="3159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Text Box 226"/>
            <p:cNvSpPr txBox="1">
              <a:spLocks noChangeArrowheads="1"/>
            </p:cNvSpPr>
            <p:nvPr/>
          </p:nvSpPr>
          <p:spPr bwMode="auto">
            <a:xfrm>
              <a:off x="3936" y="3384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768" name="Text Box 228"/>
            <p:cNvSpPr txBox="1">
              <a:spLocks noChangeArrowheads="1"/>
            </p:cNvSpPr>
            <p:nvPr/>
          </p:nvSpPr>
          <p:spPr bwMode="auto">
            <a:xfrm>
              <a:off x="4656" y="33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769" name="Text Box 229"/>
            <p:cNvSpPr txBox="1">
              <a:spLocks noChangeArrowheads="1"/>
            </p:cNvSpPr>
            <p:nvPr/>
          </p:nvSpPr>
          <p:spPr bwMode="auto">
            <a:xfrm>
              <a:off x="4656" y="3831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1770" name="Line 230"/>
            <p:cNvSpPr>
              <a:spLocks noChangeShapeType="1"/>
            </p:cNvSpPr>
            <p:nvPr/>
          </p:nvSpPr>
          <p:spPr bwMode="auto">
            <a:xfrm flipV="1">
              <a:off x="4320" y="3855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231"/>
            <p:cNvSpPr>
              <a:spLocks noChangeShapeType="1"/>
            </p:cNvSpPr>
            <p:nvPr/>
          </p:nvSpPr>
          <p:spPr bwMode="auto">
            <a:xfrm flipH="1" flipV="1">
              <a:off x="4944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Text Box 232"/>
            <p:cNvSpPr txBox="1">
              <a:spLocks noChangeArrowheads="1"/>
            </p:cNvSpPr>
            <p:nvPr/>
          </p:nvSpPr>
          <p:spPr bwMode="auto">
            <a:xfrm>
              <a:off x="5088" y="309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23150" name="Group 238"/>
          <p:cNvGrpSpPr>
            <a:grpSpLocks/>
          </p:cNvGrpSpPr>
          <p:nvPr/>
        </p:nvGrpSpPr>
        <p:grpSpPr bwMode="auto">
          <a:xfrm>
            <a:off x="3276600" y="2992438"/>
            <a:ext cx="2209800" cy="2119312"/>
            <a:chOff x="2256" y="2688"/>
            <a:chExt cx="1392" cy="1335"/>
          </a:xfrm>
        </p:grpSpPr>
        <p:sp>
          <p:nvSpPr>
            <p:cNvPr id="31751" name="Oval 202"/>
            <p:cNvSpPr>
              <a:spLocks noChangeArrowheads="1"/>
            </p:cNvSpPr>
            <p:nvPr/>
          </p:nvSpPr>
          <p:spPr bwMode="auto">
            <a:xfrm>
              <a:off x="3072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1752" name="Oval 203"/>
            <p:cNvSpPr>
              <a:spLocks noChangeArrowheads="1"/>
            </p:cNvSpPr>
            <p:nvPr/>
          </p:nvSpPr>
          <p:spPr bwMode="auto">
            <a:xfrm>
              <a:off x="3456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1753" name="Oval 204"/>
            <p:cNvSpPr>
              <a:spLocks noChangeArrowheads="1"/>
            </p:cNvSpPr>
            <p:nvPr/>
          </p:nvSpPr>
          <p:spPr bwMode="auto">
            <a:xfrm>
              <a:off x="2400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1754" name="Oval 205"/>
            <p:cNvSpPr>
              <a:spLocks noChangeArrowheads="1"/>
            </p:cNvSpPr>
            <p:nvPr/>
          </p:nvSpPr>
          <p:spPr bwMode="auto">
            <a:xfrm>
              <a:off x="2256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1755" name="Line 206"/>
            <p:cNvSpPr>
              <a:spLocks noChangeShapeType="1"/>
            </p:cNvSpPr>
            <p:nvPr/>
          </p:nvSpPr>
          <p:spPr bwMode="auto">
            <a:xfrm flipV="1">
              <a:off x="2448" y="2871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209"/>
            <p:cNvSpPr txBox="1">
              <a:spLocks noChangeArrowheads="1"/>
            </p:cNvSpPr>
            <p:nvPr/>
          </p:nvSpPr>
          <p:spPr bwMode="auto">
            <a:xfrm>
              <a:off x="2630" y="268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1757" name="Text Box 210"/>
            <p:cNvSpPr txBox="1">
              <a:spLocks noChangeArrowheads="1"/>
            </p:cNvSpPr>
            <p:nvPr/>
          </p:nvSpPr>
          <p:spPr bwMode="auto">
            <a:xfrm>
              <a:off x="2684" y="315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1758" name="Text Box 212"/>
            <p:cNvSpPr txBox="1">
              <a:spLocks noChangeArrowheads="1"/>
            </p:cNvSpPr>
            <p:nvPr/>
          </p:nvSpPr>
          <p:spPr bwMode="auto">
            <a:xfrm>
              <a:off x="2928" y="33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759" name="Line 215"/>
            <p:cNvSpPr>
              <a:spLocks noChangeShapeType="1"/>
            </p:cNvSpPr>
            <p:nvPr/>
          </p:nvSpPr>
          <p:spPr bwMode="auto">
            <a:xfrm flipH="1" flipV="1">
              <a:off x="3216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Text Box 216"/>
            <p:cNvSpPr txBox="1">
              <a:spLocks noChangeArrowheads="1"/>
            </p:cNvSpPr>
            <p:nvPr/>
          </p:nvSpPr>
          <p:spPr bwMode="auto">
            <a:xfrm>
              <a:off x="3360" y="309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31761" name="AutoShape 236"/>
            <p:cNvCxnSpPr>
              <a:cxnSpLocks noChangeShapeType="1"/>
              <a:stCxn id="31751" idx="3"/>
              <a:endCxn id="31753" idx="7"/>
            </p:cNvCxnSpPr>
            <p:nvPr/>
          </p:nvCxnSpPr>
          <p:spPr bwMode="auto">
            <a:xfrm flipH="1">
              <a:off x="2564" y="2891"/>
              <a:ext cx="536" cy="9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600" smtClean="0"/>
              <a:t>Prim’s MST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82000" cy="4905375"/>
          </a:xfrm>
        </p:spPr>
        <p:txBody>
          <a:bodyPr/>
          <a:lstStyle/>
          <a:p>
            <a:r>
              <a:rPr lang="en-US" sz="2400" smtClean="0"/>
              <a:t>Start with tree </a:t>
            </a:r>
            <a:r>
              <a:rPr lang="en-US" sz="2400" smtClean="0">
                <a:solidFill>
                  <a:schemeClr val="hlink"/>
                </a:solidFill>
              </a:rPr>
              <a:t>T</a:t>
            </a:r>
            <a:r>
              <a:rPr lang="en-US" sz="2400" baseline="-25000" smtClean="0">
                <a:solidFill>
                  <a:schemeClr val="hlink"/>
                </a:solidFill>
              </a:rPr>
              <a:t>1</a:t>
            </a:r>
            <a:r>
              <a:rPr lang="en-US" sz="2400" smtClean="0"/>
              <a:t> consisting of one (any) vertex and “grow” tree one vertex at a time to produce MST through </a:t>
            </a:r>
            <a:r>
              <a:rPr lang="en-US" sz="2400" smtClean="0">
                <a:solidFill>
                  <a:schemeClr val="hlink"/>
                </a:solidFill>
              </a:rPr>
              <a:t>a series of expanding subtrees T</a:t>
            </a:r>
            <a:r>
              <a:rPr lang="en-US" sz="2400" baseline="-25000" smtClean="0">
                <a:solidFill>
                  <a:schemeClr val="hlink"/>
                </a:solidFill>
              </a:rPr>
              <a:t>1</a:t>
            </a:r>
            <a:r>
              <a:rPr lang="en-US" sz="2400" smtClean="0">
                <a:solidFill>
                  <a:schemeClr val="hlink"/>
                </a:solidFill>
              </a:rPr>
              <a:t>, T</a:t>
            </a:r>
            <a:r>
              <a:rPr lang="en-US" sz="2400" baseline="-25000" smtClean="0">
                <a:solidFill>
                  <a:schemeClr val="hlink"/>
                </a:solidFill>
              </a:rPr>
              <a:t>2</a:t>
            </a:r>
            <a:r>
              <a:rPr lang="en-US" sz="2400" smtClean="0">
                <a:solidFill>
                  <a:schemeClr val="hlink"/>
                </a:solidFill>
              </a:rPr>
              <a:t>, …, T</a:t>
            </a:r>
            <a:r>
              <a:rPr lang="en-US" sz="2400" i="1" baseline="-25000" smtClean="0">
                <a:solidFill>
                  <a:schemeClr val="hlink"/>
                </a:solidFill>
              </a:rPr>
              <a:t>n</a:t>
            </a:r>
            <a:endParaRPr lang="en-US" sz="2400" smtClean="0">
              <a:solidFill>
                <a:schemeClr val="hlink"/>
              </a:solidFill>
            </a:endParaRPr>
          </a:p>
          <a:p>
            <a:r>
              <a:rPr lang="en-US" sz="2400" smtClean="0"/>
              <a:t>On each iteration, </a:t>
            </a:r>
            <a:r>
              <a:rPr lang="en-US" sz="2400" smtClean="0">
                <a:solidFill>
                  <a:schemeClr val="hlink"/>
                </a:solidFill>
              </a:rPr>
              <a:t>construct T</a:t>
            </a:r>
            <a:r>
              <a:rPr lang="en-US" sz="2400" i="1" baseline="-25000" smtClean="0">
                <a:solidFill>
                  <a:schemeClr val="hlink"/>
                </a:solidFill>
              </a:rPr>
              <a:t>i</a:t>
            </a:r>
            <a:r>
              <a:rPr lang="en-US" sz="2400" baseline="-25000" smtClean="0">
                <a:solidFill>
                  <a:schemeClr val="hlink"/>
                </a:solidFill>
              </a:rPr>
              <a:t>+1</a:t>
            </a:r>
            <a:r>
              <a:rPr lang="en-US" sz="2400" smtClean="0">
                <a:solidFill>
                  <a:schemeClr val="hlink"/>
                </a:solidFill>
              </a:rPr>
              <a:t> from T</a:t>
            </a:r>
            <a:r>
              <a:rPr lang="en-US" sz="2400" i="1" baseline="-25000" smtClean="0">
                <a:solidFill>
                  <a:schemeClr val="hlink"/>
                </a:solidFill>
              </a:rPr>
              <a:t>i </a:t>
            </a:r>
            <a:r>
              <a:rPr lang="en-US" sz="2400" smtClean="0"/>
              <a:t> by adding vertex not in </a:t>
            </a:r>
            <a:r>
              <a:rPr lang="en-US" sz="2400" smtClean="0">
                <a:solidFill>
                  <a:schemeClr val="hlink"/>
                </a:solidFill>
              </a:rPr>
              <a:t>T</a:t>
            </a:r>
            <a:r>
              <a:rPr lang="en-US" sz="2400" i="1" baseline="-25000" smtClean="0">
                <a:solidFill>
                  <a:schemeClr val="hlink"/>
                </a:solidFill>
              </a:rPr>
              <a:t>i </a:t>
            </a:r>
            <a:r>
              <a:rPr lang="en-US" sz="2400" smtClean="0">
                <a:solidFill>
                  <a:schemeClr val="hlink"/>
                </a:solidFill>
              </a:rPr>
              <a:t> that is </a:t>
            </a:r>
            <a:r>
              <a:rPr lang="en-US" sz="2400" smtClean="0"/>
              <a:t>closest to those already in </a:t>
            </a:r>
            <a:r>
              <a:rPr lang="en-US" sz="2400" smtClean="0">
                <a:solidFill>
                  <a:schemeClr val="hlink"/>
                </a:solidFill>
              </a:rPr>
              <a:t>T</a:t>
            </a:r>
            <a:r>
              <a:rPr lang="en-US" sz="2400" i="1" baseline="-25000" smtClean="0">
                <a:solidFill>
                  <a:schemeClr val="hlink"/>
                </a:solidFill>
              </a:rPr>
              <a:t>i</a:t>
            </a:r>
            <a:r>
              <a:rPr lang="en-US" sz="2400" smtClean="0"/>
              <a:t> (this is a “greedy” step!)</a:t>
            </a:r>
          </a:p>
          <a:p>
            <a:r>
              <a:rPr lang="en-US" sz="2400" smtClean="0"/>
              <a:t>Stop when all vertices are included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7" y="115920"/>
            <a:ext cx="8097397" cy="57728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8F31-6CA7-45E6-967D-1A02D97F86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smtClean="0"/>
              <a:t>Dynamic Programming: Introduction</a:t>
            </a:r>
            <a:r>
              <a:rPr lang="en-US" sz="3600" dirty="0" smtClean="0">
                <a:solidFill>
                  <a:srgbClr val="FF00FF"/>
                </a:solidFill>
              </a:rPr>
              <a:t>  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600075" y="928352"/>
            <a:ext cx="854392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381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46125" indent="-2254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en-US" sz="2000" b="1" dirty="0" smtClean="0">
                <a:cs typeface="Arial" charset="0"/>
              </a:rPr>
              <a:t>D</a:t>
            </a:r>
            <a:r>
              <a:rPr lang="en-US" sz="2000" b="1" i="1" dirty="0" smtClean="0">
                <a:cs typeface="Arial" charset="0"/>
              </a:rPr>
              <a:t>ynamic Programming  </a:t>
            </a:r>
            <a:r>
              <a:rPr lang="en-US" sz="2000" b="1" dirty="0" smtClean="0">
                <a:cs typeface="Arial" charset="0"/>
              </a:rPr>
              <a:t>is  a general algorithm design technique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000" b="1" dirty="0" smtClean="0">
                <a:cs typeface="Arial" charset="0"/>
              </a:rPr>
              <a:t>for solving problems defined by or formulated as recurrences with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000" b="1" dirty="0" smtClean="0">
                <a:cs typeface="Arial" charset="0"/>
              </a:rPr>
              <a:t>overlapping sub instances</a:t>
            </a:r>
          </a:p>
          <a:p>
            <a:pPr>
              <a:lnSpc>
                <a:spcPct val="90000"/>
              </a:lnSpc>
              <a:defRPr/>
            </a:pPr>
            <a:endParaRPr lang="en-US" sz="2000" b="1" dirty="0" smtClean="0">
              <a:cs typeface="Arial" charset="0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z="2000" b="1" dirty="0" smtClean="0">
                <a:cs typeface="Arial" charset="0"/>
              </a:rPr>
              <a:t>  Invented by American mathematician Richard Bellman in the  1950s to  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1" dirty="0" smtClean="0">
                <a:cs typeface="Arial" charset="0"/>
              </a:rPr>
              <a:t>     solve optimization problems and later assimilated by CS.</a:t>
            </a:r>
          </a:p>
          <a:p>
            <a:pPr>
              <a:lnSpc>
                <a:spcPct val="90000"/>
              </a:lnSpc>
              <a:defRPr/>
            </a:pPr>
            <a:endParaRPr lang="en-US" sz="2000" b="1" dirty="0" smtClean="0">
              <a:cs typeface="Arial" charset="0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z="2000" b="1" dirty="0" smtClean="0">
                <a:cs typeface="Arial" charset="0"/>
              </a:rPr>
              <a:t>  “Programming” here means “planning”.</a:t>
            </a:r>
          </a:p>
          <a:p>
            <a:pPr>
              <a:lnSpc>
                <a:spcPct val="90000"/>
              </a:lnSpc>
              <a:defRPr/>
            </a:pPr>
            <a:endParaRPr lang="en-US" sz="2000" b="1" dirty="0" smtClean="0">
              <a:cs typeface="Arial" charset="0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sz="2000" b="1" dirty="0" smtClean="0">
                <a:cs typeface="Arial" charset="0"/>
              </a:rPr>
              <a:t>  Main idea:</a:t>
            </a:r>
          </a:p>
          <a:p>
            <a:pPr lvl="2">
              <a:lnSpc>
                <a:spcPct val="90000"/>
              </a:lnSpc>
              <a:buFontTx/>
              <a:buChar char="-"/>
              <a:defRPr/>
            </a:pPr>
            <a:r>
              <a:rPr lang="en-US" sz="2000" b="1" dirty="0" smtClean="0">
                <a:cs typeface="Arial" charset="0"/>
              </a:rPr>
              <a:t>set up a recurrence relating a solution to a larger instance  to solutions of some smaller instances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b="1" dirty="0" smtClean="0">
                <a:cs typeface="Arial" charset="0"/>
              </a:rPr>
              <a:t>-  solve smaller instances once</a:t>
            </a:r>
          </a:p>
          <a:p>
            <a:pPr lvl="2">
              <a:lnSpc>
                <a:spcPct val="90000"/>
              </a:lnSpc>
              <a:buFontTx/>
              <a:buChar char="-"/>
              <a:defRPr/>
            </a:pPr>
            <a:r>
              <a:rPr lang="en-US" sz="2000" b="1" dirty="0" smtClean="0">
                <a:cs typeface="Arial" charset="0"/>
              </a:rPr>
              <a:t>record solutions in a table </a:t>
            </a:r>
          </a:p>
          <a:p>
            <a:pPr lvl="2">
              <a:lnSpc>
                <a:spcPct val="90000"/>
              </a:lnSpc>
              <a:buFontTx/>
              <a:buChar char="-"/>
              <a:defRPr/>
            </a:pPr>
            <a:r>
              <a:rPr lang="en-US" sz="2000" b="1" dirty="0" smtClean="0">
                <a:cs typeface="Arial" charset="0"/>
              </a:rPr>
              <a:t>extract solution to the initial instance from that table</a:t>
            </a:r>
          </a:p>
          <a:p>
            <a:pPr>
              <a:buFontTx/>
              <a:buChar char="•"/>
              <a:defRPr/>
            </a:pPr>
            <a:endParaRPr lang="en-US" b="1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370030F-398C-486C-8CAE-8F95FE960AC0}" type="slidenum">
              <a:rPr lang="en-US">
                <a:solidFill>
                  <a:schemeClr val="bg1"/>
                </a:solidFill>
              </a:rPr>
              <a:pPr/>
              <a:t>30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4950" y="-12509"/>
            <a:ext cx="10972800" cy="661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2513"/>
            <a:ext cx="7886700" cy="38798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 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762000" y="1217613"/>
            <a:ext cx="2286000" cy="2212975"/>
            <a:chOff x="1440" y="2337"/>
            <a:chExt cx="1440" cy="1393"/>
          </a:xfrm>
        </p:grpSpPr>
        <p:sp>
          <p:nvSpPr>
            <p:cNvPr id="34885" name="Oval 5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4886" name="Oval 6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4887" name="Oval 7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4888" name="Oval 8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4889" name="Line 9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0" name="Line 10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1" name="Line 11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2" name="Line 12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3" name="Text Box 13"/>
            <p:cNvSpPr txBox="1">
              <a:spLocks noChangeArrowheads="1"/>
            </p:cNvSpPr>
            <p:nvPr/>
          </p:nvSpPr>
          <p:spPr bwMode="auto">
            <a:xfrm>
              <a:off x="1862" y="233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4894" name="Text Box 14"/>
            <p:cNvSpPr txBox="1">
              <a:spLocks noChangeArrowheads="1"/>
            </p:cNvSpPr>
            <p:nvPr/>
          </p:nvSpPr>
          <p:spPr bwMode="auto">
            <a:xfrm>
              <a:off x="1440" y="303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4895" name="Text Box 15"/>
            <p:cNvSpPr txBox="1">
              <a:spLocks noChangeArrowheads="1"/>
            </p:cNvSpPr>
            <p:nvPr/>
          </p:nvSpPr>
          <p:spPr bwMode="auto">
            <a:xfrm>
              <a:off x="1920" y="2841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4896" name="Text Box 16"/>
            <p:cNvSpPr txBox="1">
              <a:spLocks noChangeArrowheads="1"/>
            </p:cNvSpPr>
            <p:nvPr/>
          </p:nvSpPr>
          <p:spPr bwMode="auto">
            <a:xfrm>
              <a:off x="2544" y="274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4897" name="Text Box 17"/>
            <p:cNvSpPr txBox="1">
              <a:spLocks noChangeArrowheads="1"/>
            </p:cNvSpPr>
            <p:nvPr/>
          </p:nvSpPr>
          <p:spPr bwMode="auto">
            <a:xfrm>
              <a:off x="2160" y="30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898" name="Text Box 18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899" name="Line 19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4980" name="Group 20"/>
          <p:cNvGrpSpPr>
            <a:grpSpLocks/>
          </p:cNvGrpSpPr>
          <p:nvPr/>
        </p:nvGrpSpPr>
        <p:grpSpPr bwMode="auto">
          <a:xfrm>
            <a:off x="762000" y="3452813"/>
            <a:ext cx="2200275" cy="1938337"/>
            <a:chOff x="1440" y="2337"/>
            <a:chExt cx="1440" cy="1440"/>
          </a:xfrm>
        </p:grpSpPr>
        <p:sp>
          <p:nvSpPr>
            <p:cNvPr id="34870" name="Oval 21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4871" name="Oval 22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4872" name="Oval 23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4873" name="Oval 24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4874" name="Line 25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5" name="Line 26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6" name="Line 27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7" name="Line 28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8" name="Text Box 29"/>
            <p:cNvSpPr txBox="1">
              <a:spLocks noChangeArrowheads="1"/>
            </p:cNvSpPr>
            <p:nvPr/>
          </p:nvSpPr>
          <p:spPr bwMode="auto">
            <a:xfrm>
              <a:off x="1862" y="2337"/>
              <a:ext cx="20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  <p:sp>
          <p:nvSpPr>
            <p:cNvPr id="34879" name="Text Box 30"/>
            <p:cNvSpPr txBox="1">
              <a:spLocks noChangeArrowheads="1"/>
            </p:cNvSpPr>
            <p:nvPr/>
          </p:nvSpPr>
          <p:spPr bwMode="auto">
            <a:xfrm>
              <a:off x="1440" y="3033"/>
              <a:ext cx="20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4880" name="Text Box 31"/>
            <p:cNvSpPr txBox="1">
              <a:spLocks noChangeArrowheads="1"/>
            </p:cNvSpPr>
            <p:nvPr/>
          </p:nvSpPr>
          <p:spPr bwMode="auto">
            <a:xfrm>
              <a:off x="1920" y="2841"/>
              <a:ext cx="20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34881" name="Text Box 32"/>
            <p:cNvSpPr txBox="1">
              <a:spLocks noChangeArrowheads="1"/>
            </p:cNvSpPr>
            <p:nvPr/>
          </p:nvSpPr>
          <p:spPr bwMode="auto">
            <a:xfrm>
              <a:off x="2544" y="2745"/>
              <a:ext cx="20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4882" name="Text Box 33"/>
            <p:cNvSpPr txBox="1">
              <a:spLocks noChangeArrowheads="1"/>
            </p:cNvSpPr>
            <p:nvPr/>
          </p:nvSpPr>
          <p:spPr bwMode="auto">
            <a:xfrm>
              <a:off x="2160" y="3048"/>
              <a:ext cx="121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4883" name="Text Box 34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4884" name="Line 35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4996" name="Group 36"/>
          <p:cNvGrpSpPr>
            <a:grpSpLocks/>
          </p:cNvGrpSpPr>
          <p:nvPr/>
        </p:nvGrpSpPr>
        <p:grpSpPr bwMode="auto">
          <a:xfrm>
            <a:off x="4349750" y="3514725"/>
            <a:ext cx="2286000" cy="2211388"/>
            <a:chOff x="1440" y="2337"/>
            <a:chExt cx="1440" cy="1393"/>
          </a:xfrm>
        </p:grpSpPr>
        <p:sp>
          <p:nvSpPr>
            <p:cNvPr id="34855" name="Oval 37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4856" name="Oval 38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4857" name="Oval 39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4858" name="Oval 40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4859" name="Line 41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0" name="Line 42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1" name="Line 43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Line 44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Text Box 45"/>
            <p:cNvSpPr txBox="1">
              <a:spLocks noChangeArrowheads="1"/>
            </p:cNvSpPr>
            <p:nvPr/>
          </p:nvSpPr>
          <p:spPr bwMode="auto">
            <a:xfrm>
              <a:off x="1862" y="233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  <p:sp>
          <p:nvSpPr>
            <p:cNvPr id="34864" name="Text Box 46"/>
            <p:cNvSpPr txBox="1">
              <a:spLocks noChangeArrowheads="1"/>
            </p:cNvSpPr>
            <p:nvPr/>
          </p:nvSpPr>
          <p:spPr bwMode="auto">
            <a:xfrm>
              <a:off x="1440" y="303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4865" name="Text Box 47"/>
            <p:cNvSpPr txBox="1">
              <a:spLocks noChangeArrowheads="1"/>
            </p:cNvSpPr>
            <p:nvPr/>
          </p:nvSpPr>
          <p:spPr bwMode="auto">
            <a:xfrm>
              <a:off x="1920" y="2841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34866" name="Text Box 48"/>
            <p:cNvSpPr txBox="1">
              <a:spLocks noChangeArrowheads="1"/>
            </p:cNvSpPr>
            <p:nvPr/>
          </p:nvSpPr>
          <p:spPr bwMode="auto">
            <a:xfrm>
              <a:off x="2544" y="274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4867" name="Text Box 49"/>
            <p:cNvSpPr txBox="1">
              <a:spLocks noChangeArrowheads="1"/>
            </p:cNvSpPr>
            <p:nvPr/>
          </p:nvSpPr>
          <p:spPr bwMode="auto">
            <a:xfrm>
              <a:off x="2160" y="30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4868" name="Text Box 50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4869" name="Line 51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5012" name="Group 52"/>
          <p:cNvGrpSpPr>
            <a:grpSpLocks/>
          </p:cNvGrpSpPr>
          <p:nvPr/>
        </p:nvGrpSpPr>
        <p:grpSpPr bwMode="auto">
          <a:xfrm>
            <a:off x="3663950" y="1203325"/>
            <a:ext cx="2286000" cy="2211388"/>
            <a:chOff x="1440" y="2337"/>
            <a:chExt cx="1440" cy="1393"/>
          </a:xfrm>
        </p:grpSpPr>
        <p:sp>
          <p:nvSpPr>
            <p:cNvPr id="34840" name="Oval 53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4841" name="Oval 54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4842" name="Oval 55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4843" name="Oval 56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4844" name="Line 57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Line 58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59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Line 60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8" name="Text Box 61"/>
            <p:cNvSpPr txBox="1">
              <a:spLocks noChangeArrowheads="1"/>
            </p:cNvSpPr>
            <p:nvPr/>
          </p:nvSpPr>
          <p:spPr bwMode="auto">
            <a:xfrm>
              <a:off x="1862" y="233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  <p:sp>
          <p:nvSpPr>
            <p:cNvPr id="34849" name="Text Box 62"/>
            <p:cNvSpPr txBox="1">
              <a:spLocks noChangeArrowheads="1"/>
            </p:cNvSpPr>
            <p:nvPr/>
          </p:nvSpPr>
          <p:spPr bwMode="auto">
            <a:xfrm>
              <a:off x="1440" y="303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4850" name="Text Box 63"/>
            <p:cNvSpPr txBox="1">
              <a:spLocks noChangeArrowheads="1"/>
            </p:cNvSpPr>
            <p:nvPr/>
          </p:nvSpPr>
          <p:spPr bwMode="auto">
            <a:xfrm>
              <a:off x="1920" y="2841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34851" name="Text Box 64"/>
            <p:cNvSpPr txBox="1">
              <a:spLocks noChangeArrowheads="1"/>
            </p:cNvSpPr>
            <p:nvPr/>
          </p:nvSpPr>
          <p:spPr bwMode="auto">
            <a:xfrm>
              <a:off x="2544" y="274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4852" name="Text Box 65"/>
            <p:cNvSpPr txBox="1">
              <a:spLocks noChangeArrowheads="1"/>
            </p:cNvSpPr>
            <p:nvPr/>
          </p:nvSpPr>
          <p:spPr bwMode="auto">
            <a:xfrm>
              <a:off x="2160" y="30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4853" name="Text Box 66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4854" name="Line 67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5028" name="Group 68"/>
          <p:cNvGrpSpPr>
            <a:grpSpLocks/>
          </p:cNvGrpSpPr>
          <p:nvPr/>
        </p:nvGrpSpPr>
        <p:grpSpPr bwMode="auto">
          <a:xfrm>
            <a:off x="6480175" y="1309688"/>
            <a:ext cx="2286000" cy="2211387"/>
            <a:chOff x="1440" y="2337"/>
            <a:chExt cx="1440" cy="1393"/>
          </a:xfrm>
        </p:grpSpPr>
        <p:sp>
          <p:nvSpPr>
            <p:cNvPr id="34825" name="Oval 69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4826" name="Oval 70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4827" name="Oval 71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4828" name="Oval 72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4829" name="Line 73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Line 74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75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76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Text Box 77"/>
            <p:cNvSpPr txBox="1">
              <a:spLocks noChangeArrowheads="1"/>
            </p:cNvSpPr>
            <p:nvPr/>
          </p:nvSpPr>
          <p:spPr bwMode="auto">
            <a:xfrm>
              <a:off x="1862" y="233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  <p:sp>
          <p:nvSpPr>
            <p:cNvPr id="34834" name="Text Box 78"/>
            <p:cNvSpPr txBox="1">
              <a:spLocks noChangeArrowheads="1"/>
            </p:cNvSpPr>
            <p:nvPr/>
          </p:nvSpPr>
          <p:spPr bwMode="auto">
            <a:xfrm>
              <a:off x="1440" y="3033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4835" name="Text Box 79"/>
            <p:cNvSpPr txBox="1">
              <a:spLocks noChangeArrowheads="1"/>
            </p:cNvSpPr>
            <p:nvPr/>
          </p:nvSpPr>
          <p:spPr bwMode="auto">
            <a:xfrm>
              <a:off x="1920" y="2841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34836" name="Text Box 80"/>
            <p:cNvSpPr txBox="1">
              <a:spLocks noChangeArrowheads="1"/>
            </p:cNvSpPr>
            <p:nvPr/>
          </p:nvSpPr>
          <p:spPr bwMode="auto">
            <a:xfrm>
              <a:off x="2544" y="274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4837" name="Text Box 81"/>
            <p:cNvSpPr txBox="1">
              <a:spLocks noChangeArrowheads="1"/>
            </p:cNvSpPr>
            <p:nvPr/>
          </p:nvSpPr>
          <p:spPr bwMode="auto">
            <a:xfrm>
              <a:off x="2160" y="30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8" name="Text Box 82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4839" name="Line 83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686800" cy="52101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i="1" smtClean="0"/>
          </a:p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lvl="1" algn="just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weight matrix representation of graph and array implementation of priority queue </a:t>
            </a:r>
          </a:p>
          <a:p>
            <a:pPr lvl="1" algn="just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adjacency lists representation of graph with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 and min-heap implementation of the priority queue</a:t>
            </a:r>
            <a:endParaRPr 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685800"/>
          </a:xfrm>
        </p:spPr>
        <p:txBody>
          <a:bodyPr/>
          <a:lstStyle/>
          <a:p>
            <a:r>
              <a:rPr lang="en-US" sz="3200" smtClean="0"/>
              <a:t>Another greedy algorithm for MST: Kruskal’s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925513"/>
            <a:ext cx="7886700" cy="3879850"/>
          </a:xfrm>
        </p:spPr>
        <p:txBody>
          <a:bodyPr/>
          <a:lstStyle/>
          <a:p>
            <a:r>
              <a:rPr lang="en-US" sz="2400" smtClean="0"/>
              <a:t>Sort the edges in nondecreasing order of lengths</a:t>
            </a:r>
            <a:br>
              <a:rPr lang="en-US" sz="2400" smtClean="0"/>
            </a:br>
            <a:endParaRPr lang="en-US" sz="2400" smtClean="0"/>
          </a:p>
          <a:p>
            <a:r>
              <a:rPr lang="en-US" sz="2400" smtClean="0"/>
              <a:t>“Grow” tree one edge at a time to produce MST through </a:t>
            </a:r>
            <a:r>
              <a:rPr lang="en-US" sz="2400" smtClean="0">
                <a:solidFill>
                  <a:schemeClr val="hlink"/>
                </a:solidFill>
              </a:rPr>
              <a:t>a series of expanding forests F</a:t>
            </a:r>
            <a:r>
              <a:rPr lang="en-US" sz="2400" baseline="-25000" smtClean="0">
                <a:solidFill>
                  <a:schemeClr val="hlink"/>
                </a:solidFill>
              </a:rPr>
              <a:t>1</a:t>
            </a:r>
            <a:r>
              <a:rPr lang="en-US" sz="2400" smtClean="0">
                <a:solidFill>
                  <a:schemeClr val="hlink"/>
                </a:solidFill>
              </a:rPr>
              <a:t>, F</a:t>
            </a:r>
            <a:r>
              <a:rPr lang="en-US" sz="2400" baseline="-25000" smtClean="0">
                <a:solidFill>
                  <a:schemeClr val="hlink"/>
                </a:solidFill>
              </a:rPr>
              <a:t>2</a:t>
            </a:r>
            <a:r>
              <a:rPr lang="en-US" sz="2400" smtClean="0">
                <a:solidFill>
                  <a:schemeClr val="hlink"/>
                </a:solidFill>
              </a:rPr>
              <a:t>, …, F</a:t>
            </a:r>
            <a:r>
              <a:rPr lang="en-US" sz="2400" i="1" baseline="-25000" smtClean="0">
                <a:solidFill>
                  <a:schemeClr val="hlink"/>
                </a:solidFill>
              </a:rPr>
              <a:t>n-</a:t>
            </a:r>
            <a:r>
              <a:rPr lang="en-US" sz="2400" baseline="-25000" smtClean="0">
                <a:solidFill>
                  <a:schemeClr val="hlink"/>
                </a:solidFill>
              </a:rPr>
              <a:t>1</a:t>
            </a:r>
            <a:endParaRPr lang="en-US" sz="2400" smtClean="0">
              <a:solidFill>
                <a:schemeClr val="hlink"/>
              </a:solidFill>
            </a:endParaRPr>
          </a:p>
          <a:p>
            <a:r>
              <a:rPr lang="en-US" sz="2400" smtClean="0"/>
              <a:t>On each iteration, add the next edge on the sorted list unless this would create a cycle.  (If it would, skip the edge.)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1354"/>
            <a:ext cx="7886700" cy="59380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ALGORITHM </a:t>
            </a:r>
            <a:r>
              <a:rPr lang="en-US" sz="2400" dirty="0" err="1"/>
              <a:t>Kruskal</a:t>
            </a:r>
            <a:r>
              <a:rPr lang="en-US" sz="2400" dirty="0"/>
              <a:t>(G) //</a:t>
            </a:r>
            <a:r>
              <a:rPr lang="en-US" sz="2400" dirty="0" err="1"/>
              <a:t>Kruskal’s</a:t>
            </a:r>
            <a:r>
              <a:rPr lang="en-US" sz="2400" dirty="0"/>
              <a:t> algorithm for constructing a minimum spanning tree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en-US" sz="2400" dirty="0"/>
              <a:t>Input: A weighted connected graph </a:t>
            </a:r>
            <a:r>
              <a:rPr lang="en-US" sz="2400" dirty="0" smtClean="0"/>
              <a:t>G=V,E</a:t>
            </a:r>
            <a:r>
              <a:rPr lang="en-US" sz="2400" dirty="0"/>
              <a:t> //Output: ET , the set of edges composing </a:t>
            </a:r>
            <a:r>
              <a:rPr lang="en-US" sz="2400" dirty="0" smtClean="0"/>
              <a:t>a minimum </a:t>
            </a:r>
            <a:r>
              <a:rPr lang="en-US" sz="2400" dirty="0"/>
              <a:t>spanning tree of G sort E </a:t>
            </a:r>
            <a:r>
              <a:rPr lang="en-US" sz="2400" dirty="0" smtClean="0"/>
              <a:t>in  </a:t>
            </a:r>
            <a:r>
              <a:rPr lang="en-US" sz="2400" dirty="0" err="1" smtClean="0"/>
              <a:t>nondecreasing</a:t>
            </a:r>
            <a:r>
              <a:rPr lang="en-US" sz="2400" dirty="0" smtClean="0"/>
              <a:t> </a:t>
            </a:r>
            <a:r>
              <a:rPr lang="en-US" sz="2400" dirty="0"/>
              <a:t>order of the edge weights w(ei1)≤...≤w(</a:t>
            </a:r>
            <a:r>
              <a:rPr lang="en-US" sz="2400" dirty="0" err="1"/>
              <a:t>ei|E</a:t>
            </a:r>
            <a:r>
              <a:rPr lang="en-US" sz="2400" dirty="0"/>
              <a:t>|)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ET </a:t>
            </a:r>
            <a:r>
              <a:rPr lang="en-US" sz="2400" dirty="0"/>
              <a:t>←∅; </a:t>
            </a:r>
            <a:r>
              <a:rPr lang="en-US" sz="2400" dirty="0" err="1"/>
              <a:t>ecounter</a:t>
            </a:r>
            <a:r>
              <a:rPr lang="en-US" sz="2400" dirty="0"/>
              <a:t> ←0 //initialize the set of tree edges and its size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</a:t>
            </a:r>
            <a:r>
              <a:rPr lang="en-US" sz="2400" dirty="0"/>
              <a:t>←0 //initialize the number of processed edges while </a:t>
            </a:r>
            <a:r>
              <a:rPr lang="en-US" sz="2400" dirty="0" err="1"/>
              <a:t>ecounter</a:t>
            </a:r>
            <a:r>
              <a:rPr lang="en-US" sz="2400" dirty="0"/>
              <a:t> &lt;|V|−1do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</a:t>
            </a:r>
            <a:r>
              <a:rPr lang="en-US" sz="2400" dirty="0"/>
              <a:t>←k+1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ET ∪{ </a:t>
            </a:r>
            <a:r>
              <a:rPr lang="en-US" sz="2400" dirty="0" err="1"/>
              <a:t>eik</a:t>
            </a:r>
            <a:r>
              <a:rPr lang="en-US" sz="2400" dirty="0"/>
              <a:t>}is acyclic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ET </a:t>
            </a:r>
            <a:r>
              <a:rPr lang="en-US" sz="2400" dirty="0"/>
              <a:t>←ET ∪{ </a:t>
            </a:r>
            <a:r>
              <a:rPr lang="en-US" sz="2400" dirty="0" err="1"/>
              <a:t>eik</a:t>
            </a:r>
            <a:r>
              <a:rPr lang="en-US" sz="2400" dirty="0"/>
              <a:t>}; </a:t>
            </a:r>
            <a:r>
              <a:rPr lang="en-US" sz="2400" dirty="0" err="1" smtClean="0"/>
              <a:t>ecounter</a:t>
            </a:r>
            <a:r>
              <a:rPr lang="en-US" sz="2400" dirty="0" smtClean="0"/>
              <a:t> </a:t>
            </a:r>
            <a:r>
              <a:rPr lang="en-US" sz="2400" dirty="0"/>
              <a:t>←</a:t>
            </a:r>
            <a:r>
              <a:rPr lang="en-US" sz="2400" dirty="0" err="1"/>
              <a:t>ecounter</a:t>
            </a:r>
            <a:r>
              <a:rPr lang="en-US" sz="2400" dirty="0"/>
              <a:t> +</a:t>
            </a:r>
            <a:r>
              <a:rPr lang="en-US" sz="2400" dirty="0" smtClean="0"/>
              <a:t>1 return </a:t>
            </a:r>
            <a:r>
              <a:rPr lang="en-US" sz="2400" dirty="0"/>
              <a:t>ET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8F31-6CA7-45E6-967D-1A02D97F86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3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8E8A82A-CF0F-4745-95E0-E1B737A69B0D}" type="slidenum">
              <a:rPr lang="en-US">
                <a:solidFill>
                  <a:schemeClr val="bg1"/>
                </a:solidFill>
              </a:rPr>
              <a:pPr/>
              <a:t>35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5737"/>
            <a:ext cx="9144000" cy="577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0813"/>
            <a:ext cx="7886700" cy="831850"/>
          </a:xfrm>
        </p:spPr>
        <p:txBody>
          <a:bodyPr/>
          <a:lstStyle/>
          <a:p>
            <a:r>
              <a:rPr lang="en-US" sz="3600" smtClean="0"/>
              <a:t>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114425"/>
            <a:ext cx="7886700" cy="38798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 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685800" y="1501775"/>
            <a:ext cx="2549525" cy="1900238"/>
            <a:chOff x="1440" y="2338"/>
            <a:chExt cx="1440" cy="1447"/>
          </a:xfrm>
        </p:grpSpPr>
        <p:sp>
          <p:nvSpPr>
            <p:cNvPr id="38991" name="Oval 5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8992" name="Oval 6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8993" name="Oval 7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8994" name="Oval 8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8995" name="Line 9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6" name="Line 10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7" name="Line 11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8" name="Line 12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9" name="Text Box 13"/>
            <p:cNvSpPr txBox="1">
              <a:spLocks noChangeArrowheads="1"/>
            </p:cNvSpPr>
            <p:nvPr/>
          </p:nvSpPr>
          <p:spPr bwMode="auto">
            <a:xfrm>
              <a:off x="1862" y="2338"/>
              <a:ext cx="1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  <p:sp>
          <p:nvSpPr>
            <p:cNvPr id="39000" name="Text Box 14"/>
            <p:cNvSpPr txBox="1">
              <a:spLocks noChangeArrowheads="1"/>
            </p:cNvSpPr>
            <p:nvPr/>
          </p:nvSpPr>
          <p:spPr bwMode="auto">
            <a:xfrm>
              <a:off x="1440" y="3033"/>
              <a:ext cx="1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9001" name="Text Box 15"/>
            <p:cNvSpPr txBox="1">
              <a:spLocks noChangeArrowheads="1"/>
            </p:cNvSpPr>
            <p:nvPr/>
          </p:nvSpPr>
          <p:spPr bwMode="auto">
            <a:xfrm>
              <a:off x="1920" y="2842"/>
              <a:ext cx="1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39002" name="Text Box 16"/>
            <p:cNvSpPr txBox="1">
              <a:spLocks noChangeArrowheads="1"/>
            </p:cNvSpPr>
            <p:nvPr/>
          </p:nvSpPr>
          <p:spPr bwMode="auto">
            <a:xfrm>
              <a:off x="2544" y="2745"/>
              <a:ext cx="1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9003" name="Text Box 17"/>
            <p:cNvSpPr txBox="1">
              <a:spLocks noChangeArrowheads="1"/>
            </p:cNvSpPr>
            <p:nvPr/>
          </p:nvSpPr>
          <p:spPr bwMode="auto">
            <a:xfrm>
              <a:off x="2160" y="3048"/>
              <a:ext cx="10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9004" name="Text Box 18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9005" name="Line 19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8132" name="Group 100"/>
          <p:cNvGrpSpPr>
            <a:grpSpLocks/>
          </p:cNvGrpSpPr>
          <p:nvPr/>
        </p:nvGrpSpPr>
        <p:grpSpPr bwMode="auto">
          <a:xfrm>
            <a:off x="3414713" y="3175000"/>
            <a:ext cx="2560637" cy="2019300"/>
            <a:chOff x="2304" y="2640"/>
            <a:chExt cx="1728" cy="1425"/>
          </a:xfrm>
        </p:grpSpPr>
        <p:sp>
          <p:nvSpPr>
            <p:cNvPr id="38978" name="Oval 21"/>
            <p:cNvSpPr>
              <a:spLocks noChangeArrowheads="1"/>
            </p:cNvSpPr>
            <p:nvPr/>
          </p:nvSpPr>
          <p:spPr bwMode="auto">
            <a:xfrm>
              <a:off x="3341" y="2640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8979" name="Oval 22"/>
            <p:cNvSpPr>
              <a:spLocks noChangeArrowheads="1"/>
            </p:cNvSpPr>
            <p:nvPr/>
          </p:nvSpPr>
          <p:spPr bwMode="auto">
            <a:xfrm>
              <a:off x="3802" y="3683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8980" name="Oval 23"/>
            <p:cNvSpPr>
              <a:spLocks noChangeArrowheads="1"/>
            </p:cNvSpPr>
            <p:nvPr/>
          </p:nvSpPr>
          <p:spPr bwMode="auto">
            <a:xfrm>
              <a:off x="2534" y="3783"/>
              <a:ext cx="231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8981" name="Oval 24"/>
            <p:cNvSpPr>
              <a:spLocks noChangeArrowheads="1"/>
            </p:cNvSpPr>
            <p:nvPr/>
          </p:nvSpPr>
          <p:spPr bwMode="auto">
            <a:xfrm>
              <a:off x="2362" y="2889"/>
              <a:ext cx="230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8982" name="Line 26"/>
            <p:cNvSpPr>
              <a:spLocks noChangeShapeType="1"/>
            </p:cNvSpPr>
            <p:nvPr/>
          </p:nvSpPr>
          <p:spPr bwMode="auto">
            <a:xfrm flipH="1" flipV="1">
              <a:off x="2477" y="3087"/>
              <a:ext cx="115" cy="6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3" name="Line 27"/>
            <p:cNvSpPr>
              <a:spLocks noChangeShapeType="1"/>
            </p:cNvSpPr>
            <p:nvPr/>
          </p:nvSpPr>
          <p:spPr bwMode="auto">
            <a:xfrm flipV="1">
              <a:off x="2650" y="2839"/>
              <a:ext cx="748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4" name="Line 28"/>
            <p:cNvSpPr>
              <a:spLocks noChangeShapeType="1"/>
            </p:cNvSpPr>
            <p:nvPr/>
          </p:nvSpPr>
          <p:spPr bwMode="auto">
            <a:xfrm flipH="1" flipV="1">
              <a:off x="3456" y="2839"/>
              <a:ext cx="461" cy="8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5" name="Text Box 30"/>
            <p:cNvSpPr txBox="1">
              <a:spLocks noChangeArrowheads="1"/>
            </p:cNvSpPr>
            <p:nvPr/>
          </p:nvSpPr>
          <p:spPr bwMode="auto">
            <a:xfrm>
              <a:off x="2304" y="3320"/>
              <a:ext cx="21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8986" name="Text Box 31"/>
            <p:cNvSpPr txBox="1">
              <a:spLocks noChangeArrowheads="1"/>
            </p:cNvSpPr>
            <p:nvPr/>
          </p:nvSpPr>
          <p:spPr bwMode="auto">
            <a:xfrm>
              <a:off x="2880" y="3122"/>
              <a:ext cx="21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38987" name="Text Box 32"/>
            <p:cNvSpPr txBox="1">
              <a:spLocks noChangeArrowheads="1"/>
            </p:cNvSpPr>
            <p:nvPr/>
          </p:nvSpPr>
          <p:spPr bwMode="auto">
            <a:xfrm>
              <a:off x="3629" y="3022"/>
              <a:ext cx="21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8988" name="Text Box 33"/>
            <p:cNvSpPr txBox="1">
              <a:spLocks noChangeArrowheads="1"/>
            </p:cNvSpPr>
            <p:nvPr/>
          </p:nvSpPr>
          <p:spPr bwMode="auto">
            <a:xfrm>
              <a:off x="3168" y="3336"/>
              <a:ext cx="125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8989" name="Text Box 34"/>
            <p:cNvSpPr txBox="1">
              <a:spLocks noChangeArrowheads="1"/>
            </p:cNvSpPr>
            <p:nvPr/>
          </p:nvSpPr>
          <p:spPr bwMode="auto">
            <a:xfrm>
              <a:off x="3168" y="3783"/>
              <a:ext cx="22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8990" name="Line 35"/>
            <p:cNvSpPr>
              <a:spLocks noChangeShapeType="1"/>
            </p:cNvSpPr>
            <p:nvPr/>
          </p:nvSpPr>
          <p:spPr bwMode="auto">
            <a:xfrm flipV="1">
              <a:off x="2765" y="3807"/>
              <a:ext cx="1037" cy="5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8068" name="Group 36"/>
          <p:cNvGrpSpPr>
            <a:grpSpLocks/>
          </p:cNvGrpSpPr>
          <p:nvPr/>
        </p:nvGrpSpPr>
        <p:grpSpPr bwMode="auto">
          <a:xfrm>
            <a:off x="696913" y="3389313"/>
            <a:ext cx="2657475" cy="2005012"/>
            <a:chOff x="1440" y="2338"/>
            <a:chExt cx="1440" cy="1427"/>
          </a:xfrm>
        </p:grpSpPr>
        <p:sp>
          <p:nvSpPr>
            <p:cNvPr id="38963" name="Oval 37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8964" name="Oval 38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8965" name="Oval 39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8966" name="Oval 40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8967" name="Line 41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Line 42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9" name="Line 43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0" name="Line 44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1" name="Text Box 45"/>
            <p:cNvSpPr txBox="1">
              <a:spLocks noChangeArrowheads="1"/>
            </p:cNvSpPr>
            <p:nvPr/>
          </p:nvSpPr>
          <p:spPr bwMode="auto">
            <a:xfrm>
              <a:off x="1862" y="2338"/>
              <a:ext cx="17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  <p:sp>
          <p:nvSpPr>
            <p:cNvPr id="38972" name="Text Box 46"/>
            <p:cNvSpPr txBox="1">
              <a:spLocks noChangeArrowheads="1"/>
            </p:cNvSpPr>
            <p:nvPr/>
          </p:nvSpPr>
          <p:spPr bwMode="auto">
            <a:xfrm>
              <a:off x="1440" y="3033"/>
              <a:ext cx="17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8973" name="Text Box 47"/>
            <p:cNvSpPr txBox="1">
              <a:spLocks noChangeArrowheads="1"/>
            </p:cNvSpPr>
            <p:nvPr/>
          </p:nvSpPr>
          <p:spPr bwMode="auto">
            <a:xfrm>
              <a:off x="1920" y="2842"/>
              <a:ext cx="17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38974" name="Text Box 48"/>
            <p:cNvSpPr txBox="1">
              <a:spLocks noChangeArrowheads="1"/>
            </p:cNvSpPr>
            <p:nvPr/>
          </p:nvSpPr>
          <p:spPr bwMode="auto">
            <a:xfrm>
              <a:off x="2544" y="2745"/>
              <a:ext cx="17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8975" name="Text Box 49"/>
            <p:cNvSpPr txBox="1">
              <a:spLocks noChangeArrowheads="1"/>
            </p:cNvSpPr>
            <p:nvPr/>
          </p:nvSpPr>
          <p:spPr bwMode="auto">
            <a:xfrm>
              <a:off x="2160" y="3048"/>
              <a:ext cx="10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8976" name="Text Box 50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8977" name="Line 51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8084" name="Group 52"/>
          <p:cNvGrpSpPr>
            <a:grpSpLocks/>
          </p:cNvGrpSpPr>
          <p:nvPr/>
        </p:nvGrpSpPr>
        <p:grpSpPr bwMode="auto">
          <a:xfrm>
            <a:off x="3279775" y="1247775"/>
            <a:ext cx="2259013" cy="1879600"/>
            <a:chOff x="1440" y="2338"/>
            <a:chExt cx="1440" cy="1451"/>
          </a:xfrm>
        </p:grpSpPr>
        <p:sp>
          <p:nvSpPr>
            <p:cNvPr id="38948" name="Oval 53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8949" name="Oval 54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8950" name="Oval 55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8951" name="Oval 56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8952" name="Line 57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58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59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Line 60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Text Box 61"/>
            <p:cNvSpPr txBox="1">
              <a:spLocks noChangeArrowheads="1"/>
            </p:cNvSpPr>
            <p:nvPr/>
          </p:nvSpPr>
          <p:spPr bwMode="auto">
            <a:xfrm>
              <a:off x="1862" y="2338"/>
              <a:ext cx="2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  <p:sp>
          <p:nvSpPr>
            <p:cNvPr id="38957" name="Text Box 62"/>
            <p:cNvSpPr txBox="1">
              <a:spLocks noChangeArrowheads="1"/>
            </p:cNvSpPr>
            <p:nvPr/>
          </p:nvSpPr>
          <p:spPr bwMode="auto">
            <a:xfrm>
              <a:off x="1440" y="3033"/>
              <a:ext cx="2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8958" name="Text Box 63"/>
            <p:cNvSpPr txBox="1">
              <a:spLocks noChangeArrowheads="1"/>
            </p:cNvSpPr>
            <p:nvPr/>
          </p:nvSpPr>
          <p:spPr bwMode="auto">
            <a:xfrm>
              <a:off x="1920" y="2842"/>
              <a:ext cx="2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38959" name="Text Box 64"/>
            <p:cNvSpPr txBox="1">
              <a:spLocks noChangeArrowheads="1"/>
            </p:cNvSpPr>
            <p:nvPr/>
          </p:nvSpPr>
          <p:spPr bwMode="auto">
            <a:xfrm>
              <a:off x="2544" y="2745"/>
              <a:ext cx="20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8960" name="Text Box 65"/>
            <p:cNvSpPr txBox="1">
              <a:spLocks noChangeArrowheads="1"/>
            </p:cNvSpPr>
            <p:nvPr/>
          </p:nvSpPr>
          <p:spPr bwMode="auto">
            <a:xfrm>
              <a:off x="2160" y="3048"/>
              <a:ext cx="1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8961" name="Text Box 66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8962" name="Line 67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8100" name="Group 68"/>
          <p:cNvGrpSpPr>
            <a:grpSpLocks/>
          </p:cNvGrpSpPr>
          <p:nvPr/>
        </p:nvGrpSpPr>
        <p:grpSpPr bwMode="auto">
          <a:xfrm>
            <a:off x="5668963" y="1216025"/>
            <a:ext cx="2646362" cy="1812925"/>
            <a:chOff x="1440" y="2338"/>
            <a:chExt cx="1440" cy="1465"/>
          </a:xfrm>
        </p:grpSpPr>
        <p:sp>
          <p:nvSpPr>
            <p:cNvPr id="38933" name="Oval 69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8934" name="Oval 70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8935" name="Oval 71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8936" name="Oval 72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8937" name="Line 73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Line 74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Line 75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Line 76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1862" y="2338"/>
              <a:ext cx="17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4</a:t>
              </a: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1440" y="3033"/>
              <a:ext cx="17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1920" y="2842"/>
              <a:ext cx="17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6</a:t>
              </a: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2544" y="2745"/>
              <a:ext cx="171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2160" y="3048"/>
              <a:ext cx="10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8133" name="Group 101"/>
          <p:cNvGrpSpPr>
            <a:grpSpLocks/>
          </p:cNvGrpSpPr>
          <p:nvPr/>
        </p:nvGrpSpPr>
        <p:grpSpPr bwMode="auto">
          <a:xfrm>
            <a:off x="6021388" y="2984500"/>
            <a:ext cx="2636837" cy="1952625"/>
            <a:chOff x="4032" y="2679"/>
            <a:chExt cx="1728" cy="1437"/>
          </a:xfrm>
        </p:grpSpPr>
        <p:sp>
          <p:nvSpPr>
            <p:cNvPr id="38922" name="Oval 85"/>
            <p:cNvSpPr>
              <a:spLocks noChangeArrowheads="1"/>
            </p:cNvSpPr>
            <p:nvPr/>
          </p:nvSpPr>
          <p:spPr bwMode="auto">
            <a:xfrm>
              <a:off x="5069" y="2679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c</a:t>
              </a:r>
            </a:p>
          </p:txBody>
        </p:sp>
        <p:sp>
          <p:nvSpPr>
            <p:cNvPr id="38923" name="Oval 86"/>
            <p:cNvSpPr>
              <a:spLocks noChangeArrowheads="1"/>
            </p:cNvSpPr>
            <p:nvPr/>
          </p:nvSpPr>
          <p:spPr bwMode="auto">
            <a:xfrm>
              <a:off x="5530" y="3722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d</a:t>
              </a:r>
            </a:p>
          </p:txBody>
        </p:sp>
        <p:sp>
          <p:nvSpPr>
            <p:cNvPr id="38924" name="Oval 87"/>
            <p:cNvSpPr>
              <a:spLocks noChangeArrowheads="1"/>
            </p:cNvSpPr>
            <p:nvPr/>
          </p:nvSpPr>
          <p:spPr bwMode="auto">
            <a:xfrm>
              <a:off x="4262" y="3822"/>
              <a:ext cx="231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8925" name="Oval 88"/>
            <p:cNvSpPr>
              <a:spLocks noChangeArrowheads="1"/>
            </p:cNvSpPr>
            <p:nvPr/>
          </p:nvSpPr>
          <p:spPr bwMode="auto">
            <a:xfrm>
              <a:off x="4090" y="2928"/>
              <a:ext cx="230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8926" name="Line 90"/>
            <p:cNvSpPr>
              <a:spLocks noChangeShapeType="1"/>
            </p:cNvSpPr>
            <p:nvPr/>
          </p:nvSpPr>
          <p:spPr bwMode="auto">
            <a:xfrm flipH="1" flipV="1">
              <a:off x="4205" y="3126"/>
              <a:ext cx="115" cy="6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Line 92"/>
            <p:cNvSpPr>
              <a:spLocks noChangeShapeType="1"/>
            </p:cNvSpPr>
            <p:nvPr/>
          </p:nvSpPr>
          <p:spPr bwMode="auto">
            <a:xfrm flipH="1" flipV="1">
              <a:off x="5184" y="2878"/>
              <a:ext cx="461" cy="8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Text Box 94"/>
            <p:cNvSpPr txBox="1">
              <a:spLocks noChangeArrowheads="1"/>
            </p:cNvSpPr>
            <p:nvPr/>
          </p:nvSpPr>
          <p:spPr bwMode="auto">
            <a:xfrm>
              <a:off x="4032" y="3359"/>
              <a:ext cx="20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2</a:t>
              </a:r>
            </a:p>
          </p:txBody>
        </p:sp>
        <p:sp>
          <p:nvSpPr>
            <p:cNvPr id="38929" name="Text Box 96"/>
            <p:cNvSpPr txBox="1">
              <a:spLocks noChangeArrowheads="1"/>
            </p:cNvSpPr>
            <p:nvPr/>
          </p:nvSpPr>
          <p:spPr bwMode="auto">
            <a:xfrm>
              <a:off x="5357" y="3061"/>
              <a:ext cx="20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1</a:t>
              </a:r>
            </a:p>
          </p:txBody>
        </p:sp>
        <p:sp>
          <p:nvSpPr>
            <p:cNvPr id="38930" name="Text Box 97"/>
            <p:cNvSpPr txBox="1">
              <a:spLocks noChangeArrowheads="1"/>
            </p:cNvSpPr>
            <p:nvPr/>
          </p:nvSpPr>
          <p:spPr bwMode="auto">
            <a:xfrm>
              <a:off x="4896" y="3375"/>
              <a:ext cx="12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8931" name="Text Box 98"/>
            <p:cNvSpPr txBox="1">
              <a:spLocks noChangeArrowheads="1"/>
            </p:cNvSpPr>
            <p:nvPr/>
          </p:nvSpPr>
          <p:spPr bwMode="auto">
            <a:xfrm>
              <a:off x="4896" y="3822"/>
              <a:ext cx="226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/>
                <a:t>3</a:t>
              </a:r>
            </a:p>
          </p:txBody>
        </p:sp>
        <p:sp>
          <p:nvSpPr>
            <p:cNvPr id="38932" name="Line 99"/>
            <p:cNvSpPr>
              <a:spLocks noChangeShapeType="1"/>
            </p:cNvSpPr>
            <p:nvPr/>
          </p:nvSpPr>
          <p:spPr bwMode="auto">
            <a:xfrm flipV="1">
              <a:off x="4493" y="3846"/>
              <a:ext cx="1037" cy="5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600" smtClean="0"/>
              <a:t>Notes about Kruskal’s algorithm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dirty="0"/>
              <a:t>Algorithm looks easier than Prim’s but is harder to implement (checking for cycles</a:t>
            </a:r>
            <a:r>
              <a:rPr lang="en-US" sz="2400" dirty="0" smtClean="0"/>
              <a:t>!)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Cycle checking: a cycle is created </a:t>
            </a:r>
            <a:r>
              <a:rPr lang="en-US" sz="2400" dirty="0" err="1"/>
              <a:t>iff</a:t>
            </a:r>
            <a:r>
              <a:rPr lang="en-US" sz="2400" dirty="0"/>
              <a:t> added edge connects vertices in the same connected </a:t>
            </a:r>
            <a:r>
              <a:rPr lang="en-US" sz="2400" dirty="0" smtClean="0"/>
              <a:t>component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/>
          </a:p>
          <a:p>
            <a:pPr>
              <a:buFont typeface="Arial" charset="0"/>
              <a:buChar char="•"/>
              <a:defRPr/>
            </a:pPr>
            <a:r>
              <a:rPr lang="en-US" sz="2400" dirty="0" smtClean="0"/>
              <a:t>Runs </a:t>
            </a:r>
            <a:r>
              <a:rPr lang="en-US" sz="2400" dirty="0"/>
              <a:t>in </a:t>
            </a:r>
            <a:r>
              <a:rPr lang="en-US" sz="2400" i="1" dirty="0"/>
              <a:t>O(m log m)</a:t>
            </a:r>
            <a:r>
              <a:rPr lang="en-US" sz="2400" dirty="0"/>
              <a:t> time, with </a:t>
            </a:r>
            <a:r>
              <a:rPr lang="en-US" sz="2400" i="1" dirty="0"/>
              <a:t>m = |E|. </a:t>
            </a:r>
            <a:r>
              <a:rPr lang="en-US" sz="2400" dirty="0"/>
              <a:t>The time is mostly spent on sorting.</a:t>
            </a:r>
          </a:p>
          <a:p>
            <a:pPr lvl="4"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600" smtClean="0"/>
              <a:t>Shortest paths – Dijkstra’s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5257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i="1" u="sng" smtClean="0"/>
              <a:t>Single Source Shortest Paths Problem</a:t>
            </a:r>
            <a:r>
              <a:rPr lang="en-US" sz="2000" smtClean="0"/>
              <a:t>: Given a weighted connected (directed) graph G, find shortest paths from source vertex </a:t>
            </a:r>
            <a:r>
              <a:rPr lang="en-US" sz="2000" i="1" smtClean="0"/>
              <a:t>s </a:t>
            </a:r>
            <a:r>
              <a:rPr lang="en-US" sz="2000" smtClean="0"/>
              <a:t>to each of the other vertices</a:t>
            </a:r>
          </a:p>
          <a:p>
            <a:pPr>
              <a:buFont typeface="Monotype Sorts" pitchFamily="2" charset="2"/>
              <a:buNone/>
            </a:pPr>
            <a:r>
              <a:rPr lang="en-US" sz="2000" i="1" u="sng" smtClean="0"/>
              <a:t>Dijkstra’s algorithm</a:t>
            </a:r>
            <a:r>
              <a:rPr lang="en-US" sz="2000" smtClean="0"/>
              <a:t>: Similar to Prim’s MST algorithm, with a different way of computing numerical labels: Among vertices not already in the tree, it finds vertex </a:t>
            </a:r>
            <a:r>
              <a:rPr lang="en-US" sz="2000" i="1" smtClean="0"/>
              <a:t>u</a:t>
            </a:r>
            <a:r>
              <a:rPr lang="en-US" sz="2000" smtClean="0"/>
              <a:t> with the smallest </a:t>
            </a:r>
            <a:r>
              <a:rPr lang="en-US" sz="2000" u="sng" smtClean="0"/>
              <a:t>sum</a:t>
            </a:r>
            <a:r>
              <a:rPr lang="en-US" sz="2000" smtClean="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sz="2000" i="1" smtClean="0"/>
              <a:t>                                        d</a:t>
            </a:r>
            <a:r>
              <a:rPr lang="en-US" sz="2000" i="1" baseline="-25000" smtClean="0"/>
              <a:t>v</a:t>
            </a:r>
            <a:r>
              <a:rPr lang="en-US" sz="2000" smtClean="0"/>
              <a:t> +  </a:t>
            </a:r>
            <a:r>
              <a:rPr lang="en-US" sz="2000" i="1" smtClean="0"/>
              <a:t>w</a:t>
            </a:r>
            <a:r>
              <a:rPr lang="en-US" sz="2000" smtClean="0"/>
              <a:t>(</a:t>
            </a:r>
            <a:r>
              <a:rPr lang="en-US" sz="2000" i="1" smtClean="0"/>
              <a:t>v</a:t>
            </a:r>
            <a:r>
              <a:rPr lang="en-US" sz="2000" smtClean="0"/>
              <a:t>,</a:t>
            </a:r>
            <a:r>
              <a:rPr lang="en-US" sz="2000" i="1" smtClean="0"/>
              <a:t>u</a:t>
            </a:r>
            <a:r>
              <a:rPr lang="en-US" sz="200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/>
              <a:t>where </a:t>
            </a:r>
          </a:p>
          <a:p>
            <a:pPr>
              <a:buFont typeface="Monotype Sorts" pitchFamily="2" charset="2"/>
              <a:buNone/>
            </a:pPr>
            <a:r>
              <a:rPr lang="en-US" sz="2000" i="1" smtClean="0"/>
              <a:t>	 v</a:t>
            </a:r>
            <a:r>
              <a:rPr lang="en-US" sz="2000" smtClean="0"/>
              <a:t>  is a vertex for which shortest path has been already found</a:t>
            </a:r>
            <a:br>
              <a:rPr lang="en-US" sz="2000" smtClean="0"/>
            </a:br>
            <a:r>
              <a:rPr lang="en-US" sz="2000" smtClean="0"/>
              <a:t>     on preceding iterations (such vertices form a tree rooted at </a:t>
            </a:r>
            <a:r>
              <a:rPr lang="en-US" sz="2000" i="1" smtClean="0"/>
              <a:t>s</a:t>
            </a:r>
            <a:r>
              <a:rPr lang="en-US" sz="200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/>
              <a:t>	 </a:t>
            </a:r>
            <a:r>
              <a:rPr lang="en-US" sz="2000" i="1" smtClean="0"/>
              <a:t>d</a:t>
            </a:r>
            <a:r>
              <a:rPr lang="en-US" sz="2000" i="1" baseline="-25000" smtClean="0"/>
              <a:t>v</a:t>
            </a:r>
            <a:r>
              <a:rPr lang="en-US" sz="2000" smtClean="0"/>
              <a:t> is the length of the shortest path from source </a:t>
            </a:r>
            <a:r>
              <a:rPr lang="en-US" sz="2000" i="1" smtClean="0"/>
              <a:t>s</a:t>
            </a:r>
            <a:r>
              <a:rPr lang="en-US" sz="2000" smtClean="0"/>
              <a:t> to </a:t>
            </a:r>
            <a:r>
              <a:rPr lang="en-US" sz="2000" i="1" smtClean="0"/>
              <a:t>v</a:t>
            </a:r>
            <a:br>
              <a:rPr lang="en-US" sz="2000" i="1" smtClean="0"/>
            </a:br>
            <a:r>
              <a:rPr lang="en-US" sz="2000" i="1" smtClean="0"/>
              <a:t> w</a:t>
            </a:r>
            <a:r>
              <a:rPr lang="en-US" sz="2000" smtClean="0"/>
              <a:t>(</a:t>
            </a:r>
            <a:r>
              <a:rPr lang="en-US" sz="2000" i="1" smtClean="0"/>
              <a:t>v</a:t>
            </a:r>
            <a:r>
              <a:rPr lang="en-US" sz="2000" smtClean="0"/>
              <a:t>,</a:t>
            </a:r>
            <a:r>
              <a:rPr lang="en-US" sz="2000" i="1" smtClean="0"/>
              <a:t>u</a:t>
            </a:r>
            <a:r>
              <a:rPr lang="en-US" sz="2000" smtClean="0"/>
              <a:t>) is the length (weight) of edge from </a:t>
            </a:r>
            <a:r>
              <a:rPr lang="en-US" sz="2000" i="1" smtClean="0"/>
              <a:t>v</a:t>
            </a:r>
            <a:r>
              <a:rPr lang="en-US" sz="2000" smtClean="0"/>
              <a:t> to </a:t>
            </a:r>
            <a:r>
              <a:rPr lang="en-US" sz="2000" i="1" smtClean="0"/>
              <a:t>u</a:t>
            </a:r>
          </a:p>
          <a:p>
            <a:pPr>
              <a:buFont typeface="Monotype Sort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smtClean="0"/>
              <a:t> </a:t>
            </a:r>
          </a:p>
        </p:txBody>
      </p:sp>
      <p:sp>
        <p:nvSpPr>
          <p:cNvPr id="41988" name="AutoShape 4"/>
          <p:cNvSpPr>
            <a:spLocks noChangeAspect="1" noChangeArrowheads="1" noTextEdit="1"/>
          </p:cNvSpPr>
          <p:nvPr/>
        </p:nvSpPr>
        <p:spPr bwMode="auto">
          <a:xfrm>
            <a:off x="3124200" y="0"/>
            <a:ext cx="25511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Freeform 5"/>
          <p:cNvSpPr>
            <a:spLocks/>
          </p:cNvSpPr>
          <p:nvPr/>
        </p:nvSpPr>
        <p:spPr bwMode="auto">
          <a:xfrm>
            <a:off x="3140075" y="6334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Freeform 6"/>
          <p:cNvSpPr>
            <a:spLocks/>
          </p:cNvSpPr>
          <p:nvPr/>
        </p:nvSpPr>
        <p:spPr bwMode="auto">
          <a:xfrm>
            <a:off x="3714750" y="1000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343400" y="685800"/>
            <a:ext cx="76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sz="1400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3919538" y="285750"/>
            <a:ext cx="439737" cy="36353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Freeform 9"/>
          <p:cNvSpPr>
            <a:spLocks/>
          </p:cNvSpPr>
          <p:nvPr/>
        </p:nvSpPr>
        <p:spPr bwMode="auto">
          <a:xfrm>
            <a:off x="4876800" y="152400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Freeform 10"/>
          <p:cNvSpPr>
            <a:spLocks/>
          </p:cNvSpPr>
          <p:nvPr/>
        </p:nvSpPr>
        <p:spPr bwMode="auto">
          <a:xfrm>
            <a:off x="5427663" y="6588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3368675" y="735013"/>
            <a:ext cx="917575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029200" y="5334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sz="1400"/>
          </a:p>
        </p:txBody>
      </p:sp>
      <p:sp>
        <p:nvSpPr>
          <p:cNvPr id="443405" name="Text Box 13"/>
          <p:cNvSpPr txBox="1">
            <a:spLocks noChangeArrowheads="1"/>
          </p:cNvSpPr>
          <p:nvPr/>
        </p:nvSpPr>
        <p:spPr bwMode="auto">
          <a:xfrm>
            <a:off x="457200" y="1143000"/>
            <a:ext cx="5791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Tree vertices           Remaining vertices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cs typeface="Arial" charset="0"/>
              </a:rPr>
              <a:t>     a(-,0)            </a:t>
            </a:r>
            <a:r>
              <a:rPr lang="en-US" u="sng">
                <a:cs typeface="Arial" charset="0"/>
              </a:rPr>
              <a:t>b(a,3)</a:t>
            </a:r>
            <a:r>
              <a:rPr lang="en-US">
                <a:cs typeface="Arial" charset="0"/>
              </a:rPr>
              <a:t>  c(-,</a:t>
            </a:r>
            <a:r>
              <a:rPr lang="en-US">
                <a:cs typeface="Times New Roman" pitchFamily="18" charset="0"/>
              </a:rPr>
              <a:t>∞)  d(a,7)  e(-,</a:t>
            </a:r>
            <a:r>
              <a:rPr lang="en-US">
                <a:cs typeface="Arial" charset="0"/>
              </a:rPr>
              <a:t>∞)</a:t>
            </a:r>
          </a:p>
        </p:txBody>
      </p:sp>
      <p:grpSp>
        <p:nvGrpSpPr>
          <p:cNvPr id="41998" name="Group 14"/>
          <p:cNvGrpSpPr>
            <a:grpSpLocks/>
          </p:cNvGrpSpPr>
          <p:nvPr/>
        </p:nvGrpSpPr>
        <p:grpSpPr bwMode="auto">
          <a:xfrm>
            <a:off x="3200400" y="0"/>
            <a:ext cx="2384425" cy="898525"/>
            <a:chOff x="2016" y="0"/>
            <a:chExt cx="1502" cy="566"/>
          </a:xfrm>
        </p:grpSpPr>
        <p:sp>
          <p:nvSpPr>
            <p:cNvPr id="42102" name="Rectangle 15"/>
            <p:cNvSpPr>
              <a:spLocks noChangeArrowheads="1"/>
            </p:cNvSpPr>
            <p:nvPr/>
          </p:nvSpPr>
          <p:spPr bwMode="auto">
            <a:xfrm>
              <a:off x="2016" y="384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sz="1400"/>
            </a:p>
          </p:txBody>
        </p:sp>
        <p:sp>
          <p:nvSpPr>
            <p:cNvPr id="42103" name="Rectangle 16"/>
            <p:cNvSpPr>
              <a:spLocks noChangeArrowheads="1"/>
            </p:cNvSpPr>
            <p:nvPr/>
          </p:nvSpPr>
          <p:spPr bwMode="auto">
            <a:xfrm>
              <a:off x="2404" y="7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sz="1400"/>
            </a:p>
          </p:txBody>
        </p:sp>
        <p:sp>
          <p:nvSpPr>
            <p:cNvPr id="42104" name="Freeform 17"/>
            <p:cNvSpPr>
              <a:spLocks/>
            </p:cNvSpPr>
            <p:nvPr/>
          </p:nvSpPr>
          <p:spPr bwMode="auto">
            <a:xfrm>
              <a:off x="2698" y="405"/>
              <a:ext cx="145" cy="144"/>
            </a:xfrm>
            <a:custGeom>
              <a:avLst/>
              <a:gdLst>
                <a:gd name="T0" fmla="*/ 145 w 145"/>
                <a:gd name="T1" fmla="*/ 73 h 144"/>
                <a:gd name="T2" fmla="*/ 142 w 145"/>
                <a:gd name="T3" fmla="*/ 50 h 144"/>
                <a:gd name="T4" fmla="*/ 130 w 145"/>
                <a:gd name="T5" fmla="*/ 31 h 144"/>
                <a:gd name="T6" fmla="*/ 115 w 145"/>
                <a:gd name="T7" fmla="*/ 14 h 144"/>
                <a:gd name="T8" fmla="*/ 96 w 145"/>
                <a:gd name="T9" fmla="*/ 4 h 144"/>
                <a:gd name="T10" fmla="*/ 73 w 145"/>
                <a:gd name="T11" fmla="*/ 0 h 144"/>
                <a:gd name="T12" fmla="*/ 50 w 145"/>
                <a:gd name="T13" fmla="*/ 4 h 144"/>
                <a:gd name="T14" fmla="*/ 30 w 145"/>
                <a:gd name="T15" fmla="*/ 14 h 144"/>
                <a:gd name="T16" fmla="*/ 15 w 145"/>
                <a:gd name="T17" fmla="*/ 31 h 144"/>
                <a:gd name="T18" fmla="*/ 3 w 145"/>
                <a:gd name="T19" fmla="*/ 50 h 144"/>
                <a:gd name="T20" fmla="*/ 0 w 145"/>
                <a:gd name="T21" fmla="*/ 73 h 144"/>
                <a:gd name="T22" fmla="*/ 3 w 145"/>
                <a:gd name="T23" fmla="*/ 94 h 144"/>
                <a:gd name="T24" fmla="*/ 15 w 145"/>
                <a:gd name="T25" fmla="*/ 115 h 144"/>
                <a:gd name="T26" fmla="*/ 30 w 145"/>
                <a:gd name="T27" fmla="*/ 131 h 144"/>
                <a:gd name="T28" fmla="*/ 50 w 145"/>
                <a:gd name="T29" fmla="*/ 140 h 144"/>
                <a:gd name="T30" fmla="*/ 73 w 145"/>
                <a:gd name="T31" fmla="*/ 144 h 144"/>
                <a:gd name="T32" fmla="*/ 96 w 145"/>
                <a:gd name="T33" fmla="*/ 140 h 144"/>
                <a:gd name="T34" fmla="*/ 115 w 145"/>
                <a:gd name="T35" fmla="*/ 131 h 144"/>
                <a:gd name="T36" fmla="*/ 130 w 145"/>
                <a:gd name="T37" fmla="*/ 115 h 144"/>
                <a:gd name="T38" fmla="*/ 142 w 145"/>
                <a:gd name="T39" fmla="*/ 94 h 144"/>
                <a:gd name="T40" fmla="*/ 145 w 145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5" h="144">
                  <a:moveTo>
                    <a:pt x="145" y="73"/>
                  </a:moveTo>
                  <a:lnTo>
                    <a:pt x="142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6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5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5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6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2" y="94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5" name="Rectangle 18"/>
            <p:cNvSpPr>
              <a:spLocks noChangeArrowheads="1"/>
            </p:cNvSpPr>
            <p:nvPr/>
          </p:nvSpPr>
          <p:spPr bwMode="auto">
            <a:xfrm>
              <a:off x="2781" y="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42106" name="Line 19"/>
            <p:cNvSpPr>
              <a:spLocks noChangeShapeType="1"/>
            </p:cNvSpPr>
            <p:nvPr/>
          </p:nvSpPr>
          <p:spPr bwMode="auto">
            <a:xfrm flipH="1">
              <a:off x="2079" y="177"/>
              <a:ext cx="273" cy="23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7" name="Rectangle 20"/>
            <p:cNvSpPr>
              <a:spLocks noChangeArrowheads="1"/>
            </p:cNvSpPr>
            <p:nvPr/>
          </p:nvSpPr>
          <p:spPr bwMode="auto">
            <a:xfrm>
              <a:off x="3456" y="43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sz="1400"/>
            </a:p>
          </p:txBody>
        </p:sp>
        <p:sp>
          <p:nvSpPr>
            <p:cNvPr id="42108" name="Line 21"/>
            <p:cNvSpPr>
              <a:spLocks noChangeShapeType="1"/>
            </p:cNvSpPr>
            <p:nvPr/>
          </p:nvSpPr>
          <p:spPr bwMode="auto">
            <a:xfrm flipH="1">
              <a:off x="2801" y="184"/>
              <a:ext cx="273" cy="2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9" name="Line 22"/>
            <p:cNvSpPr>
              <a:spLocks noChangeShapeType="1"/>
            </p:cNvSpPr>
            <p:nvPr/>
          </p:nvSpPr>
          <p:spPr bwMode="auto">
            <a:xfrm>
              <a:off x="3216" y="192"/>
              <a:ext cx="251" cy="22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0" name="Line 23"/>
            <p:cNvSpPr>
              <a:spLocks noChangeShapeType="1"/>
            </p:cNvSpPr>
            <p:nvPr/>
          </p:nvSpPr>
          <p:spPr bwMode="auto">
            <a:xfrm flipV="1">
              <a:off x="2483" y="117"/>
              <a:ext cx="579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1" name="Rectangle 24"/>
            <p:cNvSpPr>
              <a:spLocks noChangeArrowheads="1"/>
            </p:cNvSpPr>
            <p:nvPr/>
          </p:nvSpPr>
          <p:spPr bwMode="auto">
            <a:xfrm>
              <a:off x="2112" y="192"/>
              <a:ext cx="9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1400"/>
            </a:p>
          </p:txBody>
        </p:sp>
        <p:sp>
          <p:nvSpPr>
            <p:cNvPr id="42112" name="Line 25"/>
            <p:cNvSpPr>
              <a:spLocks noChangeShapeType="1"/>
            </p:cNvSpPr>
            <p:nvPr/>
          </p:nvSpPr>
          <p:spPr bwMode="auto">
            <a:xfrm>
              <a:off x="2842" y="465"/>
              <a:ext cx="58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3" name="Rectangle 26"/>
            <p:cNvSpPr>
              <a:spLocks noChangeArrowheads="1"/>
            </p:cNvSpPr>
            <p:nvPr/>
          </p:nvSpPr>
          <p:spPr bwMode="auto">
            <a:xfrm>
              <a:off x="2352" y="33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sz="1400"/>
            </a:p>
          </p:txBody>
        </p:sp>
        <p:sp>
          <p:nvSpPr>
            <p:cNvPr id="42114" name="Rectangle 27"/>
            <p:cNvSpPr>
              <a:spLocks noChangeArrowheads="1"/>
            </p:cNvSpPr>
            <p:nvPr/>
          </p:nvSpPr>
          <p:spPr bwMode="auto">
            <a:xfrm>
              <a:off x="3335" y="19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sz="1400"/>
            </a:p>
          </p:txBody>
        </p:sp>
        <p:sp>
          <p:nvSpPr>
            <p:cNvPr id="42115" name="Rectangle 28"/>
            <p:cNvSpPr>
              <a:spLocks noChangeArrowheads="1"/>
            </p:cNvSpPr>
            <p:nvPr/>
          </p:nvSpPr>
          <p:spPr bwMode="auto">
            <a:xfrm>
              <a:off x="2549" y="28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42116" name="Rectangle 29"/>
            <p:cNvSpPr>
              <a:spLocks noChangeArrowheads="1"/>
            </p:cNvSpPr>
            <p:nvPr/>
          </p:nvSpPr>
          <p:spPr bwMode="auto">
            <a:xfrm>
              <a:off x="2976" y="28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sz="1400"/>
            </a:p>
          </p:txBody>
        </p:sp>
        <p:sp>
          <p:nvSpPr>
            <p:cNvPr id="42117" name="Rectangle 30"/>
            <p:cNvSpPr>
              <a:spLocks noChangeArrowheads="1"/>
            </p:cNvSpPr>
            <p:nvPr/>
          </p:nvSpPr>
          <p:spPr bwMode="auto">
            <a:xfrm>
              <a:off x="3072" y="96"/>
              <a:ext cx="14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sz="1400"/>
            </a:p>
          </p:txBody>
        </p:sp>
      </p:grpSp>
      <p:sp>
        <p:nvSpPr>
          <p:cNvPr id="41999" name="Freeform 31"/>
          <p:cNvSpPr>
            <a:spLocks/>
          </p:cNvSpPr>
          <p:nvPr/>
        </p:nvSpPr>
        <p:spPr bwMode="auto">
          <a:xfrm>
            <a:off x="6324600" y="2057400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Freeform 32"/>
          <p:cNvSpPr>
            <a:spLocks/>
          </p:cNvSpPr>
          <p:nvPr/>
        </p:nvSpPr>
        <p:spPr bwMode="auto">
          <a:xfrm>
            <a:off x="6934200" y="1524000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33"/>
          <p:cNvSpPr>
            <a:spLocks noChangeShapeType="1"/>
          </p:cNvSpPr>
          <p:nvPr/>
        </p:nvSpPr>
        <p:spPr bwMode="auto">
          <a:xfrm flipH="1">
            <a:off x="7696200" y="1676400"/>
            <a:ext cx="433388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34"/>
          <p:cNvSpPr>
            <a:spLocks noChangeShapeType="1"/>
          </p:cNvSpPr>
          <p:nvPr/>
        </p:nvSpPr>
        <p:spPr bwMode="auto">
          <a:xfrm>
            <a:off x="8305800" y="1676400"/>
            <a:ext cx="441325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03" name="Group 139"/>
          <p:cNvGrpSpPr>
            <a:grpSpLocks/>
          </p:cNvGrpSpPr>
          <p:nvPr/>
        </p:nvGrpSpPr>
        <p:grpSpPr bwMode="auto">
          <a:xfrm>
            <a:off x="6400800" y="1371600"/>
            <a:ext cx="2551113" cy="1035050"/>
            <a:chOff x="4032" y="864"/>
            <a:chExt cx="1607" cy="652"/>
          </a:xfrm>
        </p:grpSpPr>
        <p:sp>
          <p:nvSpPr>
            <p:cNvPr id="42081" name="AutoShape 36"/>
            <p:cNvSpPr>
              <a:spLocks noChangeAspect="1" noChangeArrowheads="1" noTextEdit="1"/>
            </p:cNvSpPr>
            <p:nvPr/>
          </p:nvSpPr>
          <p:spPr bwMode="auto">
            <a:xfrm>
              <a:off x="4032" y="864"/>
              <a:ext cx="1607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Rectangle 37"/>
            <p:cNvSpPr>
              <a:spLocks noChangeArrowheads="1"/>
            </p:cNvSpPr>
            <p:nvPr/>
          </p:nvSpPr>
          <p:spPr bwMode="auto">
            <a:xfrm>
              <a:off x="4032" y="1296"/>
              <a:ext cx="53" cy="11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/>
            </a:p>
          </p:txBody>
        </p:sp>
        <p:sp>
          <p:nvSpPr>
            <p:cNvPr id="42083" name="Rectangle 38"/>
            <p:cNvSpPr>
              <a:spLocks noChangeArrowheads="1"/>
            </p:cNvSpPr>
            <p:nvPr/>
          </p:nvSpPr>
          <p:spPr bwMode="auto">
            <a:xfrm>
              <a:off x="4418" y="96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/>
            </a:p>
          </p:txBody>
        </p:sp>
        <p:sp>
          <p:nvSpPr>
            <p:cNvPr id="42084" name="Freeform 39"/>
            <p:cNvSpPr>
              <a:spLocks/>
            </p:cNvSpPr>
            <p:nvPr/>
          </p:nvSpPr>
          <p:spPr bwMode="auto">
            <a:xfrm>
              <a:off x="4762" y="1288"/>
              <a:ext cx="145" cy="144"/>
            </a:xfrm>
            <a:custGeom>
              <a:avLst/>
              <a:gdLst>
                <a:gd name="T0" fmla="*/ 145 w 145"/>
                <a:gd name="T1" fmla="*/ 73 h 144"/>
                <a:gd name="T2" fmla="*/ 142 w 145"/>
                <a:gd name="T3" fmla="*/ 50 h 144"/>
                <a:gd name="T4" fmla="*/ 130 w 145"/>
                <a:gd name="T5" fmla="*/ 31 h 144"/>
                <a:gd name="T6" fmla="*/ 115 w 145"/>
                <a:gd name="T7" fmla="*/ 14 h 144"/>
                <a:gd name="T8" fmla="*/ 96 w 145"/>
                <a:gd name="T9" fmla="*/ 4 h 144"/>
                <a:gd name="T10" fmla="*/ 73 w 145"/>
                <a:gd name="T11" fmla="*/ 0 h 144"/>
                <a:gd name="T12" fmla="*/ 50 w 145"/>
                <a:gd name="T13" fmla="*/ 4 h 144"/>
                <a:gd name="T14" fmla="*/ 30 w 145"/>
                <a:gd name="T15" fmla="*/ 14 h 144"/>
                <a:gd name="T16" fmla="*/ 15 w 145"/>
                <a:gd name="T17" fmla="*/ 31 h 144"/>
                <a:gd name="T18" fmla="*/ 3 w 145"/>
                <a:gd name="T19" fmla="*/ 50 h 144"/>
                <a:gd name="T20" fmla="*/ 0 w 145"/>
                <a:gd name="T21" fmla="*/ 73 h 144"/>
                <a:gd name="T22" fmla="*/ 3 w 145"/>
                <a:gd name="T23" fmla="*/ 94 h 144"/>
                <a:gd name="T24" fmla="*/ 15 w 145"/>
                <a:gd name="T25" fmla="*/ 115 h 144"/>
                <a:gd name="T26" fmla="*/ 30 w 145"/>
                <a:gd name="T27" fmla="*/ 131 h 144"/>
                <a:gd name="T28" fmla="*/ 50 w 145"/>
                <a:gd name="T29" fmla="*/ 140 h 144"/>
                <a:gd name="T30" fmla="*/ 73 w 145"/>
                <a:gd name="T31" fmla="*/ 144 h 144"/>
                <a:gd name="T32" fmla="*/ 96 w 145"/>
                <a:gd name="T33" fmla="*/ 140 h 144"/>
                <a:gd name="T34" fmla="*/ 115 w 145"/>
                <a:gd name="T35" fmla="*/ 131 h 144"/>
                <a:gd name="T36" fmla="*/ 130 w 145"/>
                <a:gd name="T37" fmla="*/ 115 h 144"/>
                <a:gd name="T38" fmla="*/ 142 w 145"/>
                <a:gd name="T39" fmla="*/ 94 h 144"/>
                <a:gd name="T40" fmla="*/ 145 w 145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5" h="144">
                  <a:moveTo>
                    <a:pt x="145" y="73"/>
                  </a:moveTo>
                  <a:lnTo>
                    <a:pt x="142" y="50"/>
                  </a:lnTo>
                  <a:lnTo>
                    <a:pt x="130" y="31"/>
                  </a:lnTo>
                  <a:lnTo>
                    <a:pt x="115" y="14"/>
                  </a:lnTo>
                  <a:lnTo>
                    <a:pt x="96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0" y="14"/>
                  </a:lnTo>
                  <a:lnTo>
                    <a:pt x="15" y="31"/>
                  </a:lnTo>
                  <a:lnTo>
                    <a:pt x="3" y="50"/>
                  </a:lnTo>
                  <a:lnTo>
                    <a:pt x="0" y="73"/>
                  </a:lnTo>
                  <a:lnTo>
                    <a:pt x="3" y="94"/>
                  </a:lnTo>
                  <a:lnTo>
                    <a:pt x="15" y="115"/>
                  </a:lnTo>
                  <a:lnTo>
                    <a:pt x="30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6" y="140"/>
                  </a:lnTo>
                  <a:lnTo>
                    <a:pt x="115" y="131"/>
                  </a:lnTo>
                  <a:lnTo>
                    <a:pt x="130" y="115"/>
                  </a:lnTo>
                  <a:lnTo>
                    <a:pt x="142" y="94"/>
                  </a:lnTo>
                  <a:lnTo>
                    <a:pt x="145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5" name="Rectangle 40"/>
            <p:cNvSpPr>
              <a:spLocks noChangeArrowheads="1"/>
            </p:cNvSpPr>
            <p:nvPr/>
          </p:nvSpPr>
          <p:spPr bwMode="auto">
            <a:xfrm>
              <a:off x="4829" y="131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/>
            </a:p>
          </p:txBody>
        </p:sp>
        <p:sp>
          <p:nvSpPr>
            <p:cNvPr id="42086" name="Rectangle 41"/>
            <p:cNvSpPr>
              <a:spLocks noChangeArrowheads="1"/>
            </p:cNvSpPr>
            <p:nvPr/>
          </p:nvSpPr>
          <p:spPr bwMode="auto">
            <a:xfrm>
              <a:off x="4829" y="86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1400"/>
            </a:p>
          </p:txBody>
        </p:sp>
        <p:sp>
          <p:nvSpPr>
            <p:cNvPr id="42087" name="Line 42"/>
            <p:cNvSpPr>
              <a:spLocks noChangeShapeType="1"/>
            </p:cNvSpPr>
            <p:nvPr/>
          </p:nvSpPr>
          <p:spPr bwMode="auto">
            <a:xfrm flipH="1">
              <a:off x="4128" y="1056"/>
              <a:ext cx="240" cy="2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8" name="Line 43"/>
            <p:cNvSpPr>
              <a:spLocks noChangeShapeType="1"/>
            </p:cNvSpPr>
            <p:nvPr/>
          </p:nvSpPr>
          <p:spPr bwMode="auto">
            <a:xfrm>
              <a:off x="4514" y="1044"/>
              <a:ext cx="277" cy="2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9" name="Freeform 44"/>
            <p:cNvSpPr>
              <a:spLocks/>
            </p:cNvSpPr>
            <p:nvPr/>
          </p:nvSpPr>
          <p:spPr bwMode="auto">
            <a:xfrm>
              <a:off x="5105" y="927"/>
              <a:ext cx="144" cy="144"/>
            </a:xfrm>
            <a:custGeom>
              <a:avLst/>
              <a:gdLst>
                <a:gd name="T0" fmla="*/ 144 w 144"/>
                <a:gd name="T1" fmla="*/ 73 h 144"/>
                <a:gd name="T2" fmla="*/ 141 w 144"/>
                <a:gd name="T3" fmla="*/ 50 h 144"/>
                <a:gd name="T4" fmla="*/ 131 w 144"/>
                <a:gd name="T5" fmla="*/ 29 h 144"/>
                <a:gd name="T6" fmla="*/ 116 w 144"/>
                <a:gd name="T7" fmla="*/ 14 h 144"/>
                <a:gd name="T8" fmla="*/ 95 w 144"/>
                <a:gd name="T9" fmla="*/ 4 h 144"/>
                <a:gd name="T10" fmla="*/ 73 w 144"/>
                <a:gd name="T11" fmla="*/ 0 h 144"/>
                <a:gd name="T12" fmla="*/ 50 w 144"/>
                <a:gd name="T13" fmla="*/ 4 h 144"/>
                <a:gd name="T14" fmla="*/ 31 w 144"/>
                <a:gd name="T15" fmla="*/ 14 h 144"/>
                <a:gd name="T16" fmla="*/ 14 w 144"/>
                <a:gd name="T17" fmla="*/ 29 h 144"/>
                <a:gd name="T18" fmla="*/ 4 w 144"/>
                <a:gd name="T19" fmla="*/ 50 h 144"/>
                <a:gd name="T20" fmla="*/ 0 w 144"/>
                <a:gd name="T21" fmla="*/ 73 h 144"/>
                <a:gd name="T22" fmla="*/ 4 w 144"/>
                <a:gd name="T23" fmla="*/ 94 h 144"/>
                <a:gd name="T24" fmla="*/ 14 w 144"/>
                <a:gd name="T25" fmla="*/ 116 h 144"/>
                <a:gd name="T26" fmla="*/ 31 w 144"/>
                <a:gd name="T27" fmla="*/ 131 h 144"/>
                <a:gd name="T28" fmla="*/ 50 w 144"/>
                <a:gd name="T29" fmla="*/ 140 h 144"/>
                <a:gd name="T30" fmla="*/ 73 w 144"/>
                <a:gd name="T31" fmla="*/ 144 h 144"/>
                <a:gd name="T32" fmla="*/ 95 w 144"/>
                <a:gd name="T33" fmla="*/ 140 h 144"/>
                <a:gd name="T34" fmla="*/ 116 w 144"/>
                <a:gd name="T35" fmla="*/ 131 h 144"/>
                <a:gd name="T36" fmla="*/ 131 w 144"/>
                <a:gd name="T37" fmla="*/ 116 h 144"/>
                <a:gd name="T38" fmla="*/ 141 w 144"/>
                <a:gd name="T39" fmla="*/ 94 h 144"/>
                <a:gd name="T40" fmla="*/ 144 w 144"/>
                <a:gd name="T41" fmla="*/ 73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3"/>
                  </a:moveTo>
                  <a:lnTo>
                    <a:pt x="141" y="50"/>
                  </a:lnTo>
                  <a:lnTo>
                    <a:pt x="131" y="29"/>
                  </a:lnTo>
                  <a:lnTo>
                    <a:pt x="116" y="14"/>
                  </a:lnTo>
                  <a:lnTo>
                    <a:pt x="95" y="4"/>
                  </a:lnTo>
                  <a:lnTo>
                    <a:pt x="73" y="0"/>
                  </a:lnTo>
                  <a:lnTo>
                    <a:pt x="50" y="4"/>
                  </a:lnTo>
                  <a:lnTo>
                    <a:pt x="31" y="14"/>
                  </a:lnTo>
                  <a:lnTo>
                    <a:pt x="14" y="29"/>
                  </a:lnTo>
                  <a:lnTo>
                    <a:pt x="4" y="50"/>
                  </a:lnTo>
                  <a:lnTo>
                    <a:pt x="0" y="73"/>
                  </a:lnTo>
                  <a:lnTo>
                    <a:pt x="4" y="94"/>
                  </a:lnTo>
                  <a:lnTo>
                    <a:pt x="14" y="116"/>
                  </a:lnTo>
                  <a:lnTo>
                    <a:pt x="31" y="131"/>
                  </a:lnTo>
                  <a:lnTo>
                    <a:pt x="50" y="140"/>
                  </a:lnTo>
                  <a:lnTo>
                    <a:pt x="73" y="144"/>
                  </a:lnTo>
                  <a:lnTo>
                    <a:pt x="95" y="140"/>
                  </a:lnTo>
                  <a:lnTo>
                    <a:pt x="116" y="131"/>
                  </a:lnTo>
                  <a:lnTo>
                    <a:pt x="131" y="116"/>
                  </a:lnTo>
                  <a:lnTo>
                    <a:pt x="141" y="9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0" name="Rectangle 45"/>
            <p:cNvSpPr>
              <a:spLocks noChangeArrowheads="1"/>
            </p:cNvSpPr>
            <p:nvPr/>
          </p:nvSpPr>
          <p:spPr bwMode="auto">
            <a:xfrm>
              <a:off x="5165" y="96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/>
            </a:p>
          </p:txBody>
        </p:sp>
        <p:sp>
          <p:nvSpPr>
            <p:cNvPr id="42091" name="Freeform 46"/>
            <p:cNvSpPr>
              <a:spLocks/>
            </p:cNvSpPr>
            <p:nvPr/>
          </p:nvSpPr>
          <p:spPr bwMode="auto">
            <a:xfrm>
              <a:off x="5464" y="1298"/>
              <a:ext cx="144" cy="144"/>
            </a:xfrm>
            <a:custGeom>
              <a:avLst/>
              <a:gdLst>
                <a:gd name="T0" fmla="*/ 144 w 144"/>
                <a:gd name="T1" fmla="*/ 71 h 144"/>
                <a:gd name="T2" fmla="*/ 141 w 144"/>
                <a:gd name="T3" fmla="*/ 50 h 144"/>
                <a:gd name="T4" fmla="*/ 131 w 144"/>
                <a:gd name="T5" fmla="*/ 28 h 144"/>
                <a:gd name="T6" fmla="*/ 114 w 144"/>
                <a:gd name="T7" fmla="*/ 13 h 144"/>
                <a:gd name="T8" fmla="*/ 95 w 144"/>
                <a:gd name="T9" fmla="*/ 4 h 144"/>
                <a:gd name="T10" fmla="*/ 72 w 144"/>
                <a:gd name="T11" fmla="*/ 0 h 144"/>
                <a:gd name="T12" fmla="*/ 50 w 144"/>
                <a:gd name="T13" fmla="*/ 4 h 144"/>
                <a:gd name="T14" fmla="*/ 29 w 144"/>
                <a:gd name="T15" fmla="*/ 13 h 144"/>
                <a:gd name="T16" fmla="*/ 14 w 144"/>
                <a:gd name="T17" fmla="*/ 28 h 144"/>
                <a:gd name="T18" fmla="*/ 4 w 144"/>
                <a:gd name="T19" fmla="*/ 50 h 144"/>
                <a:gd name="T20" fmla="*/ 0 w 144"/>
                <a:gd name="T21" fmla="*/ 71 h 144"/>
                <a:gd name="T22" fmla="*/ 4 w 144"/>
                <a:gd name="T23" fmla="*/ 94 h 144"/>
                <a:gd name="T24" fmla="*/ 14 w 144"/>
                <a:gd name="T25" fmla="*/ 115 h 144"/>
                <a:gd name="T26" fmla="*/ 29 w 144"/>
                <a:gd name="T27" fmla="*/ 130 h 144"/>
                <a:gd name="T28" fmla="*/ 50 w 144"/>
                <a:gd name="T29" fmla="*/ 140 h 144"/>
                <a:gd name="T30" fmla="*/ 72 w 144"/>
                <a:gd name="T31" fmla="*/ 144 h 144"/>
                <a:gd name="T32" fmla="*/ 95 w 144"/>
                <a:gd name="T33" fmla="*/ 140 h 144"/>
                <a:gd name="T34" fmla="*/ 114 w 144"/>
                <a:gd name="T35" fmla="*/ 130 h 144"/>
                <a:gd name="T36" fmla="*/ 131 w 144"/>
                <a:gd name="T37" fmla="*/ 115 h 144"/>
                <a:gd name="T38" fmla="*/ 141 w 144"/>
                <a:gd name="T39" fmla="*/ 94 h 144"/>
                <a:gd name="T40" fmla="*/ 144 w 144"/>
                <a:gd name="T41" fmla="*/ 71 h 1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44">
                  <a:moveTo>
                    <a:pt x="144" y="71"/>
                  </a:moveTo>
                  <a:lnTo>
                    <a:pt x="141" y="50"/>
                  </a:lnTo>
                  <a:lnTo>
                    <a:pt x="131" y="28"/>
                  </a:lnTo>
                  <a:lnTo>
                    <a:pt x="114" y="13"/>
                  </a:lnTo>
                  <a:lnTo>
                    <a:pt x="95" y="4"/>
                  </a:lnTo>
                  <a:lnTo>
                    <a:pt x="72" y="0"/>
                  </a:lnTo>
                  <a:lnTo>
                    <a:pt x="50" y="4"/>
                  </a:lnTo>
                  <a:lnTo>
                    <a:pt x="29" y="13"/>
                  </a:lnTo>
                  <a:lnTo>
                    <a:pt x="14" y="28"/>
                  </a:lnTo>
                  <a:lnTo>
                    <a:pt x="4" y="50"/>
                  </a:lnTo>
                  <a:lnTo>
                    <a:pt x="0" y="71"/>
                  </a:lnTo>
                  <a:lnTo>
                    <a:pt x="4" y="94"/>
                  </a:lnTo>
                  <a:lnTo>
                    <a:pt x="14" y="115"/>
                  </a:lnTo>
                  <a:lnTo>
                    <a:pt x="29" y="130"/>
                  </a:lnTo>
                  <a:lnTo>
                    <a:pt x="50" y="140"/>
                  </a:lnTo>
                  <a:lnTo>
                    <a:pt x="72" y="144"/>
                  </a:lnTo>
                  <a:lnTo>
                    <a:pt x="95" y="140"/>
                  </a:lnTo>
                  <a:lnTo>
                    <a:pt x="114" y="130"/>
                  </a:lnTo>
                  <a:lnTo>
                    <a:pt x="131" y="115"/>
                  </a:lnTo>
                  <a:lnTo>
                    <a:pt x="141" y="94"/>
                  </a:lnTo>
                  <a:lnTo>
                    <a:pt x="144" y="7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2" name="Rectangle 47"/>
            <p:cNvSpPr>
              <a:spLocks noChangeArrowheads="1"/>
            </p:cNvSpPr>
            <p:nvPr/>
          </p:nvSpPr>
          <p:spPr bwMode="auto">
            <a:xfrm>
              <a:off x="5530" y="130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/>
            </a:p>
          </p:txBody>
        </p:sp>
        <p:sp>
          <p:nvSpPr>
            <p:cNvPr id="42093" name="Line 48"/>
            <p:cNvSpPr>
              <a:spLocks noChangeShapeType="1"/>
            </p:cNvSpPr>
            <p:nvPr/>
          </p:nvSpPr>
          <p:spPr bwMode="auto">
            <a:xfrm flipV="1">
              <a:off x="4528" y="981"/>
              <a:ext cx="579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4" name="Rectangle 49"/>
            <p:cNvSpPr>
              <a:spLocks noChangeArrowheads="1"/>
            </p:cNvSpPr>
            <p:nvPr/>
          </p:nvSpPr>
          <p:spPr bwMode="auto">
            <a:xfrm>
              <a:off x="4176" y="107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1400"/>
            </a:p>
          </p:txBody>
        </p:sp>
        <p:sp>
          <p:nvSpPr>
            <p:cNvPr id="42095" name="Line 50"/>
            <p:cNvSpPr>
              <a:spLocks noChangeShapeType="1"/>
            </p:cNvSpPr>
            <p:nvPr/>
          </p:nvSpPr>
          <p:spPr bwMode="auto">
            <a:xfrm>
              <a:off x="4128" y="1344"/>
              <a:ext cx="636" cy="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6" name="Line 51"/>
            <p:cNvSpPr>
              <a:spLocks noChangeShapeType="1"/>
            </p:cNvSpPr>
            <p:nvPr/>
          </p:nvSpPr>
          <p:spPr bwMode="auto">
            <a:xfrm>
              <a:off x="4887" y="1348"/>
              <a:ext cx="58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7" name="Rectangle 52"/>
            <p:cNvSpPr>
              <a:spLocks noChangeArrowheads="1"/>
            </p:cNvSpPr>
            <p:nvPr/>
          </p:nvSpPr>
          <p:spPr bwMode="auto">
            <a:xfrm>
              <a:off x="4487" y="137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sz="1400"/>
            </a:p>
          </p:txBody>
        </p:sp>
        <p:sp>
          <p:nvSpPr>
            <p:cNvPr id="42098" name="Rectangle 53"/>
            <p:cNvSpPr>
              <a:spLocks noChangeArrowheads="1"/>
            </p:cNvSpPr>
            <p:nvPr/>
          </p:nvSpPr>
          <p:spPr bwMode="auto">
            <a:xfrm>
              <a:off x="5165" y="138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1400"/>
            </a:p>
          </p:txBody>
        </p:sp>
        <p:sp>
          <p:nvSpPr>
            <p:cNvPr id="42099" name="Rectangle 54"/>
            <p:cNvSpPr>
              <a:spLocks noChangeArrowheads="1"/>
            </p:cNvSpPr>
            <p:nvPr/>
          </p:nvSpPr>
          <p:spPr bwMode="auto">
            <a:xfrm>
              <a:off x="5380" y="107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sz="1400"/>
            </a:p>
          </p:txBody>
        </p:sp>
        <p:sp>
          <p:nvSpPr>
            <p:cNvPr id="42100" name="Rectangle 55"/>
            <p:cNvSpPr>
              <a:spLocks noChangeArrowheads="1"/>
            </p:cNvSpPr>
            <p:nvPr/>
          </p:nvSpPr>
          <p:spPr bwMode="auto">
            <a:xfrm>
              <a:off x="4594" y="114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sz="1400"/>
            </a:p>
          </p:txBody>
        </p:sp>
        <p:sp>
          <p:nvSpPr>
            <p:cNvPr id="42101" name="Rectangle 56"/>
            <p:cNvSpPr>
              <a:spLocks noChangeArrowheads="1"/>
            </p:cNvSpPr>
            <p:nvPr/>
          </p:nvSpPr>
          <p:spPr bwMode="auto">
            <a:xfrm>
              <a:off x="5021" y="116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sz="1400"/>
            </a:p>
          </p:txBody>
        </p:sp>
      </p:grpSp>
      <p:sp>
        <p:nvSpPr>
          <p:cNvPr id="42004" name="Freeform 84"/>
          <p:cNvSpPr>
            <a:spLocks/>
          </p:cNvSpPr>
          <p:nvPr/>
        </p:nvSpPr>
        <p:spPr bwMode="auto">
          <a:xfrm>
            <a:off x="6400800" y="4419600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85"/>
          <p:cNvSpPr>
            <a:spLocks noChangeShapeType="1"/>
          </p:cNvSpPr>
          <p:nvPr/>
        </p:nvSpPr>
        <p:spPr bwMode="auto">
          <a:xfrm>
            <a:off x="7162800" y="4038600"/>
            <a:ext cx="381000" cy="4572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86"/>
          <p:cNvSpPr>
            <a:spLocks noChangeShapeType="1"/>
          </p:cNvSpPr>
          <p:nvPr/>
        </p:nvSpPr>
        <p:spPr bwMode="auto">
          <a:xfrm flipH="1">
            <a:off x="7696200" y="4114800"/>
            <a:ext cx="433388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Rectangle 89"/>
          <p:cNvSpPr>
            <a:spLocks noChangeArrowheads="1"/>
          </p:cNvSpPr>
          <p:nvPr/>
        </p:nvSpPr>
        <p:spPr bwMode="auto">
          <a:xfrm>
            <a:off x="6446838" y="4468813"/>
            <a:ext cx="84137" cy="18256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/>
          </a:p>
        </p:txBody>
      </p:sp>
      <p:sp>
        <p:nvSpPr>
          <p:cNvPr id="42008" name="Freeform 90"/>
          <p:cNvSpPr>
            <a:spLocks/>
          </p:cNvSpPr>
          <p:nvPr/>
        </p:nvSpPr>
        <p:spPr bwMode="auto">
          <a:xfrm>
            <a:off x="6991350" y="39100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Rectangle 91"/>
          <p:cNvSpPr>
            <a:spLocks noChangeArrowheads="1"/>
          </p:cNvSpPr>
          <p:nvPr/>
        </p:nvSpPr>
        <p:spPr bwMode="auto">
          <a:xfrm>
            <a:off x="7099300" y="3932238"/>
            <a:ext cx="84138" cy="18256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/>
          </a:p>
        </p:txBody>
      </p:sp>
      <p:sp>
        <p:nvSpPr>
          <p:cNvPr id="42010" name="Freeform 92"/>
          <p:cNvSpPr>
            <a:spLocks/>
          </p:cNvSpPr>
          <p:nvPr/>
        </p:nvSpPr>
        <p:spPr bwMode="auto">
          <a:xfrm>
            <a:off x="7529513" y="4452938"/>
            <a:ext cx="230187" cy="228600"/>
          </a:xfrm>
          <a:custGeom>
            <a:avLst/>
            <a:gdLst>
              <a:gd name="T0" fmla="*/ 2147483647 w 145"/>
              <a:gd name="T1" fmla="*/ 2147483647 h 144"/>
              <a:gd name="T2" fmla="*/ 2147483647 w 145"/>
              <a:gd name="T3" fmla="*/ 2147483647 h 144"/>
              <a:gd name="T4" fmla="*/ 2147483647 w 145"/>
              <a:gd name="T5" fmla="*/ 2147483647 h 144"/>
              <a:gd name="T6" fmla="*/ 2147483647 w 145"/>
              <a:gd name="T7" fmla="*/ 2147483647 h 144"/>
              <a:gd name="T8" fmla="*/ 2147483647 w 145"/>
              <a:gd name="T9" fmla="*/ 2147483647 h 144"/>
              <a:gd name="T10" fmla="*/ 2147483647 w 145"/>
              <a:gd name="T11" fmla="*/ 0 h 144"/>
              <a:gd name="T12" fmla="*/ 2147483647 w 145"/>
              <a:gd name="T13" fmla="*/ 2147483647 h 144"/>
              <a:gd name="T14" fmla="*/ 2147483647 w 145"/>
              <a:gd name="T15" fmla="*/ 2147483647 h 144"/>
              <a:gd name="T16" fmla="*/ 2147483647 w 145"/>
              <a:gd name="T17" fmla="*/ 2147483647 h 144"/>
              <a:gd name="T18" fmla="*/ 2147483647 w 145"/>
              <a:gd name="T19" fmla="*/ 2147483647 h 144"/>
              <a:gd name="T20" fmla="*/ 0 w 145"/>
              <a:gd name="T21" fmla="*/ 2147483647 h 144"/>
              <a:gd name="T22" fmla="*/ 2147483647 w 145"/>
              <a:gd name="T23" fmla="*/ 2147483647 h 144"/>
              <a:gd name="T24" fmla="*/ 2147483647 w 145"/>
              <a:gd name="T25" fmla="*/ 2147483647 h 144"/>
              <a:gd name="T26" fmla="*/ 2147483647 w 145"/>
              <a:gd name="T27" fmla="*/ 2147483647 h 144"/>
              <a:gd name="T28" fmla="*/ 2147483647 w 145"/>
              <a:gd name="T29" fmla="*/ 2147483647 h 144"/>
              <a:gd name="T30" fmla="*/ 2147483647 w 145"/>
              <a:gd name="T31" fmla="*/ 2147483647 h 144"/>
              <a:gd name="T32" fmla="*/ 2147483647 w 145"/>
              <a:gd name="T33" fmla="*/ 2147483647 h 144"/>
              <a:gd name="T34" fmla="*/ 2147483647 w 145"/>
              <a:gd name="T35" fmla="*/ 2147483647 h 144"/>
              <a:gd name="T36" fmla="*/ 2147483647 w 145"/>
              <a:gd name="T37" fmla="*/ 2147483647 h 144"/>
              <a:gd name="T38" fmla="*/ 2147483647 w 145"/>
              <a:gd name="T39" fmla="*/ 2147483647 h 144"/>
              <a:gd name="T40" fmla="*/ 2147483647 w 145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Rectangle 93"/>
          <p:cNvSpPr>
            <a:spLocks noChangeArrowheads="1"/>
          </p:cNvSpPr>
          <p:nvPr/>
        </p:nvSpPr>
        <p:spPr bwMode="auto">
          <a:xfrm>
            <a:off x="7635875" y="4475163"/>
            <a:ext cx="84138" cy="18256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/>
          </a:p>
        </p:txBody>
      </p:sp>
      <p:sp>
        <p:nvSpPr>
          <p:cNvPr id="42012" name="Rectangle 94"/>
          <p:cNvSpPr>
            <a:spLocks noChangeArrowheads="1"/>
          </p:cNvSpPr>
          <p:nvPr/>
        </p:nvSpPr>
        <p:spPr bwMode="auto">
          <a:xfrm>
            <a:off x="7696200" y="38100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sz="1400"/>
          </a:p>
        </p:txBody>
      </p:sp>
      <p:sp>
        <p:nvSpPr>
          <p:cNvPr id="42013" name="Line 95"/>
          <p:cNvSpPr>
            <a:spLocks noChangeShapeType="1"/>
          </p:cNvSpPr>
          <p:nvPr/>
        </p:nvSpPr>
        <p:spPr bwMode="auto">
          <a:xfrm flipH="1">
            <a:off x="6577013" y="4090988"/>
            <a:ext cx="433387" cy="365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Freeform 96"/>
          <p:cNvSpPr>
            <a:spLocks/>
          </p:cNvSpPr>
          <p:nvPr/>
        </p:nvSpPr>
        <p:spPr bwMode="auto">
          <a:xfrm>
            <a:off x="8134350" y="39100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Rectangle 97"/>
          <p:cNvSpPr>
            <a:spLocks noChangeArrowheads="1"/>
          </p:cNvSpPr>
          <p:nvPr/>
        </p:nvSpPr>
        <p:spPr bwMode="auto">
          <a:xfrm>
            <a:off x="8243888" y="39322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/>
          </a:p>
        </p:txBody>
      </p:sp>
      <p:sp>
        <p:nvSpPr>
          <p:cNvPr id="42016" name="Freeform 98"/>
          <p:cNvSpPr>
            <a:spLocks/>
          </p:cNvSpPr>
          <p:nvPr/>
        </p:nvSpPr>
        <p:spPr bwMode="auto">
          <a:xfrm>
            <a:off x="8704263" y="44688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Rectangle 99"/>
          <p:cNvSpPr>
            <a:spLocks noChangeArrowheads="1"/>
          </p:cNvSpPr>
          <p:nvPr/>
        </p:nvSpPr>
        <p:spPr bwMode="auto">
          <a:xfrm>
            <a:off x="8809038" y="44958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/>
          </a:p>
        </p:txBody>
      </p:sp>
      <p:sp>
        <p:nvSpPr>
          <p:cNvPr id="42018" name="Line 100"/>
          <p:cNvSpPr>
            <a:spLocks noChangeShapeType="1"/>
          </p:cNvSpPr>
          <p:nvPr/>
        </p:nvSpPr>
        <p:spPr bwMode="auto">
          <a:xfrm>
            <a:off x="8339138" y="4108450"/>
            <a:ext cx="441325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101"/>
          <p:cNvSpPr>
            <a:spLocks noChangeShapeType="1"/>
          </p:cNvSpPr>
          <p:nvPr/>
        </p:nvSpPr>
        <p:spPr bwMode="auto">
          <a:xfrm flipV="1">
            <a:off x="7218363" y="3995738"/>
            <a:ext cx="919162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Rectangle 102"/>
          <p:cNvSpPr>
            <a:spLocks noChangeArrowheads="1"/>
          </p:cNvSpPr>
          <p:nvPr/>
        </p:nvSpPr>
        <p:spPr bwMode="auto">
          <a:xfrm>
            <a:off x="6629400" y="41148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sz="1400"/>
          </a:p>
        </p:txBody>
      </p:sp>
      <p:sp>
        <p:nvSpPr>
          <p:cNvPr id="42021" name="Line 103"/>
          <p:cNvSpPr>
            <a:spLocks noChangeShapeType="1"/>
          </p:cNvSpPr>
          <p:nvPr/>
        </p:nvSpPr>
        <p:spPr bwMode="auto">
          <a:xfrm flipV="1">
            <a:off x="6599238" y="4545013"/>
            <a:ext cx="917575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104"/>
          <p:cNvSpPr>
            <a:spLocks noChangeShapeType="1"/>
          </p:cNvSpPr>
          <p:nvPr/>
        </p:nvSpPr>
        <p:spPr bwMode="auto">
          <a:xfrm>
            <a:off x="7758113" y="4548188"/>
            <a:ext cx="922337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Rectangle 105"/>
          <p:cNvSpPr>
            <a:spLocks noChangeArrowheads="1"/>
          </p:cNvSpPr>
          <p:nvPr/>
        </p:nvSpPr>
        <p:spPr bwMode="auto">
          <a:xfrm>
            <a:off x="7056438" y="45450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sz="1400"/>
          </a:p>
        </p:txBody>
      </p:sp>
      <p:sp>
        <p:nvSpPr>
          <p:cNvPr id="42024" name="Rectangle 106"/>
          <p:cNvSpPr>
            <a:spLocks noChangeArrowheads="1"/>
          </p:cNvSpPr>
          <p:nvPr/>
        </p:nvSpPr>
        <p:spPr bwMode="auto">
          <a:xfrm>
            <a:off x="8199438" y="46021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sz="1400"/>
          </a:p>
        </p:txBody>
      </p:sp>
      <p:sp>
        <p:nvSpPr>
          <p:cNvPr id="42025" name="Rectangle 107"/>
          <p:cNvSpPr>
            <a:spLocks noChangeArrowheads="1"/>
          </p:cNvSpPr>
          <p:nvPr/>
        </p:nvSpPr>
        <p:spPr bwMode="auto">
          <a:xfrm>
            <a:off x="8570913" y="41179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sz="1400"/>
          </a:p>
        </p:txBody>
      </p:sp>
      <p:sp>
        <p:nvSpPr>
          <p:cNvPr id="42026" name="Rectangle 108"/>
          <p:cNvSpPr>
            <a:spLocks noChangeArrowheads="1"/>
          </p:cNvSpPr>
          <p:nvPr/>
        </p:nvSpPr>
        <p:spPr bwMode="auto">
          <a:xfrm>
            <a:off x="7285038" y="42672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1400"/>
          </a:p>
        </p:txBody>
      </p:sp>
      <p:sp>
        <p:nvSpPr>
          <p:cNvPr id="42027" name="Rectangle 109"/>
          <p:cNvSpPr>
            <a:spLocks noChangeArrowheads="1"/>
          </p:cNvSpPr>
          <p:nvPr/>
        </p:nvSpPr>
        <p:spPr bwMode="auto">
          <a:xfrm>
            <a:off x="7970838" y="42608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sz="1400"/>
          </a:p>
        </p:txBody>
      </p:sp>
      <p:sp>
        <p:nvSpPr>
          <p:cNvPr id="42028" name="Freeform 111"/>
          <p:cNvSpPr>
            <a:spLocks/>
          </p:cNvSpPr>
          <p:nvPr/>
        </p:nvSpPr>
        <p:spPr bwMode="auto">
          <a:xfrm>
            <a:off x="6403975" y="5616575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0" y="50"/>
                </a:lnTo>
                <a:lnTo>
                  <a:pt x="130" y="31"/>
                </a:lnTo>
                <a:lnTo>
                  <a:pt x="115" y="14"/>
                </a:lnTo>
                <a:lnTo>
                  <a:pt x="94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3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3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4" y="140"/>
                </a:lnTo>
                <a:lnTo>
                  <a:pt x="115" y="131"/>
                </a:lnTo>
                <a:lnTo>
                  <a:pt x="130" y="115"/>
                </a:lnTo>
                <a:lnTo>
                  <a:pt x="140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9" name="Rectangle 112"/>
          <p:cNvSpPr>
            <a:spLocks noChangeArrowheads="1"/>
          </p:cNvSpPr>
          <p:nvPr/>
        </p:nvSpPr>
        <p:spPr bwMode="auto">
          <a:xfrm>
            <a:off x="6510338" y="5638800"/>
            <a:ext cx="84137" cy="1825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/>
          </a:p>
        </p:txBody>
      </p:sp>
      <p:sp>
        <p:nvSpPr>
          <p:cNvPr id="42030" name="Freeform 113"/>
          <p:cNvSpPr>
            <a:spLocks/>
          </p:cNvSpPr>
          <p:nvPr/>
        </p:nvSpPr>
        <p:spPr bwMode="auto">
          <a:xfrm>
            <a:off x="6978650" y="5083175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1" name="Rectangle 114"/>
          <p:cNvSpPr>
            <a:spLocks noChangeArrowheads="1"/>
          </p:cNvSpPr>
          <p:nvPr/>
        </p:nvSpPr>
        <p:spPr bwMode="auto">
          <a:xfrm>
            <a:off x="7086600" y="5105400"/>
            <a:ext cx="84138" cy="1825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/>
          </a:p>
        </p:txBody>
      </p:sp>
      <p:sp>
        <p:nvSpPr>
          <p:cNvPr id="42032" name="Freeform 115"/>
          <p:cNvSpPr>
            <a:spLocks/>
          </p:cNvSpPr>
          <p:nvPr/>
        </p:nvSpPr>
        <p:spPr bwMode="auto">
          <a:xfrm>
            <a:off x="7546975" y="5626100"/>
            <a:ext cx="230188" cy="228600"/>
          </a:xfrm>
          <a:custGeom>
            <a:avLst/>
            <a:gdLst>
              <a:gd name="T0" fmla="*/ 2147483647 w 145"/>
              <a:gd name="T1" fmla="*/ 2147483647 h 144"/>
              <a:gd name="T2" fmla="*/ 2147483647 w 145"/>
              <a:gd name="T3" fmla="*/ 2147483647 h 144"/>
              <a:gd name="T4" fmla="*/ 2147483647 w 145"/>
              <a:gd name="T5" fmla="*/ 2147483647 h 144"/>
              <a:gd name="T6" fmla="*/ 2147483647 w 145"/>
              <a:gd name="T7" fmla="*/ 2147483647 h 144"/>
              <a:gd name="T8" fmla="*/ 2147483647 w 145"/>
              <a:gd name="T9" fmla="*/ 2147483647 h 144"/>
              <a:gd name="T10" fmla="*/ 2147483647 w 145"/>
              <a:gd name="T11" fmla="*/ 0 h 144"/>
              <a:gd name="T12" fmla="*/ 2147483647 w 145"/>
              <a:gd name="T13" fmla="*/ 2147483647 h 144"/>
              <a:gd name="T14" fmla="*/ 2147483647 w 145"/>
              <a:gd name="T15" fmla="*/ 2147483647 h 144"/>
              <a:gd name="T16" fmla="*/ 2147483647 w 145"/>
              <a:gd name="T17" fmla="*/ 2147483647 h 144"/>
              <a:gd name="T18" fmla="*/ 2147483647 w 145"/>
              <a:gd name="T19" fmla="*/ 2147483647 h 144"/>
              <a:gd name="T20" fmla="*/ 0 w 145"/>
              <a:gd name="T21" fmla="*/ 2147483647 h 144"/>
              <a:gd name="T22" fmla="*/ 2147483647 w 145"/>
              <a:gd name="T23" fmla="*/ 2147483647 h 144"/>
              <a:gd name="T24" fmla="*/ 2147483647 w 145"/>
              <a:gd name="T25" fmla="*/ 2147483647 h 144"/>
              <a:gd name="T26" fmla="*/ 2147483647 w 145"/>
              <a:gd name="T27" fmla="*/ 2147483647 h 144"/>
              <a:gd name="T28" fmla="*/ 2147483647 w 145"/>
              <a:gd name="T29" fmla="*/ 2147483647 h 144"/>
              <a:gd name="T30" fmla="*/ 2147483647 w 145"/>
              <a:gd name="T31" fmla="*/ 2147483647 h 144"/>
              <a:gd name="T32" fmla="*/ 2147483647 w 145"/>
              <a:gd name="T33" fmla="*/ 2147483647 h 144"/>
              <a:gd name="T34" fmla="*/ 2147483647 w 145"/>
              <a:gd name="T35" fmla="*/ 2147483647 h 144"/>
              <a:gd name="T36" fmla="*/ 2147483647 w 145"/>
              <a:gd name="T37" fmla="*/ 2147483647 h 144"/>
              <a:gd name="T38" fmla="*/ 2147483647 w 145"/>
              <a:gd name="T39" fmla="*/ 2147483647 h 144"/>
              <a:gd name="T40" fmla="*/ 2147483647 w 145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3" name="Rectangle 116"/>
          <p:cNvSpPr>
            <a:spLocks noChangeArrowheads="1"/>
          </p:cNvSpPr>
          <p:nvPr/>
        </p:nvSpPr>
        <p:spPr bwMode="auto">
          <a:xfrm>
            <a:off x="7653338" y="5648325"/>
            <a:ext cx="84137" cy="1825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/>
          </a:p>
        </p:txBody>
      </p:sp>
      <p:sp>
        <p:nvSpPr>
          <p:cNvPr id="42034" name="Rectangle 117"/>
          <p:cNvSpPr>
            <a:spLocks noChangeArrowheads="1"/>
          </p:cNvSpPr>
          <p:nvPr/>
        </p:nvSpPr>
        <p:spPr bwMode="auto">
          <a:xfrm>
            <a:off x="7696200" y="49530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sz="1400"/>
          </a:p>
        </p:txBody>
      </p:sp>
      <p:sp>
        <p:nvSpPr>
          <p:cNvPr id="42035" name="Line 118"/>
          <p:cNvSpPr>
            <a:spLocks noChangeShapeType="1"/>
          </p:cNvSpPr>
          <p:nvPr/>
        </p:nvSpPr>
        <p:spPr bwMode="auto">
          <a:xfrm flipH="1">
            <a:off x="6564313" y="5264150"/>
            <a:ext cx="433387" cy="36512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119"/>
          <p:cNvSpPr>
            <a:spLocks noChangeShapeType="1"/>
          </p:cNvSpPr>
          <p:nvPr/>
        </p:nvSpPr>
        <p:spPr bwMode="auto">
          <a:xfrm>
            <a:off x="7183438" y="5268913"/>
            <a:ext cx="439737" cy="36353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Freeform 120"/>
          <p:cNvSpPr>
            <a:spLocks/>
          </p:cNvSpPr>
          <p:nvPr/>
        </p:nvSpPr>
        <p:spPr bwMode="auto">
          <a:xfrm>
            <a:off x="8121650" y="5083175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8" name="Rectangle 121"/>
          <p:cNvSpPr>
            <a:spLocks noChangeArrowheads="1"/>
          </p:cNvSpPr>
          <p:nvPr/>
        </p:nvSpPr>
        <p:spPr bwMode="auto">
          <a:xfrm>
            <a:off x="8231188" y="5105400"/>
            <a:ext cx="76200" cy="1825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/>
          </a:p>
        </p:txBody>
      </p:sp>
      <p:sp>
        <p:nvSpPr>
          <p:cNvPr id="42039" name="Freeform 122"/>
          <p:cNvSpPr>
            <a:spLocks/>
          </p:cNvSpPr>
          <p:nvPr/>
        </p:nvSpPr>
        <p:spPr bwMode="auto">
          <a:xfrm>
            <a:off x="8691563" y="5641975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40" name="Rectangle 123"/>
          <p:cNvSpPr>
            <a:spLocks noChangeArrowheads="1"/>
          </p:cNvSpPr>
          <p:nvPr/>
        </p:nvSpPr>
        <p:spPr bwMode="auto">
          <a:xfrm>
            <a:off x="8796338" y="56594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/>
          </a:p>
        </p:txBody>
      </p:sp>
      <p:sp>
        <p:nvSpPr>
          <p:cNvPr id="42041" name="Line 124"/>
          <p:cNvSpPr>
            <a:spLocks noChangeShapeType="1"/>
          </p:cNvSpPr>
          <p:nvPr/>
        </p:nvSpPr>
        <p:spPr bwMode="auto">
          <a:xfrm flipH="1">
            <a:off x="7710488" y="5275263"/>
            <a:ext cx="433387" cy="3667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125"/>
          <p:cNvSpPr>
            <a:spLocks noChangeShapeType="1"/>
          </p:cNvSpPr>
          <p:nvPr/>
        </p:nvSpPr>
        <p:spPr bwMode="auto">
          <a:xfrm>
            <a:off x="8326438" y="5281613"/>
            <a:ext cx="441325" cy="36671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126"/>
          <p:cNvSpPr>
            <a:spLocks noChangeShapeType="1"/>
          </p:cNvSpPr>
          <p:nvPr/>
        </p:nvSpPr>
        <p:spPr bwMode="auto">
          <a:xfrm flipV="1">
            <a:off x="7205663" y="5168900"/>
            <a:ext cx="919162" cy="31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Rectangle 127"/>
          <p:cNvSpPr>
            <a:spLocks noChangeArrowheads="1"/>
          </p:cNvSpPr>
          <p:nvPr/>
        </p:nvSpPr>
        <p:spPr bwMode="auto">
          <a:xfrm>
            <a:off x="6616700" y="52879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sz="1400"/>
          </a:p>
        </p:txBody>
      </p:sp>
      <p:sp>
        <p:nvSpPr>
          <p:cNvPr id="42045" name="Line 128"/>
          <p:cNvSpPr>
            <a:spLocks noChangeShapeType="1"/>
          </p:cNvSpPr>
          <p:nvPr/>
        </p:nvSpPr>
        <p:spPr bwMode="auto">
          <a:xfrm flipV="1">
            <a:off x="6632575" y="5718175"/>
            <a:ext cx="917575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129"/>
          <p:cNvSpPr>
            <a:spLocks noChangeShapeType="1"/>
          </p:cNvSpPr>
          <p:nvPr/>
        </p:nvSpPr>
        <p:spPr bwMode="auto">
          <a:xfrm>
            <a:off x="7775575" y="5721350"/>
            <a:ext cx="922338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Rectangle 130"/>
          <p:cNvSpPr>
            <a:spLocks noChangeArrowheads="1"/>
          </p:cNvSpPr>
          <p:nvPr/>
        </p:nvSpPr>
        <p:spPr bwMode="auto">
          <a:xfrm>
            <a:off x="7110413" y="57594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sz="1400"/>
          </a:p>
        </p:txBody>
      </p:sp>
      <p:sp>
        <p:nvSpPr>
          <p:cNvPr id="42048" name="Rectangle 131"/>
          <p:cNvSpPr>
            <a:spLocks noChangeArrowheads="1"/>
          </p:cNvSpPr>
          <p:nvPr/>
        </p:nvSpPr>
        <p:spPr bwMode="auto">
          <a:xfrm>
            <a:off x="8216900" y="57753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sz="1400"/>
          </a:p>
        </p:txBody>
      </p:sp>
      <p:sp>
        <p:nvSpPr>
          <p:cNvPr id="42049" name="Rectangle 132"/>
          <p:cNvSpPr>
            <a:spLocks noChangeArrowheads="1"/>
          </p:cNvSpPr>
          <p:nvPr/>
        </p:nvSpPr>
        <p:spPr bwMode="auto">
          <a:xfrm>
            <a:off x="8558213" y="52911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sz="1400"/>
          </a:p>
        </p:txBody>
      </p:sp>
      <p:sp>
        <p:nvSpPr>
          <p:cNvPr id="42050" name="Rectangle 133"/>
          <p:cNvSpPr>
            <a:spLocks noChangeArrowheads="1"/>
          </p:cNvSpPr>
          <p:nvPr/>
        </p:nvSpPr>
        <p:spPr bwMode="auto">
          <a:xfrm>
            <a:off x="7310438" y="54308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1400"/>
          </a:p>
        </p:txBody>
      </p:sp>
      <p:sp>
        <p:nvSpPr>
          <p:cNvPr id="42051" name="Rectangle 134"/>
          <p:cNvSpPr>
            <a:spLocks noChangeArrowheads="1"/>
          </p:cNvSpPr>
          <p:nvPr/>
        </p:nvSpPr>
        <p:spPr bwMode="auto">
          <a:xfrm>
            <a:off x="7988300" y="54340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sz="1400"/>
          </a:p>
        </p:txBody>
      </p:sp>
      <p:sp>
        <p:nvSpPr>
          <p:cNvPr id="42052" name="Text Box 135"/>
          <p:cNvSpPr txBox="1">
            <a:spLocks noChangeArrowheads="1"/>
          </p:cNvSpPr>
          <p:nvPr/>
        </p:nvSpPr>
        <p:spPr bwMode="auto">
          <a:xfrm>
            <a:off x="457200" y="2667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     b(a,3)              c(b,3+4</a:t>
            </a:r>
            <a:r>
              <a:rPr lang="en-US">
                <a:cs typeface="Times New Roman" panose="02020603050405020304" pitchFamily="18" charset="0"/>
              </a:rPr>
              <a:t>)  </a:t>
            </a:r>
            <a:r>
              <a:rPr lang="en-US" u="sng">
                <a:cs typeface="Times New Roman" panose="02020603050405020304" pitchFamily="18" charset="0"/>
              </a:rPr>
              <a:t>d(b,3+2)</a:t>
            </a:r>
            <a:r>
              <a:rPr lang="en-US">
                <a:cs typeface="Times New Roman" panose="02020603050405020304" pitchFamily="18" charset="0"/>
              </a:rPr>
              <a:t>  e(-,</a:t>
            </a:r>
            <a:r>
              <a:rPr lang="en-US"/>
              <a:t>∞)</a:t>
            </a:r>
          </a:p>
        </p:txBody>
      </p:sp>
      <p:sp>
        <p:nvSpPr>
          <p:cNvPr id="42053" name="Text Box 136"/>
          <p:cNvSpPr txBox="1">
            <a:spLocks noChangeArrowheads="1"/>
          </p:cNvSpPr>
          <p:nvPr/>
        </p:nvSpPr>
        <p:spPr bwMode="auto">
          <a:xfrm>
            <a:off x="533400" y="38100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   d(b,5)                  </a:t>
            </a:r>
            <a:r>
              <a:rPr lang="en-US" u="sng"/>
              <a:t>c(b,7</a:t>
            </a:r>
            <a:r>
              <a:rPr lang="en-US" u="sng">
                <a:cs typeface="Times New Roman" panose="02020603050405020304" pitchFamily="18" charset="0"/>
              </a:rPr>
              <a:t>)</a:t>
            </a:r>
            <a:r>
              <a:rPr lang="en-US">
                <a:cs typeface="Times New Roman" panose="02020603050405020304" pitchFamily="18" charset="0"/>
              </a:rPr>
              <a:t>   e(d,</a:t>
            </a:r>
            <a:r>
              <a:rPr lang="en-US"/>
              <a:t>5+4)</a:t>
            </a:r>
          </a:p>
        </p:txBody>
      </p:sp>
      <p:sp>
        <p:nvSpPr>
          <p:cNvPr id="42054" name="Text Box 137"/>
          <p:cNvSpPr txBox="1">
            <a:spLocks noChangeArrowheads="1"/>
          </p:cNvSpPr>
          <p:nvPr/>
        </p:nvSpPr>
        <p:spPr bwMode="auto">
          <a:xfrm>
            <a:off x="533400" y="5029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   c(b,7) 		</a:t>
            </a:r>
            <a:r>
              <a:rPr lang="en-US" u="sng">
                <a:cs typeface="Times New Roman" panose="02020603050405020304" pitchFamily="18" charset="0"/>
              </a:rPr>
              <a:t>e(d,</a:t>
            </a:r>
            <a:r>
              <a:rPr lang="en-US" u="sng"/>
              <a:t>9)</a:t>
            </a:r>
          </a:p>
        </p:txBody>
      </p:sp>
      <p:sp>
        <p:nvSpPr>
          <p:cNvPr id="42055" name="Text Box 138"/>
          <p:cNvSpPr txBox="1">
            <a:spLocks noChangeArrowheads="1"/>
          </p:cNvSpPr>
          <p:nvPr/>
        </p:nvSpPr>
        <p:spPr bwMode="auto">
          <a:xfrm>
            <a:off x="533400" y="59436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   e(d,9) 		</a:t>
            </a:r>
            <a:endParaRPr lang="en-US" u="sng"/>
          </a:p>
        </p:txBody>
      </p:sp>
      <p:sp>
        <p:nvSpPr>
          <p:cNvPr id="42056" name="Rectangle 141"/>
          <p:cNvSpPr>
            <a:spLocks noChangeArrowheads="1"/>
          </p:cNvSpPr>
          <p:nvPr/>
        </p:nvSpPr>
        <p:spPr bwMode="auto">
          <a:xfrm>
            <a:off x="4343400" y="6858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/>
          </a:p>
        </p:txBody>
      </p:sp>
      <p:sp>
        <p:nvSpPr>
          <p:cNvPr id="42057" name="Freeform 143"/>
          <p:cNvSpPr>
            <a:spLocks/>
          </p:cNvSpPr>
          <p:nvPr/>
        </p:nvSpPr>
        <p:spPr bwMode="auto">
          <a:xfrm>
            <a:off x="6477000" y="3200400"/>
            <a:ext cx="230188" cy="228600"/>
          </a:xfrm>
          <a:custGeom>
            <a:avLst/>
            <a:gdLst>
              <a:gd name="T0" fmla="*/ 2147483647 w 145"/>
              <a:gd name="T1" fmla="*/ 2147483647 h 144"/>
              <a:gd name="T2" fmla="*/ 2147483647 w 145"/>
              <a:gd name="T3" fmla="*/ 2147483647 h 144"/>
              <a:gd name="T4" fmla="*/ 2147483647 w 145"/>
              <a:gd name="T5" fmla="*/ 2147483647 h 144"/>
              <a:gd name="T6" fmla="*/ 2147483647 w 145"/>
              <a:gd name="T7" fmla="*/ 2147483647 h 144"/>
              <a:gd name="T8" fmla="*/ 2147483647 w 145"/>
              <a:gd name="T9" fmla="*/ 2147483647 h 144"/>
              <a:gd name="T10" fmla="*/ 2147483647 w 145"/>
              <a:gd name="T11" fmla="*/ 0 h 144"/>
              <a:gd name="T12" fmla="*/ 2147483647 w 145"/>
              <a:gd name="T13" fmla="*/ 2147483647 h 144"/>
              <a:gd name="T14" fmla="*/ 2147483647 w 145"/>
              <a:gd name="T15" fmla="*/ 2147483647 h 144"/>
              <a:gd name="T16" fmla="*/ 2147483647 w 145"/>
              <a:gd name="T17" fmla="*/ 2147483647 h 144"/>
              <a:gd name="T18" fmla="*/ 2147483647 w 145"/>
              <a:gd name="T19" fmla="*/ 2147483647 h 144"/>
              <a:gd name="T20" fmla="*/ 0 w 145"/>
              <a:gd name="T21" fmla="*/ 2147483647 h 144"/>
              <a:gd name="T22" fmla="*/ 2147483647 w 145"/>
              <a:gd name="T23" fmla="*/ 2147483647 h 144"/>
              <a:gd name="T24" fmla="*/ 2147483647 w 145"/>
              <a:gd name="T25" fmla="*/ 2147483647 h 144"/>
              <a:gd name="T26" fmla="*/ 2147483647 w 145"/>
              <a:gd name="T27" fmla="*/ 2147483647 h 144"/>
              <a:gd name="T28" fmla="*/ 2147483647 w 145"/>
              <a:gd name="T29" fmla="*/ 2147483647 h 144"/>
              <a:gd name="T30" fmla="*/ 2147483647 w 145"/>
              <a:gd name="T31" fmla="*/ 2147483647 h 144"/>
              <a:gd name="T32" fmla="*/ 2147483647 w 145"/>
              <a:gd name="T33" fmla="*/ 2147483647 h 144"/>
              <a:gd name="T34" fmla="*/ 2147483647 w 145"/>
              <a:gd name="T35" fmla="*/ 2147483647 h 144"/>
              <a:gd name="T36" fmla="*/ 2147483647 w 145"/>
              <a:gd name="T37" fmla="*/ 2147483647 h 144"/>
              <a:gd name="T38" fmla="*/ 2147483647 w 145"/>
              <a:gd name="T39" fmla="*/ 2147483647 h 144"/>
              <a:gd name="T40" fmla="*/ 2147483647 w 145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58" name="Rectangle 144"/>
          <p:cNvSpPr>
            <a:spLocks noChangeArrowheads="1"/>
          </p:cNvSpPr>
          <p:nvPr/>
        </p:nvSpPr>
        <p:spPr bwMode="auto">
          <a:xfrm>
            <a:off x="6523038" y="3246438"/>
            <a:ext cx="84137" cy="18256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/>
          </a:p>
        </p:txBody>
      </p:sp>
      <p:sp>
        <p:nvSpPr>
          <p:cNvPr id="42059" name="Freeform 145"/>
          <p:cNvSpPr>
            <a:spLocks/>
          </p:cNvSpPr>
          <p:nvPr/>
        </p:nvSpPr>
        <p:spPr bwMode="auto">
          <a:xfrm>
            <a:off x="6991350" y="26908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4" y="14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29" y="131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0" name="Rectangle 146"/>
          <p:cNvSpPr>
            <a:spLocks noChangeArrowheads="1"/>
          </p:cNvSpPr>
          <p:nvPr/>
        </p:nvSpPr>
        <p:spPr bwMode="auto">
          <a:xfrm>
            <a:off x="7099300" y="2713038"/>
            <a:ext cx="84138" cy="18256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/>
          </a:p>
        </p:txBody>
      </p:sp>
      <p:sp>
        <p:nvSpPr>
          <p:cNvPr id="42061" name="Freeform 147"/>
          <p:cNvSpPr>
            <a:spLocks/>
          </p:cNvSpPr>
          <p:nvPr/>
        </p:nvSpPr>
        <p:spPr bwMode="auto">
          <a:xfrm>
            <a:off x="7559675" y="3233738"/>
            <a:ext cx="230188" cy="228600"/>
          </a:xfrm>
          <a:custGeom>
            <a:avLst/>
            <a:gdLst>
              <a:gd name="T0" fmla="*/ 2147483647 w 145"/>
              <a:gd name="T1" fmla="*/ 2147483647 h 144"/>
              <a:gd name="T2" fmla="*/ 2147483647 w 145"/>
              <a:gd name="T3" fmla="*/ 2147483647 h 144"/>
              <a:gd name="T4" fmla="*/ 2147483647 w 145"/>
              <a:gd name="T5" fmla="*/ 2147483647 h 144"/>
              <a:gd name="T6" fmla="*/ 2147483647 w 145"/>
              <a:gd name="T7" fmla="*/ 2147483647 h 144"/>
              <a:gd name="T8" fmla="*/ 2147483647 w 145"/>
              <a:gd name="T9" fmla="*/ 2147483647 h 144"/>
              <a:gd name="T10" fmla="*/ 2147483647 w 145"/>
              <a:gd name="T11" fmla="*/ 0 h 144"/>
              <a:gd name="T12" fmla="*/ 2147483647 w 145"/>
              <a:gd name="T13" fmla="*/ 2147483647 h 144"/>
              <a:gd name="T14" fmla="*/ 2147483647 w 145"/>
              <a:gd name="T15" fmla="*/ 2147483647 h 144"/>
              <a:gd name="T16" fmla="*/ 2147483647 w 145"/>
              <a:gd name="T17" fmla="*/ 2147483647 h 144"/>
              <a:gd name="T18" fmla="*/ 2147483647 w 145"/>
              <a:gd name="T19" fmla="*/ 2147483647 h 144"/>
              <a:gd name="T20" fmla="*/ 0 w 145"/>
              <a:gd name="T21" fmla="*/ 2147483647 h 144"/>
              <a:gd name="T22" fmla="*/ 2147483647 w 145"/>
              <a:gd name="T23" fmla="*/ 2147483647 h 144"/>
              <a:gd name="T24" fmla="*/ 2147483647 w 145"/>
              <a:gd name="T25" fmla="*/ 2147483647 h 144"/>
              <a:gd name="T26" fmla="*/ 2147483647 w 145"/>
              <a:gd name="T27" fmla="*/ 2147483647 h 144"/>
              <a:gd name="T28" fmla="*/ 2147483647 w 145"/>
              <a:gd name="T29" fmla="*/ 2147483647 h 144"/>
              <a:gd name="T30" fmla="*/ 2147483647 w 145"/>
              <a:gd name="T31" fmla="*/ 2147483647 h 144"/>
              <a:gd name="T32" fmla="*/ 2147483647 w 145"/>
              <a:gd name="T33" fmla="*/ 2147483647 h 144"/>
              <a:gd name="T34" fmla="*/ 2147483647 w 145"/>
              <a:gd name="T35" fmla="*/ 2147483647 h 144"/>
              <a:gd name="T36" fmla="*/ 2147483647 w 145"/>
              <a:gd name="T37" fmla="*/ 2147483647 h 144"/>
              <a:gd name="T38" fmla="*/ 2147483647 w 145"/>
              <a:gd name="T39" fmla="*/ 2147483647 h 144"/>
              <a:gd name="T40" fmla="*/ 2147483647 w 145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" h="144">
                <a:moveTo>
                  <a:pt x="145" y="73"/>
                </a:moveTo>
                <a:lnTo>
                  <a:pt x="142" y="50"/>
                </a:lnTo>
                <a:lnTo>
                  <a:pt x="130" y="31"/>
                </a:lnTo>
                <a:lnTo>
                  <a:pt x="115" y="14"/>
                </a:lnTo>
                <a:lnTo>
                  <a:pt x="96" y="4"/>
                </a:lnTo>
                <a:lnTo>
                  <a:pt x="73" y="0"/>
                </a:lnTo>
                <a:lnTo>
                  <a:pt x="50" y="4"/>
                </a:lnTo>
                <a:lnTo>
                  <a:pt x="30" y="14"/>
                </a:lnTo>
                <a:lnTo>
                  <a:pt x="15" y="31"/>
                </a:lnTo>
                <a:lnTo>
                  <a:pt x="3" y="50"/>
                </a:lnTo>
                <a:lnTo>
                  <a:pt x="0" y="73"/>
                </a:lnTo>
                <a:lnTo>
                  <a:pt x="3" y="94"/>
                </a:lnTo>
                <a:lnTo>
                  <a:pt x="15" y="115"/>
                </a:lnTo>
                <a:lnTo>
                  <a:pt x="30" y="131"/>
                </a:lnTo>
                <a:lnTo>
                  <a:pt x="50" y="140"/>
                </a:lnTo>
                <a:lnTo>
                  <a:pt x="73" y="144"/>
                </a:lnTo>
                <a:lnTo>
                  <a:pt x="96" y="140"/>
                </a:lnTo>
                <a:lnTo>
                  <a:pt x="115" y="131"/>
                </a:lnTo>
                <a:lnTo>
                  <a:pt x="130" y="115"/>
                </a:lnTo>
                <a:lnTo>
                  <a:pt x="142" y="94"/>
                </a:lnTo>
                <a:lnTo>
                  <a:pt x="145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2" name="Rectangle 148"/>
          <p:cNvSpPr>
            <a:spLocks noChangeArrowheads="1"/>
          </p:cNvSpPr>
          <p:nvPr/>
        </p:nvSpPr>
        <p:spPr bwMode="auto">
          <a:xfrm>
            <a:off x="7666038" y="32559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/>
          </a:p>
        </p:txBody>
      </p:sp>
      <p:sp>
        <p:nvSpPr>
          <p:cNvPr id="42063" name="Rectangle 149"/>
          <p:cNvSpPr>
            <a:spLocks noChangeArrowheads="1"/>
          </p:cNvSpPr>
          <p:nvPr/>
        </p:nvSpPr>
        <p:spPr bwMode="auto">
          <a:xfrm>
            <a:off x="7696200" y="25908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sz="1400"/>
          </a:p>
        </p:txBody>
      </p:sp>
      <p:sp>
        <p:nvSpPr>
          <p:cNvPr id="42064" name="Line 150"/>
          <p:cNvSpPr>
            <a:spLocks noChangeShapeType="1"/>
          </p:cNvSpPr>
          <p:nvPr/>
        </p:nvSpPr>
        <p:spPr bwMode="auto">
          <a:xfrm flipH="1">
            <a:off x="6553200" y="2871788"/>
            <a:ext cx="457200" cy="32861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5" name="Line 151"/>
          <p:cNvSpPr>
            <a:spLocks noChangeShapeType="1"/>
          </p:cNvSpPr>
          <p:nvPr/>
        </p:nvSpPr>
        <p:spPr bwMode="auto">
          <a:xfrm>
            <a:off x="7196138" y="2876550"/>
            <a:ext cx="439737" cy="36353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6" name="Freeform 152"/>
          <p:cNvSpPr>
            <a:spLocks/>
          </p:cNvSpPr>
          <p:nvPr/>
        </p:nvSpPr>
        <p:spPr bwMode="auto">
          <a:xfrm>
            <a:off x="8134350" y="26908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3"/>
                </a:moveTo>
                <a:lnTo>
                  <a:pt x="141" y="50"/>
                </a:lnTo>
                <a:lnTo>
                  <a:pt x="131" y="29"/>
                </a:lnTo>
                <a:lnTo>
                  <a:pt x="116" y="14"/>
                </a:lnTo>
                <a:lnTo>
                  <a:pt x="95" y="4"/>
                </a:lnTo>
                <a:lnTo>
                  <a:pt x="73" y="0"/>
                </a:lnTo>
                <a:lnTo>
                  <a:pt x="50" y="4"/>
                </a:lnTo>
                <a:lnTo>
                  <a:pt x="31" y="14"/>
                </a:lnTo>
                <a:lnTo>
                  <a:pt x="14" y="29"/>
                </a:lnTo>
                <a:lnTo>
                  <a:pt x="4" y="50"/>
                </a:lnTo>
                <a:lnTo>
                  <a:pt x="0" y="73"/>
                </a:lnTo>
                <a:lnTo>
                  <a:pt x="4" y="94"/>
                </a:lnTo>
                <a:lnTo>
                  <a:pt x="14" y="116"/>
                </a:lnTo>
                <a:lnTo>
                  <a:pt x="31" y="131"/>
                </a:lnTo>
                <a:lnTo>
                  <a:pt x="50" y="140"/>
                </a:lnTo>
                <a:lnTo>
                  <a:pt x="73" y="144"/>
                </a:lnTo>
                <a:lnTo>
                  <a:pt x="95" y="140"/>
                </a:lnTo>
                <a:lnTo>
                  <a:pt x="116" y="131"/>
                </a:lnTo>
                <a:lnTo>
                  <a:pt x="131" y="116"/>
                </a:lnTo>
                <a:lnTo>
                  <a:pt x="141" y="94"/>
                </a:lnTo>
                <a:lnTo>
                  <a:pt x="144" y="7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7" name="Rectangle 153"/>
          <p:cNvSpPr>
            <a:spLocks noChangeArrowheads="1"/>
          </p:cNvSpPr>
          <p:nvPr/>
        </p:nvSpPr>
        <p:spPr bwMode="auto">
          <a:xfrm>
            <a:off x="8243888" y="271303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/>
          </a:p>
        </p:txBody>
      </p:sp>
      <p:sp>
        <p:nvSpPr>
          <p:cNvPr id="42068" name="Freeform 154"/>
          <p:cNvSpPr>
            <a:spLocks/>
          </p:cNvSpPr>
          <p:nvPr/>
        </p:nvSpPr>
        <p:spPr bwMode="auto">
          <a:xfrm>
            <a:off x="8704263" y="3249613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2147483647 h 144"/>
              <a:gd name="T4" fmla="*/ 2147483647 w 144"/>
              <a:gd name="T5" fmla="*/ 2147483647 h 144"/>
              <a:gd name="T6" fmla="*/ 2147483647 w 144"/>
              <a:gd name="T7" fmla="*/ 2147483647 h 144"/>
              <a:gd name="T8" fmla="*/ 2147483647 w 144"/>
              <a:gd name="T9" fmla="*/ 2147483647 h 144"/>
              <a:gd name="T10" fmla="*/ 2147483647 w 144"/>
              <a:gd name="T11" fmla="*/ 0 h 144"/>
              <a:gd name="T12" fmla="*/ 2147483647 w 144"/>
              <a:gd name="T13" fmla="*/ 2147483647 h 144"/>
              <a:gd name="T14" fmla="*/ 2147483647 w 144"/>
              <a:gd name="T15" fmla="*/ 2147483647 h 144"/>
              <a:gd name="T16" fmla="*/ 2147483647 w 144"/>
              <a:gd name="T17" fmla="*/ 2147483647 h 144"/>
              <a:gd name="T18" fmla="*/ 2147483647 w 144"/>
              <a:gd name="T19" fmla="*/ 2147483647 h 144"/>
              <a:gd name="T20" fmla="*/ 0 w 144"/>
              <a:gd name="T21" fmla="*/ 2147483647 h 144"/>
              <a:gd name="T22" fmla="*/ 2147483647 w 144"/>
              <a:gd name="T23" fmla="*/ 2147483647 h 144"/>
              <a:gd name="T24" fmla="*/ 2147483647 w 144"/>
              <a:gd name="T25" fmla="*/ 2147483647 h 144"/>
              <a:gd name="T26" fmla="*/ 2147483647 w 144"/>
              <a:gd name="T27" fmla="*/ 2147483647 h 144"/>
              <a:gd name="T28" fmla="*/ 2147483647 w 144"/>
              <a:gd name="T29" fmla="*/ 2147483647 h 144"/>
              <a:gd name="T30" fmla="*/ 2147483647 w 144"/>
              <a:gd name="T31" fmla="*/ 2147483647 h 144"/>
              <a:gd name="T32" fmla="*/ 2147483647 w 144"/>
              <a:gd name="T33" fmla="*/ 2147483647 h 144"/>
              <a:gd name="T34" fmla="*/ 2147483647 w 144"/>
              <a:gd name="T35" fmla="*/ 2147483647 h 144"/>
              <a:gd name="T36" fmla="*/ 2147483647 w 144"/>
              <a:gd name="T37" fmla="*/ 2147483647 h 144"/>
              <a:gd name="T38" fmla="*/ 2147483647 w 144"/>
              <a:gd name="T39" fmla="*/ 2147483647 h 144"/>
              <a:gd name="T40" fmla="*/ 2147483647 w 144"/>
              <a:gd name="T41" fmla="*/ 2147483647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44">
                <a:moveTo>
                  <a:pt x="144" y="71"/>
                </a:moveTo>
                <a:lnTo>
                  <a:pt x="141" y="50"/>
                </a:lnTo>
                <a:lnTo>
                  <a:pt x="131" y="28"/>
                </a:lnTo>
                <a:lnTo>
                  <a:pt x="114" y="13"/>
                </a:lnTo>
                <a:lnTo>
                  <a:pt x="95" y="4"/>
                </a:lnTo>
                <a:lnTo>
                  <a:pt x="72" y="0"/>
                </a:lnTo>
                <a:lnTo>
                  <a:pt x="50" y="4"/>
                </a:lnTo>
                <a:lnTo>
                  <a:pt x="29" y="13"/>
                </a:lnTo>
                <a:lnTo>
                  <a:pt x="14" y="28"/>
                </a:lnTo>
                <a:lnTo>
                  <a:pt x="4" y="50"/>
                </a:lnTo>
                <a:lnTo>
                  <a:pt x="0" y="71"/>
                </a:lnTo>
                <a:lnTo>
                  <a:pt x="4" y="94"/>
                </a:lnTo>
                <a:lnTo>
                  <a:pt x="14" y="115"/>
                </a:lnTo>
                <a:lnTo>
                  <a:pt x="29" y="130"/>
                </a:lnTo>
                <a:lnTo>
                  <a:pt x="50" y="140"/>
                </a:lnTo>
                <a:lnTo>
                  <a:pt x="72" y="144"/>
                </a:lnTo>
                <a:lnTo>
                  <a:pt x="95" y="140"/>
                </a:lnTo>
                <a:lnTo>
                  <a:pt x="114" y="130"/>
                </a:lnTo>
                <a:lnTo>
                  <a:pt x="131" y="115"/>
                </a:lnTo>
                <a:lnTo>
                  <a:pt x="141" y="94"/>
                </a:lnTo>
                <a:lnTo>
                  <a:pt x="144" y="7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9" name="Rectangle 155"/>
          <p:cNvSpPr>
            <a:spLocks noChangeArrowheads="1"/>
          </p:cNvSpPr>
          <p:nvPr/>
        </p:nvSpPr>
        <p:spPr bwMode="auto">
          <a:xfrm>
            <a:off x="8809038" y="32670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/>
          </a:p>
        </p:txBody>
      </p:sp>
      <p:sp>
        <p:nvSpPr>
          <p:cNvPr id="42070" name="Line 156"/>
          <p:cNvSpPr>
            <a:spLocks noChangeShapeType="1"/>
          </p:cNvSpPr>
          <p:nvPr/>
        </p:nvSpPr>
        <p:spPr bwMode="auto">
          <a:xfrm flipH="1">
            <a:off x="7723188" y="2882900"/>
            <a:ext cx="433387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1" name="Line 157"/>
          <p:cNvSpPr>
            <a:spLocks noChangeShapeType="1"/>
          </p:cNvSpPr>
          <p:nvPr/>
        </p:nvSpPr>
        <p:spPr bwMode="auto">
          <a:xfrm>
            <a:off x="8339138" y="2889250"/>
            <a:ext cx="441325" cy="3667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2" name="Line 158"/>
          <p:cNvSpPr>
            <a:spLocks noChangeShapeType="1"/>
          </p:cNvSpPr>
          <p:nvPr/>
        </p:nvSpPr>
        <p:spPr bwMode="auto">
          <a:xfrm flipV="1">
            <a:off x="7218363" y="2776538"/>
            <a:ext cx="919162" cy="317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3" name="Rectangle 159"/>
          <p:cNvSpPr>
            <a:spLocks noChangeArrowheads="1"/>
          </p:cNvSpPr>
          <p:nvPr/>
        </p:nvSpPr>
        <p:spPr bwMode="auto">
          <a:xfrm>
            <a:off x="6629400" y="28956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sz="1400"/>
          </a:p>
        </p:txBody>
      </p:sp>
      <p:sp>
        <p:nvSpPr>
          <p:cNvPr id="42074" name="Line 160"/>
          <p:cNvSpPr>
            <a:spLocks noChangeShapeType="1"/>
          </p:cNvSpPr>
          <p:nvPr/>
        </p:nvSpPr>
        <p:spPr bwMode="auto">
          <a:xfrm flipV="1">
            <a:off x="6705600" y="3352800"/>
            <a:ext cx="8572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5" name="Line 161"/>
          <p:cNvSpPr>
            <a:spLocks noChangeShapeType="1"/>
          </p:cNvSpPr>
          <p:nvPr/>
        </p:nvSpPr>
        <p:spPr bwMode="auto">
          <a:xfrm>
            <a:off x="7788275" y="3328988"/>
            <a:ext cx="922338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6" name="Rectangle 162"/>
          <p:cNvSpPr>
            <a:spLocks noChangeArrowheads="1"/>
          </p:cNvSpPr>
          <p:nvPr/>
        </p:nvSpPr>
        <p:spPr bwMode="auto">
          <a:xfrm>
            <a:off x="7086600" y="33528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sz="1400"/>
          </a:p>
        </p:txBody>
      </p:sp>
      <p:sp>
        <p:nvSpPr>
          <p:cNvPr id="42077" name="Rectangle 163"/>
          <p:cNvSpPr>
            <a:spLocks noChangeArrowheads="1"/>
          </p:cNvSpPr>
          <p:nvPr/>
        </p:nvSpPr>
        <p:spPr bwMode="auto">
          <a:xfrm>
            <a:off x="8229600" y="338296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sz="1400"/>
          </a:p>
        </p:txBody>
      </p:sp>
      <p:sp>
        <p:nvSpPr>
          <p:cNvPr id="42078" name="Rectangle 164"/>
          <p:cNvSpPr>
            <a:spLocks noChangeArrowheads="1"/>
          </p:cNvSpPr>
          <p:nvPr/>
        </p:nvSpPr>
        <p:spPr bwMode="auto">
          <a:xfrm>
            <a:off x="8570913" y="28987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sz="1400"/>
          </a:p>
        </p:txBody>
      </p:sp>
      <p:sp>
        <p:nvSpPr>
          <p:cNvPr id="42079" name="Rectangle 165"/>
          <p:cNvSpPr>
            <a:spLocks noChangeArrowheads="1"/>
          </p:cNvSpPr>
          <p:nvPr/>
        </p:nvSpPr>
        <p:spPr bwMode="auto">
          <a:xfrm>
            <a:off x="7315200" y="30480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1400"/>
          </a:p>
        </p:txBody>
      </p:sp>
      <p:sp>
        <p:nvSpPr>
          <p:cNvPr id="42080" name="Rectangle 166"/>
          <p:cNvSpPr>
            <a:spLocks noChangeArrowheads="1"/>
          </p:cNvSpPr>
          <p:nvPr/>
        </p:nvSpPr>
        <p:spPr bwMode="auto">
          <a:xfrm>
            <a:off x="8001000" y="3041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 smtClean="0"/>
              <a:t>Example: Fibonacci numbers</a:t>
            </a:r>
            <a:r>
              <a:rPr lang="en-US" sz="1800" dirty="0" smtClean="0">
                <a:solidFill>
                  <a:srgbClr val="FF00FF"/>
                </a:solidFill>
              </a:rPr>
              <a:t>  </a:t>
            </a:r>
            <a:endParaRPr lang="en-US" sz="1600" dirty="0" smtClean="0">
              <a:solidFill>
                <a:srgbClr val="FF00FF"/>
              </a:solidFill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8305800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definition of Fibonacci numbers: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2000" b="1" dirty="0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Fibonacci number recursively (top-down):</a:t>
            </a:r>
          </a:p>
          <a:p>
            <a:pPr>
              <a:buFontTx/>
              <a:buChar char="•"/>
              <a:defRPr/>
            </a:pPr>
            <a:endParaRPr lang="en-US" b="1" dirty="0">
              <a:solidFill>
                <a:srgbClr val="FF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rgbClr val="FF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•"/>
              <a:defRPr/>
            </a:pPr>
            <a:endParaRPr lang="en-US" b="1" dirty="0">
              <a:solidFill>
                <a:srgbClr val="FFFF99"/>
              </a:solidFill>
              <a:cs typeface="Arial" charset="0"/>
            </a:endParaRP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            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F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n-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1)             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 +             F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n-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2)</a:t>
            </a:r>
          </a:p>
          <a:p>
            <a:pPr>
              <a:defRPr/>
            </a:pPr>
            <a:endParaRPr lang="en-US" b="1" dirty="0">
              <a:solidFill>
                <a:srgbClr val="FF0000"/>
              </a:solidFill>
              <a:cs typeface="Arial" charset="0"/>
            </a:endParaRPr>
          </a:p>
          <a:p>
            <a:pPr>
              <a:defRPr/>
            </a:pPr>
            <a:r>
              <a:rPr lang="en-US" b="1" i="1" dirty="0">
                <a:solidFill>
                  <a:srgbClr val="FF0000"/>
                </a:solidFill>
                <a:cs typeface="Arial" charset="0"/>
              </a:rPr>
              <a:t>F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n-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2)     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+     F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n-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3)          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F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n-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3)     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+     F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(</a:t>
            </a:r>
            <a:r>
              <a:rPr lang="en-US" b="1" i="1" dirty="0">
                <a:solidFill>
                  <a:srgbClr val="FF0000"/>
                </a:solidFill>
                <a:cs typeface="Arial" charset="0"/>
              </a:rPr>
              <a:t>n-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4)</a:t>
            </a:r>
          </a:p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  <a:cs typeface="Arial" charset="0"/>
              </a:rPr>
              <a:t>                     ...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>
            <a:off x="1828800" y="363855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971800" y="363855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1066800" y="4191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790700" y="4191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3390900" y="4191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924300" y="4191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600" smtClean="0"/>
              <a:t>Notes on Dijkstra’s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can be proven by induction on the number of vertices.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work for graphs with  negative weights (whereas Floyd’s algorithm does, as long as there is no negative cycle). Can you find a </a:t>
            </a:r>
            <a:r>
              <a:rPr lang="en-US" sz="2400" smtClean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counterexample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Dijkstra’s algorithm?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to both undirected and directed graphs.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790575" y="1992313"/>
            <a:ext cx="7429500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prove the invariants: (i) when a vertex is added to the tree, its correct distance is calculated and (ii) the distance is at least those of the previously added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28650" y="1306513"/>
            <a:ext cx="7886700" cy="3879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4E3102E-471D-4788-8B07-64BF63FF167E}" type="slidenum">
              <a:rPr lang="en-US">
                <a:solidFill>
                  <a:schemeClr val="bg1"/>
                </a:solidFill>
              </a:rPr>
              <a:pPr/>
              <a:t>41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9236" y="2049065"/>
            <a:ext cx="351307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cs typeface="Arial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mtClean="0"/>
              <a:t>Example: Fibonacci numbers  (cont.)</a:t>
            </a:r>
            <a:r>
              <a:rPr lang="en-US" sz="1800" smtClean="0">
                <a:solidFill>
                  <a:srgbClr val="FF00FF"/>
                </a:solidFill>
              </a:rPr>
              <a:t>  </a:t>
            </a:r>
            <a:endParaRPr lang="en-US" sz="1600" smtClean="0">
              <a:solidFill>
                <a:srgbClr val="FF00FF"/>
              </a:solidFill>
            </a:endParaRP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305800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defRPr/>
            </a:pPr>
            <a:r>
              <a:rPr lang="en-US" sz="1900" b="1" dirty="0" smtClean="0">
                <a:cs typeface="Arial" charset="0"/>
              </a:rPr>
              <a:t>Computing the </a:t>
            </a:r>
            <a:r>
              <a:rPr lang="en-US" sz="1900" b="1" i="1" dirty="0" smtClean="0">
                <a:cs typeface="Arial" charset="0"/>
              </a:rPr>
              <a:t>n</a:t>
            </a:r>
            <a:r>
              <a:rPr lang="en-US" sz="1900" b="1" baseline="30000" dirty="0" smtClean="0">
                <a:cs typeface="Arial" charset="0"/>
              </a:rPr>
              <a:t>th</a:t>
            </a:r>
            <a:r>
              <a:rPr lang="en-US" sz="1900" b="1" dirty="0" smtClean="0">
                <a:cs typeface="Arial" charset="0"/>
              </a:rPr>
              <a:t> Fibonacci number using bottom-up iteration and recording results:</a:t>
            </a:r>
          </a:p>
          <a:p>
            <a:pPr>
              <a:defRPr/>
            </a:pPr>
            <a:endParaRPr lang="en-US" sz="1900" b="1" i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sz="1900" b="1" i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</a:t>
            </a:r>
            <a:r>
              <a:rPr lang="en-US" sz="1900" b="1" i="1" dirty="0" smtClean="0">
                <a:cs typeface="Arial" charset="0"/>
              </a:rPr>
              <a:t>F</a:t>
            </a:r>
            <a:r>
              <a:rPr lang="en-US" sz="1900" b="1" dirty="0" smtClean="0">
                <a:cs typeface="Arial" charset="0"/>
              </a:rPr>
              <a:t>(0)</a:t>
            </a:r>
            <a:r>
              <a:rPr lang="en-US" sz="1900" b="1" i="1" dirty="0" smtClean="0">
                <a:cs typeface="Arial" charset="0"/>
              </a:rPr>
              <a:t> = </a:t>
            </a:r>
            <a:r>
              <a:rPr lang="en-US" sz="1900" b="1" dirty="0" smtClean="0">
                <a:cs typeface="Arial" charset="0"/>
              </a:rPr>
              <a:t>0</a:t>
            </a:r>
            <a:endParaRPr lang="en-US" sz="1900" b="1" i="1" dirty="0" smtClean="0"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900" b="1" i="1" dirty="0" smtClean="0">
                <a:cs typeface="Arial" charset="0"/>
              </a:rPr>
              <a:t>  F</a:t>
            </a:r>
            <a:r>
              <a:rPr lang="en-US" sz="1900" b="1" dirty="0" smtClean="0">
                <a:cs typeface="Arial" charset="0"/>
              </a:rPr>
              <a:t>(1)</a:t>
            </a:r>
            <a:r>
              <a:rPr lang="en-US" sz="1900" b="1" i="1" dirty="0" smtClean="0">
                <a:cs typeface="Arial" charset="0"/>
              </a:rPr>
              <a:t> = </a:t>
            </a:r>
            <a:r>
              <a:rPr lang="en-US" sz="1900" b="1" dirty="0" smtClean="0">
                <a:cs typeface="Arial" charset="0"/>
              </a:rPr>
              <a:t>1</a:t>
            </a:r>
            <a:r>
              <a:rPr lang="en-US" sz="1900" b="1" i="1" dirty="0" smtClean="0">
                <a:cs typeface="Arial" charset="0"/>
              </a:rPr>
              <a:t>                                                                </a:t>
            </a:r>
            <a:r>
              <a:rPr lang="en-US" sz="1900" b="1" dirty="0">
                <a:cs typeface="Arial" charset="0"/>
              </a:rPr>
              <a:t>Efficiency:</a:t>
            </a:r>
          </a:p>
          <a:p>
            <a:pPr>
              <a:lnSpc>
                <a:spcPct val="80000"/>
              </a:lnSpc>
              <a:defRPr/>
            </a:pPr>
            <a:r>
              <a:rPr lang="en-US" sz="1900" b="1" dirty="0">
                <a:cs typeface="Arial" charset="0"/>
              </a:rPr>
              <a:t>       </a:t>
            </a:r>
            <a:r>
              <a:rPr lang="en-US" sz="1900" b="1" dirty="0" smtClean="0">
                <a:cs typeface="Arial" charset="0"/>
              </a:rPr>
              <a:t>                                                                                </a:t>
            </a:r>
            <a:r>
              <a:rPr lang="en-US" sz="1900" b="1" dirty="0">
                <a:cs typeface="Arial" charset="0"/>
              </a:rPr>
              <a:t>- time</a:t>
            </a:r>
          </a:p>
          <a:p>
            <a:pPr>
              <a:lnSpc>
                <a:spcPct val="80000"/>
              </a:lnSpc>
              <a:defRPr/>
            </a:pPr>
            <a:r>
              <a:rPr lang="en-US" sz="1900" b="1" dirty="0">
                <a:cs typeface="Arial" charset="0"/>
              </a:rPr>
              <a:t>        </a:t>
            </a:r>
            <a:r>
              <a:rPr lang="en-US" sz="1900" b="1" dirty="0" smtClean="0">
                <a:cs typeface="Arial" charset="0"/>
              </a:rPr>
              <a:t>                                                                             - </a:t>
            </a:r>
            <a:r>
              <a:rPr lang="en-US" sz="1900" b="1" dirty="0">
                <a:cs typeface="Arial" charset="0"/>
              </a:rPr>
              <a:t>space</a:t>
            </a:r>
          </a:p>
          <a:p>
            <a:pPr>
              <a:defRPr/>
            </a:pPr>
            <a:r>
              <a:rPr lang="en-US" sz="1900" b="1" i="1" dirty="0" smtClean="0">
                <a:cs typeface="Arial" charset="0"/>
              </a:rPr>
              <a:t>  F</a:t>
            </a:r>
            <a:r>
              <a:rPr lang="en-US" sz="1900" b="1" dirty="0" smtClean="0">
                <a:cs typeface="Arial" charset="0"/>
              </a:rPr>
              <a:t>(2)</a:t>
            </a:r>
            <a:r>
              <a:rPr lang="en-US" sz="1900" b="1" i="1" dirty="0" smtClean="0">
                <a:cs typeface="Arial" charset="0"/>
              </a:rPr>
              <a:t> = </a:t>
            </a:r>
            <a:r>
              <a:rPr lang="en-US" sz="1900" b="1" dirty="0" smtClean="0">
                <a:cs typeface="Arial" charset="0"/>
              </a:rPr>
              <a:t>1+0 = 1</a:t>
            </a:r>
          </a:p>
          <a:p>
            <a:pPr>
              <a:defRPr/>
            </a:pPr>
            <a:r>
              <a:rPr lang="en-US" sz="1900" b="1" dirty="0" smtClean="0">
                <a:cs typeface="Arial" charset="0"/>
              </a:rPr>
              <a:t>  …    </a:t>
            </a:r>
          </a:p>
          <a:p>
            <a:pPr>
              <a:defRPr/>
            </a:pPr>
            <a:r>
              <a:rPr lang="en-US" sz="1900" b="1" i="1" dirty="0" smtClean="0">
                <a:cs typeface="Arial" charset="0"/>
              </a:rPr>
              <a:t>  F</a:t>
            </a:r>
            <a:r>
              <a:rPr lang="en-US" sz="1900" b="1" dirty="0" smtClean="0">
                <a:cs typeface="Arial" charset="0"/>
              </a:rPr>
              <a:t>(</a:t>
            </a:r>
            <a:r>
              <a:rPr lang="en-US" sz="1900" b="1" i="1" dirty="0" smtClean="0">
                <a:cs typeface="Arial" charset="0"/>
              </a:rPr>
              <a:t>n</a:t>
            </a:r>
            <a:r>
              <a:rPr lang="en-US" sz="1900" b="1" dirty="0" smtClean="0">
                <a:cs typeface="Arial" charset="0"/>
              </a:rPr>
              <a:t>-2) = </a:t>
            </a:r>
          </a:p>
          <a:p>
            <a:pPr>
              <a:defRPr/>
            </a:pPr>
            <a:r>
              <a:rPr lang="en-US" sz="1900" b="1" i="1" dirty="0" smtClean="0">
                <a:cs typeface="Arial" charset="0"/>
              </a:rPr>
              <a:t>  F</a:t>
            </a:r>
            <a:r>
              <a:rPr lang="en-US" sz="1900" b="1" dirty="0" smtClean="0">
                <a:cs typeface="Arial" charset="0"/>
              </a:rPr>
              <a:t>(</a:t>
            </a:r>
            <a:r>
              <a:rPr lang="en-US" sz="1900" b="1" i="1" dirty="0" smtClean="0">
                <a:cs typeface="Arial" charset="0"/>
              </a:rPr>
              <a:t>n</a:t>
            </a:r>
            <a:r>
              <a:rPr lang="en-US" sz="1900" b="1" dirty="0" smtClean="0">
                <a:cs typeface="Arial" charset="0"/>
              </a:rPr>
              <a:t>-1) = </a:t>
            </a:r>
          </a:p>
          <a:p>
            <a:pPr>
              <a:defRPr/>
            </a:pPr>
            <a:r>
              <a:rPr lang="en-US" sz="1900" b="1" i="1" dirty="0" smtClean="0">
                <a:cs typeface="Arial" charset="0"/>
              </a:rPr>
              <a:t>  F</a:t>
            </a:r>
            <a:r>
              <a:rPr lang="en-US" sz="1900" b="1" dirty="0" smtClean="0">
                <a:cs typeface="Arial" charset="0"/>
              </a:rPr>
              <a:t>(</a:t>
            </a:r>
            <a:r>
              <a:rPr lang="en-US" sz="1900" b="1" i="1" dirty="0" smtClean="0">
                <a:cs typeface="Arial" charset="0"/>
              </a:rPr>
              <a:t>n</a:t>
            </a:r>
            <a:r>
              <a:rPr lang="en-US" sz="1900" b="1" dirty="0" smtClean="0">
                <a:cs typeface="Arial" charset="0"/>
              </a:rPr>
              <a:t>) = </a:t>
            </a:r>
            <a:r>
              <a:rPr lang="en-US" sz="1900" b="1" i="1" dirty="0" smtClean="0">
                <a:cs typeface="Arial" charset="0"/>
              </a:rPr>
              <a:t>F</a:t>
            </a:r>
            <a:r>
              <a:rPr lang="en-US" sz="1900" b="1" dirty="0" smtClean="0">
                <a:cs typeface="Arial" charset="0"/>
              </a:rPr>
              <a:t>(</a:t>
            </a:r>
            <a:r>
              <a:rPr lang="en-US" sz="1900" b="1" i="1" dirty="0" smtClean="0">
                <a:cs typeface="Arial" charset="0"/>
              </a:rPr>
              <a:t>n</a:t>
            </a:r>
            <a:r>
              <a:rPr lang="en-US" sz="1900" b="1" dirty="0" smtClean="0">
                <a:cs typeface="Arial" charset="0"/>
              </a:rPr>
              <a:t>-1)</a:t>
            </a:r>
            <a:r>
              <a:rPr lang="en-US" sz="1900" b="1" i="1" dirty="0" smtClean="0">
                <a:cs typeface="Arial" charset="0"/>
              </a:rPr>
              <a:t> + F</a:t>
            </a:r>
            <a:r>
              <a:rPr lang="en-US" sz="1900" b="1" dirty="0" smtClean="0">
                <a:cs typeface="Arial" charset="0"/>
              </a:rPr>
              <a:t>(</a:t>
            </a:r>
            <a:r>
              <a:rPr lang="en-US" sz="1900" b="1" i="1" dirty="0" smtClean="0">
                <a:cs typeface="Arial" charset="0"/>
              </a:rPr>
              <a:t>n</a:t>
            </a:r>
            <a:r>
              <a:rPr lang="en-US" sz="1900" b="1" dirty="0" smtClean="0">
                <a:cs typeface="Arial" charset="0"/>
              </a:rPr>
              <a:t>-2)</a:t>
            </a:r>
          </a:p>
          <a:p>
            <a:pPr>
              <a:defRPr/>
            </a:pPr>
            <a:endParaRPr lang="en-US" sz="1900" b="1" dirty="0" smtClean="0">
              <a:solidFill>
                <a:srgbClr val="FFFF99"/>
              </a:solidFill>
              <a:cs typeface="Arial" charset="0"/>
            </a:endParaRPr>
          </a:p>
          <a:p>
            <a:pPr>
              <a:defRPr/>
            </a:pPr>
            <a:endParaRPr lang="en-US" sz="19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defRPr/>
            </a:pPr>
            <a:endParaRPr lang="en-US" sz="19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9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</a:t>
            </a:r>
          </a:p>
          <a:p>
            <a:pPr>
              <a:lnSpc>
                <a:spcPct val="80000"/>
              </a:lnSpc>
              <a:defRPr/>
            </a:pPr>
            <a:r>
              <a:rPr lang="en-US" sz="19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/>
            </a:r>
            <a:br>
              <a:rPr lang="en-US" sz="19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</a:br>
            <a:r>
              <a:rPr lang="en-US" sz="19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600200" y="4241800"/>
          <a:ext cx="6892925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Document" r:id="rId4" imgW="6582959" imgH="1759967" progId="Word.Document.8">
                  <p:embed/>
                </p:oleObj>
              </mc:Choice>
              <mc:Fallback>
                <p:oleObj name="Document" r:id="rId4" imgW="6582959" imgH="17599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41800"/>
                        <a:ext cx="6892925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828800" y="44958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828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590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352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2672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2578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477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76200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8534400" y="4495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966153" y="4023214"/>
            <a:ext cx="1501775" cy="43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b="1" dirty="0"/>
              <a:t>n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b="1" dirty="0"/>
              <a:t>n</a:t>
            </a:r>
          </a:p>
        </p:txBody>
      </p:sp>
      <p:sp>
        <p:nvSpPr>
          <p:cNvPr id="410640" name="Text Box 16"/>
          <p:cNvSpPr txBox="1">
            <a:spLocks noChangeArrowheads="1"/>
          </p:cNvSpPr>
          <p:nvPr/>
        </p:nvSpPr>
        <p:spPr bwMode="auto">
          <a:xfrm>
            <a:off x="5257800" y="5410200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9933"/>
                </a:solidFill>
              </a:rPr>
              <a:t>What if we solve it recursively?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838200"/>
          </a:xfrm>
        </p:spPr>
        <p:txBody>
          <a:bodyPr/>
          <a:lstStyle/>
          <a:p>
            <a:r>
              <a:rPr lang="en-US" dirty="0" smtClean="0"/>
              <a:t>Examples of DP algorithms</a:t>
            </a: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419100" y="1066800"/>
            <a:ext cx="87249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</a:t>
            </a:r>
            <a:r>
              <a:rPr lang="en-US" b="1" dirty="0">
                <a:cs typeface="Arial" charset="0"/>
              </a:rPr>
              <a:t>Computing a binomial coefficient</a:t>
            </a:r>
          </a:p>
          <a:p>
            <a:pPr>
              <a:defRPr/>
            </a:pPr>
            <a:endParaRPr lang="en-US" b="1" dirty="0"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en-US" b="1" dirty="0">
                <a:cs typeface="Arial" charset="0"/>
              </a:rPr>
              <a:t>  Longest common subsequence</a:t>
            </a:r>
          </a:p>
          <a:p>
            <a:pPr lvl="1">
              <a:defRPr/>
            </a:pPr>
            <a:endParaRPr lang="en-US" b="1" dirty="0"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en-US" b="1" dirty="0">
                <a:cs typeface="Arial" charset="0"/>
              </a:rPr>
              <a:t>  Warshall’s algorithm for transitive closure</a:t>
            </a:r>
          </a:p>
          <a:p>
            <a:pPr>
              <a:defRPr/>
            </a:pPr>
            <a:endParaRPr lang="en-US" b="1" dirty="0"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en-US" b="1" dirty="0">
                <a:cs typeface="Arial" charset="0"/>
              </a:rPr>
              <a:t>  Floyd’s algorithm for all-pairs shortest paths</a:t>
            </a:r>
          </a:p>
          <a:p>
            <a:pPr>
              <a:buFontTx/>
              <a:buChar char="•"/>
              <a:defRPr/>
            </a:pPr>
            <a:endParaRPr lang="en-US" sz="2800" b="1" dirty="0"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en-US" b="1" dirty="0">
                <a:cs typeface="Arial" charset="0"/>
              </a:rPr>
              <a:t>  Constructing an optimal binary search tree</a:t>
            </a:r>
          </a:p>
          <a:p>
            <a:pPr lvl="1">
              <a:buFontTx/>
              <a:buChar char="•"/>
              <a:defRPr/>
            </a:pPr>
            <a:endParaRPr lang="en-US" b="1" dirty="0">
              <a:cs typeface="Arial" charset="0"/>
            </a:endParaRPr>
          </a:p>
          <a:p>
            <a:pPr>
              <a:buFontTx/>
              <a:buChar char="•"/>
              <a:defRPr/>
            </a:pPr>
            <a:r>
              <a:rPr lang="en-US" b="1" dirty="0">
                <a:cs typeface="Arial" charset="0"/>
              </a:rPr>
              <a:t>  Some instances of difficult discrete optimization problems:</a:t>
            </a:r>
          </a:p>
          <a:p>
            <a:pPr lvl="1">
              <a:defRPr/>
            </a:pPr>
            <a:r>
              <a:rPr lang="en-US" b="1" dirty="0">
                <a:cs typeface="Arial" charset="0"/>
              </a:rPr>
              <a:t> - traveling salesman</a:t>
            </a:r>
          </a:p>
          <a:p>
            <a:pPr lvl="1">
              <a:defRPr/>
            </a:pPr>
            <a:r>
              <a:rPr lang="en-US" b="1" dirty="0">
                <a:cs typeface="Arial" charset="0"/>
              </a:rPr>
              <a:t> - knapsack</a:t>
            </a:r>
          </a:p>
          <a:p>
            <a:pPr>
              <a:buFontTx/>
              <a:buChar char="•"/>
              <a:defRPr/>
            </a:pPr>
            <a:endParaRPr lang="en-US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609600"/>
          </a:xfrm>
        </p:spPr>
        <p:txBody>
          <a:bodyPr/>
          <a:lstStyle/>
          <a:p>
            <a:r>
              <a:rPr lang="en-US" sz="3600" smtClean="0"/>
              <a:t>Computing a binomial coefficient by DP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9100" y="1066800"/>
            <a:ext cx="8267700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1143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Binomial coefficients are coefficients of the binomial formula:</a:t>
            </a:r>
          </a:p>
          <a:p>
            <a:pPr lvl="1" algn="ctr"/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</a:rPr>
              <a:t>a + b</a:t>
            </a:r>
            <a:r>
              <a:rPr lang="en-US" sz="2200" b="1" dirty="0">
                <a:latin typeface="Times New Roman" panose="02020603050405020304" pitchFamily="18" charset="0"/>
              </a:rPr>
              <a:t>)</a:t>
            </a:r>
            <a:r>
              <a:rPr lang="en-US" sz="2200" b="1" i="1" baseline="30000" dirty="0">
                <a:latin typeface="Times New Roman" panose="02020603050405020304" pitchFamily="18" charset="0"/>
              </a:rPr>
              <a:t>n</a:t>
            </a:r>
            <a:r>
              <a:rPr lang="en-US" sz="2200" b="1" dirty="0">
                <a:latin typeface="Times New Roman" panose="02020603050405020304" pitchFamily="18" charset="0"/>
              </a:rPr>
              <a:t> =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</a:rPr>
              <a:t>n</a:t>
            </a:r>
            <a:r>
              <a:rPr lang="en-US" sz="2200" b="1" dirty="0">
                <a:latin typeface="Times New Roman" panose="02020603050405020304" pitchFamily="18" charset="0"/>
              </a:rPr>
              <a:t>,0)</a:t>
            </a:r>
            <a:r>
              <a:rPr lang="en-US" sz="2200" b="1" i="1" dirty="0">
                <a:latin typeface="Times New Roman" panose="02020603050405020304" pitchFamily="18" charset="0"/>
              </a:rPr>
              <a:t>a</a:t>
            </a:r>
            <a:r>
              <a:rPr lang="en-US" sz="2200" b="1" i="1" baseline="30000" dirty="0">
                <a:latin typeface="Times New Roman" panose="02020603050405020304" pitchFamily="18" charset="0"/>
              </a:rPr>
              <a:t>n</a:t>
            </a:r>
            <a:r>
              <a:rPr lang="en-US" sz="2200" b="1" i="1" dirty="0">
                <a:latin typeface="Times New Roman" panose="02020603050405020304" pitchFamily="18" charset="0"/>
              </a:rPr>
              <a:t>b</a:t>
            </a:r>
            <a:r>
              <a:rPr lang="en-US" sz="2200" b="1" baseline="30000" dirty="0">
                <a:latin typeface="Times New Roman" panose="02020603050405020304" pitchFamily="18" charset="0"/>
              </a:rPr>
              <a:t>0 </a:t>
            </a:r>
            <a:r>
              <a:rPr lang="en-US" sz="2200" dirty="0">
                <a:latin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</a:rPr>
              <a:t>+ . . . +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 err="1">
                <a:latin typeface="Times New Roman" panose="02020603050405020304" pitchFamily="18" charset="0"/>
              </a:rPr>
              <a:t>n</a:t>
            </a:r>
            <a:r>
              <a:rPr lang="en-US" sz="2200" b="1" dirty="0" err="1">
                <a:latin typeface="Times New Roman" panose="02020603050405020304" pitchFamily="18" charset="0"/>
              </a:rPr>
              <a:t>,</a:t>
            </a:r>
            <a:r>
              <a:rPr lang="en-US" sz="2200" b="1" i="1" dirty="0" err="1">
                <a:latin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</a:rPr>
              <a:t>)</a:t>
            </a:r>
            <a:r>
              <a:rPr lang="en-US" sz="2200" b="1" i="1" dirty="0">
                <a:latin typeface="Times New Roman" panose="02020603050405020304" pitchFamily="18" charset="0"/>
              </a:rPr>
              <a:t>a</a:t>
            </a:r>
            <a:r>
              <a:rPr lang="en-US" sz="2200" b="1" i="1" baseline="30000" dirty="0">
                <a:latin typeface="Times New Roman" panose="02020603050405020304" pitchFamily="18" charset="0"/>
              </a:rPr>
              <a:t>n-</a:t>
            </a:r>
            <a:r>
              <a:rPr lang="en-US" sz="2200" b="1" i="1" baseline="30000" dirty="0" err="1">
                <a:latin typeface="Times New Roman" panose="02020603050405020304" pitchFamily="18" charset="0"/>
              </a:rPr>
              <a:t>k</a:t>
            </a:r>
            <a:r>
              <a:rPr lang="en-US" sz="2200" b="1" i="1" dirty="0" err="1">
                <a:latin typeface="Times New Roman" panose="02020603050405020304" pitchFamily="18" charset="0"/>
              </a:rPr>
              <a:t>b</a:t>
            </a:r>
            <a:r>
              <a:rPr lang="en-US" sz="2200" b="1" i="1" baseline="30000" dirty="0" err="1">
                <a:latin typeface="Times New Roman" panose="02020603050405020304" pitchFamily="18" charset="0"/>
              </a:rPr>
              <a:t>k</a:t>
            </a:r>
            <a:r>
              <a:rPr lang="en-US" sz="2200" b="1" baseline="30000" dirty="0">
                <a:latin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</a:rPr>
              <a:t>+ </a:t>
            </a:r>
            <a:r>
              <a:rPr lang="en-US" sz="2200" b="1" dirty="0">
                <a:latin typeface="Times New Roman" panose="02020603050405020304" pitchFamily="18" charset="0"/>
              </a:rPr>
              <a:t>. . . +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 err="1">
                <a:latin typeface="Times New Roman" panose="02020603050405020304" pitchFamily="18" charset="0"/>
              </a:rPr>
              <a:t>n</a:t>
            </a:r>
            <a:r>
              <a:rPr lang="en-US" sz="2200" b="1" dirty="0" err="1">
                <a:latin typeface="Times New Roman" panose="02020603050405020304" pitchFamily="18" charset="0"/>
              </a:rPr>
              <a:t>,</a:t>
            </a:r>
            <a:r>
              <a:rPr lang="en-US" sz="2200" b="1" i="1" dirty="0" err="1">
                <a:latin typeface="Times New Roman" panose="02020603050405020304" pitchFamily="18" charset="0"/>
              </a:rPr>
              <a:t>n</a:t>
            </a:r>
            <a:r>
              <a:rPr lang="en-US" sz="2200" b="1" dirty="0">
                <a:latin typeface="Times New Roman" panose="02020603050405020304" pitchFamily="18" charset="0"/>
              </a:rPr>
              <a:t>)</a:t>
            </a:r>
            <a:r>
              <a:rPr lang="en-US" sz="2200" b="1" i="1" dirty="0">
                <a:latin typeface="Times New Roman" panose="02020603050405020304" pitchFamily="18" charset="0"/>
              </a:rPr>
              <a:t>a</a:t>
            </a:r>
            <a:r>
              <a:rPr lang="en-US" sz="2200" b="1" baseline="30000" dirty="0">
                <a:latin typeface="Times New Roman" panose="02020603050405020304" pitchFamily="18" charset="0"/>
              </a:rPr>
              <a:t>0</a:t>
            </a:r>
            <a:r>
              <a:rPr lang="en-US" sz="2200" b="1" i="1" dirty="0">
                <a:latin typeface="Times New Roman" panose="02020603050405020304" pitchFamily="18" charset="0"/>
              </a:rPr>
              <a:t>b</a:t>
            </a:r>
            <a:r>
              <a:rPr lang="en-US" sz="2200" b="1" i="1" baseline="30000" dirty="0">
                <a:latin typeface="Times New Roman" panose="02020603050405020304" pitchFamily="18" charset="0"/>
              </a:rPr>
              <a:t>n</a:t>
            </a:r>
            <a:r>
              <a:rPr lang="en-US" sz="2200" b="1" baseline="30000" dirty="0">
                <a:latin typeface="Times New Roman" panose="02020603050405020304" pitchFamily="18" charset="0"/>
              </a:rPr>
              <a:t> </a:t>
            </a:r>
            <a:endParaRPr lang="en-US" sz="2200" b="1" dirty="0">
              <a:latin typeface="Times New Roman" panose="02020603050405020304" pitchFamily="18" charset="0"/>
            </a:endParaRPr>
          </a:p>
          <a:p>
            <a:pPr lvl="1"/>
            <a:endParaRPr lang="en-US" sz="2200" b="1" dirty="0">
              <a:latin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Recurrence: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 err="1">
                <a:latin typeface="Times New Roman" panose="02020603050405020304" pitchFamily="18" charset="0"/>
              </a:rPr>
              <a:t>n</a:t>
            </a:r>
            <a:r>
              <a:rPr lang="en-US" sz="2200" b="1" dirty="0" err="1">
                <a:latin typeface="Times New Roman" panose="02020603050405020304" pitchFamily="18" charset="0"/>
              </a:rPr>
              <a:t>,</a:t>
            </a:r>
            <a:r>
              <a:rPr lang="en-US" sz="2200" b="1" i="1" dirty="0" err="1">
                <a:latin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</a:rPr>
              <a:t>) =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</a:rPr>
              <a:t>n-</a:t>
            </a:r>
            <a:r>
              <a:rPr lang="en-US" sz="2200" b="1" dirty="0">
                <a:latin typeface="Times New Roman" panose="02020603050405020304" pitchFamily="18" charset="0"/>
              </a:rPr>
              <a:t>1,</a:t>
            </a:r>
            <a:r>
              <a:rPr lang="en-US" sz="2200" b="1" i="1" dirty="0">
                <a:latin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</a:rPr>
              <a:t>) +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</a:rPr>
              <a:t>n</a:t>
            </a:r>
            <a:r>
              <a:rPr lang="en-US" sz="2200" b="1" dirty="0">
                <a:latin typeface="Times New Roman" panose="02020603050405020304" pitchFamily="18" charset="0"/>
              </a:rPr>
              <a:t>-1,</a:t>
            </a:r>
            <a:r>
              <a:rPr lang="en-US" sz="2200" b="1" i="1" dirty="0">
                <a:latin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</a:rPr>
              <a:t>-1)  for </a:t>
            </a:r>
            <a:r>
              <a:rPr lang="en-US" sz="2200" b="1" i="1" dirty="0">
                <a:latin typeface="Times New Roman" panose="02020603050405020304" pitchFamily="18" charset="0"/>
              </a:rPr>
              <a:t>n &gt; k </a:t>
            </a:r>
            <a:r>
              <a:rPr lang="en-US" sz="2200" b="1" dirty="0">
                <a:latin typeface="Times New Roman" panose="02020603050405020304" pitchFamily="18" charset="0"/>
              </a:rPr>
              <a:t>&gt; 0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                     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</a:rPr>
              <a:t>n</a:t>
            </a:r>
            <a:r>
              <a:rPr lang="en-US" sz="2200" b="1" dirty="0">
                <a:latin typeface="Times New Roman" panose="02020603050405020304" pitchFamily="18" charset="0"/>
              </a:rPr>
              <a:t>,0) = 1,  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 err="1">
                <a:latin typeface="Times New Roman" panose="02020603050405020304" pitchFamily="18" charset="0"/>
              </a:rPr>
              <a:t>n</a:t>
            </a:r>
            <a:r>
              <a:rPr lang="en-US" sz="2200" b="1" dirty="0" err="1">
                <a:latin typeface="Times New Roman" panose="02020603050405020304" pitchFamily="18" charset="0"/>
              </a:rPr>
              <a:t>,</a:t>
            </a:r>
            <a:r>
              <a:rPr lang="en-US" sz="2200" b="1" i="1" dirty="0" err="1">
                <a:latin typeface="Times New Roman" panose="02020603050405020304" pitchFamily="18" charset="0"/>
              </a:rPr>
              <a:t>n</a:t>
            </a:r>
            <a:r>
              <a:rPr lang="en-US" sz="2200" b="1" dirty="0">
                <a:latin typeface="Times New Roman" panose="02020603050405020304" pitchFamily="18" charset="0"/>
              </a:rPr>
              <a:t>) = 1  for </a:t>
            </a:r>
            <a:r>
              <a:rPr lang="en-US" sz="2200" b="1" i="1" dirty="0">
                <a:latin typeface="Times New Roman" panose="02020603050405020304" pitchFamily="18" charset="0"/>
              </a:rPr>
              <a:t>n </a:t>
            </a:r>
            <a:r>
              <a:rPr lang="en-US" sz="2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lang="en-US" sz="2200" b="1" dirty="0"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Value of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 err="1">
                <a:latin typeface="Times New Roman" panose="02020603050405020304" pitchFamily="18" charset="0"/>
              </a:rPr>
              <a:t>n</a:t>
            </a:r>
            <a:r>
              <a:rPr lang="en-US" sz="2200" b="1" dirty="0" err="1">
                <a:latin typeface="Times New Roman" panose="02020603050405020304" pitchFamily="18" charset="0"/>
              </a:rPr>
              <a:t>,</a:t>
            </a:r>
            <a:r>
              <a:rPr lang="en-US" sz="2200" b="1" i="1" dirty="0" err="1">
                <a:latin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</a:rPr>
              <a:t>) can be computed by filling a table: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	      0   1   2  .  .  .   </a:t>
            </a:r>
            <a:r>
              <a:rPr lang="en-US" sz="2200" b="1" i="1" dirty="0">
                <a:latin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</a:rPr>
              <a:t>-1          </a:t>
            </a:r>
            <a:r>
              <a:rPr lang="en-US" sz="2200" b="1" i="1" dirty="0">
                <a:latin typeface="Times New Roman" panose="02020603050405020304" pitchFamily="18" charset="0"/>
              </a:rPr>
              <a:t>k</a:t>
            </a:r>
            <a:endParaRPr lang="en-US" sz="2200" b="1" dirty="0">
              <a:latin typeface="Times New Roman" panose="02020603050405020304" pitchFamily="18" charset="0"/>
            </a:endParaRP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      0   1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      1   1   1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      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      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    n</a:t>
            </a:r>
            <a:r>
              <a:rPr lang="en-US" sz="2200" b="1" i="1" dirty="0">
                <a:latin typeface="Times New Roman" panose="02020603050405020304" pitchFamily="18" charset="0"/>
              </a:rPr>
              <a:t>-</a:t>
            </a:r>
            <a:r>
              <a:rPr lang="en-US" sz="2200" b="1" dirty="0">
                <a:latin typeface="Times New Roman" panose="02020603050405020304" pitchFamily="18" charset="0"/>
              </a:rPr>
              <a:t>1                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</a:rPr>
              <a:t>n-</a:t>
            </a:r>
            <a:r>
              <a:rPr lang="en-US" sz="2200" b="1" dirty="0">
                <a:latin typeface="Times New Roman" panose="02020603050405020304" pitchFamily="18" charset="0"/>
              </a:rPr>
              <a:t>1,</a:t>
            </a:r>
            <a:r>
              <a:rPr lang="en-US" sz="2200" b="1" i="1" dirty="0">
                <a:latin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</a:rPr>
              <a:t>-1) </a:t>
            </a:r>
            <a:r>
              <a:rPr lang="en-US" sz="2200" b="1" i="1" dirty="0">
                <a:latin typeface="Times New Roman" panose="02020603050405020304" pitchFamily="18" charset="0"/>
              </a:rPr>
              <a:t>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</a:rPr>
              <a:t>n-</a:t>
            </a:r>
            <a:r>
              <a:rPr lang="en-US" sz="2200" b="1" dirty="0">
                <a:latin typeface="Times New Roman" panose="02020603050405020304" pitchFamily="18" charset="0"/>
              </a:rPr>
              <a:t>1,</a:t>
            </a:r>
            <a:r>
              <a:rPr lang="en-US" sz="2200" b="1" i="1" dirty="0">
                <a:latin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</a:rPr>
              <a:t>) 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</a:rPr>
              <a:t>      </a:t>
            </a:r>
            <a:r>
              <a:rPr lang="en-US" sz="2200" b="1" i="1" dirty="0">
                <a:latin typeface="Times New Roman" panose="02020603050405020304" pitchFamily="18" charset="0"/>
              </a:rPr>
              <a:t>n			          C</a:t>
            </a:r>
            <a:r>
              <a:rPr lang="en-US" sz="2200" b="1" dirty="0">
                <a:latin typeface="Times New Roman" panose="02020603050405020304" pitchFamily="18" charset="0"/>
              </a:rPr>
              <a:t>(</a:t>
            </a:r>
            <a:r>
              <a:rPr lang="en-US" sz="2200" b="1" i="1" dirty="0" err="1">
                <a:latin typeface="Times New Roman" panose="02020603050405020304" pitchFamily="18" charset="0"/>
              </a:rPr>
              <a:t>n</a:t>
            </a:r>
            <a:r>
              <a:rPr lang="en-US" sz="2200" b="1" dirty="0" err="1">
                <a:latin typeface="Times New Roman" panose="02020603050405020304" pitchFamily="18" charset="0"/>
              </a:rPr>
              <a:t>,</a:t>
            </a:r>
            <a:r>
              <a:rPr lang="en-US" sz="2200" b="1" i="1" dirty="0" err="1">
                <a:latin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927100" y="3524250"/>
            <a:ext cx="419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08100" y="3190875"/>
            <a:ext cx="0" cy="2114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685800"/>
          </a:xfrm>
        </p:spPr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Computing </a:t>
            </a:r>
            <a:r>
              <a:rPr lang="en-US" sz="3600" i="1" smtClean="0">
                <a:solidFill>
                  <a:schemeClr val="tx1"/>
                </a:solidFill>
              </a:rPr>
              <a:t>C</a:t>
            </a:r>
            <a:r>
              <a:rPr lang="en-US" sz="3600" smtClean="0">
                <a:solidFill>
                  <a:schemeClr val="tx1"/>
                </a:solidFill>
              </a:rPr>
              <a:t>(</a:t>
            </a:r>
            <a:r>
              <a:rPr lang="en-US" sz="3600" i="1" smtClean="0">
                <a:solidFill>
                  <a:schemeClr val="tx1"/>
                </a:solidFill>
              </a:rPr>
              <a:t>n,k</a:t>
            </a:r>
            <a:r>
              <a:rPr lang="en-US" sz="3600" smtClean="0">
                <a:solidFill>
                  <a:schemeClr val="tx1"/>
                </a:solidFill>
              </a:rPr>
              <a:t>): pseudocode and analysis</a:t>
            </a:r>
          </a:p>
        </p:txBody>
      </p:sp>
      <p:sp>
        <p:nvSpPr>
          <p:cNvPr id="12291" name="Text Box 1056"/>
          <p:cNvSpPr txBox="1">
            <a:spLocks noChangeArrowheads="1"/>
          </p:cNvSpPr>
          <p:nvPr/>
        </p:nvSpPr>
        <p:spPr bwMode="auto">
          <a:xfrm>
            <a:off x="457200" y="5105400"/>
            <a:ext cx="5867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292" name="Text Box 1057"/>
          <p:cNvSpPr txBox="1">
            <a:spLocks noChangeArrowheads="1"/>
          </p:cNvSpPr>
          <p:nvPr/>
        </p:nvSpPr>
        <p:spPr bwMode="auto">
          <a:xfrm>
            <a:off x="762000" y="4695825"/>
            <a:ext cx="81534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Time efficiency: </a:t>
            </a:r>
            <a:r>
              <a:rPr lang="el-GR" b="1" dirty="0">
                <a:solidFill>
                  <a:srgbClr val="FF0000"/>
                </a:solidFill>
                <a:latin typeface="Lucida Grande"/>
              </a:rPr>
              <a:t>Θ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nk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Space efficiency: </a:t>
            </a:r>
            <a:r>
              <a:rPr lang="el-GR" b="1" dirty="0">
                <a:solidFill>
                  <a:srgbClr val="FF0000"/>
                </a:solidFill>
                <a:latin typeface="Lucida Grande"/>
              </a:rPr>
              <a:t>Θ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nk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12293" name="Picture 1059" descr="8_1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975" y="847725"/>
            <a:ext cx="8077200" cy="3956050"/>
          </a:xfrm>
          <a:solidFill>
            <a:schemeClr val="tx1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2738"/>
            <a:ext cx="7886700" cy="831850"/>
          </a:xfrm>
        </p:spPr>
        <p:txBody>
          <a:bodyPr/>
          <a:lstStyle/>
          <a:p>
            <a:r>
              <a:rPr lang="en-US" sz="3600" smtClean="0"/>
              <a:t>0/1 Knapsack Problem </a:t>
            </a:r>
            <a:r>
              <a:rPr lang="en-US" sz="3600" dirty="0" smtClean="0"/>
              <a:t>by DP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10600" cy="5791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items  of 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integer weights:   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… 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values:                   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 knapsack of integer capacity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most valuable subset of the items that fit into the knapsack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instance defined by first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and capacity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be optimal value of such an instance.  Then</a:t>
            </a: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	     max {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-1,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], </a:t>
            </a:r>
            <a:r>
              <a:rPr lang="en-US" sz="2000" b="1" i="1" dirty="0" smtClean="0">
                <a:solidFill>
                  <a:srgbClr val="FF0000"/>
                </a:solidFill>
              </a:rPr>
              <a:t>v</a:t>
            </a:r>
            <a:r>
              <a:rPr lang="en-US" sz="2000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+ 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-1,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j-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w</a:t>
            </a:r>
            <a:r>
              <a:rPr lang="en-US" sz="20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]}   if 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j-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w</a:t>
            </a:r>
            <a:r>
              <a:rPr lang="en-US" sz="20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 0</a:t>
            </a:r>
            <a:endParaRPr lang="en-US" sz="2000" b="1" i="1" baseline="-250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sz="2000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sz="2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sz="2000" i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] =</a:t>
            </a: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	     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-1,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]                                          if 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j-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w</a:t>
            </a:r>
            <a:r>
              <a:rPr lang="en-US" sz="20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&lt; 0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endParaRPr lang="en-US" sz="2000" dirty="0" smtClean="0">
              <a:solidFill>
                <a:srgbClr val="FF9933"/>
              </a:solidFill>
            </a:endParaRP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dirty="0" smtClean="0"/>
              <a:t>Initial conditions: 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[0,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] = 0  and 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sz="2000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,0] = 0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23975" y="3708400"/>
            <a:ext cx="1371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6000">
                <a:solidFill>
                  <a:srgbClr val="FF0000"/>
                </a:solidFill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8" ma:contentTypeDescription="Create a new document." ma:contentTypeScope="" ma:versionID="7d122caee142057fdec5ccce5f9ab03b">
  <xsd:schema xmlns:xsd="http://www.w3.org/2001/XMLSchema" xmlns:xs="http://www.w3.org/2001/XMLSchema" xmlns:p="http://schemas.microsoft.com/office/2006/metadata/properties" xmlns:ns2="e5b1661c-6c69-4f0f-9f82-a64d52cee4d7" targetNamespace="http://schemas.microsoft.com/office/2006/metadata/properties" ma:root="true" ma:fieldsID="ca9ccb762f2a895ca2c9cb3024d99dc2" ns2:_="">
    <xsd:import namespace="e5b1661c-6c69-4f0f-9f82-a64d52cee4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1F8DAA-8C88-4140-ACF7-510A8220D07A}"/>
</file>

<file path=customXml/itemProps2.xml><?xml version="1.0" encoding="utf-8"?>
<ds:datastoreItem xmlns:ds="http://schemas.openxmlformats.org/officeDocument/2006/customXml" ds:itemID="{43E916BD-D5CC-4DD4-B19F-D3FB704AE007}"/>
</file>

<file path=customXml/itemProps3.xml><?xml version="1.0" encoding="utf-8"?>
<ds:datastoreItem xmlns:ds="http://schemas.openxmlformats.org/officeDocument/2006/customXml" ds:itemID="{61FD29A9-4880-4926-9508-B16C3B5CDFF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6982</TotalTime>
  <Words>2307</Words>
  <Application>Microsoft Office PowerPoint</Application>
  <PresentationFormat>On-screen Show (4:3)</PresentationFormat>
  <Paragraphs>638</Paragraphs>
  <Slides>41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Algerian</vt:lpstr>
      <vt:lpstr>Arial</vt:lpstr>
      <vt:lpstr>Calibri</vt:lpstr>
      <vt:lpstr>Cambria</vt:lpstr>
      <vt:lpstr>굴림</vt:lpstr>
      <vt:lpstr>Lucida Grande</vt:lpstr>
      <vt:lpstr>Monotype Sorts</vt:lpstr>
      <vt:lpstr>Symbol</vt:lpstr>
      <vt:lpstr>Times New Roman</vt:lpstr>
      <vt:lpstr>Wingdings</vt:lpstr>
      <vt:lpstr>ヒラギノ角ゴ Pro W3</vt:lpstr>
      <vt:lpstr>Office Theme</vt:lpstr>
      <vt:lpstr>Document</vt:lpstr>
      <vt:lpstr>  Analysis of Algorithms (CSE212)  Module 4</vt:lpstr>
      <vt:lpstr>PowerPoint Presentation</vt:lpstr>
      <vt:lpstr>Dynamic Programming: Introduction  </vt:lpstr>
      <vt:lpstr>Example: Fibonacci numbers  </vt:lpstr>
      <vt:lpstr>Example: Fibonacci numbers  (cont.)  </vt:lpstr>
      <vt:lpstr>Examples of DP algorithms</vt:lpstr>
      <vt:lpstr>Computing a binomial coefficient by DP</vt:lpstr>
      <vt:lpstr>Computing C(n,k): pseudocode and analysis</vt:lpstr>
      <vt:lpstr>0/1 Knapsack Problem by DP</vt:lpstr>
      <vt:lpstr>0/1 Knapsack Problem by DP (example)</vt:lpstr>
      <vt:lpstr>Knapsack Problem by DP (pseudocode)</vt:lpstr>
      <vt:lpstr>Warshall’s  Algorithm: Transitive Closure</vt:lpstr>
      <vt:lpstr>Warshall’s  Algorithm</vt:lpstr>
      <vt:lpstr>Warshall’s  Algorithm (recurrence)</vt:lpstr>
      <vt:lpstr>Warshall’s  Algorithm (matrix generation)</vt:lpstr>
      <vt:lpstr>Warshall’s Algorithm (example)</vt:lpstr>
      <vt:lpstr>Warshall’s Algorithm (pseudocode and analysis)</vt:lpstr>
      <vt:lpstr>Floyd’s Algorithm: All pairs shortest paths</vt:lpstr>
      <vt:lpstr>Floyd’s Algorithm (matrix generation)</vt:lpstr>
      <vt:lpstr>Floyd’s Algorithm (example)</vt:lpstr>
      <vt:lpstr>Floyd’s Algorithm (pseudocode and analysis)</vt:lpstr>
      <vt:lpstr>PowerPoint Presentation</vt:lpstr>
      <vt:lpstr>PowerPoint Presentation</vt:lpstr>
      <vt:lpstr>Greedy Technique</vt:lpstr>
      <vt:lpstr>Applications of the Greedy Strategy</vt:lpstr>
      <vt:lpstr>Change-Making Problem</vt:lpstr>
      <vt:lpstr>Minimum Spanning Tree (MST)</vt:lpstr>
      <vt:lpstr>Prim’s MST algorithm</vt:lpstr>
      <vt:lpstr>PowerPoint Presentation</vt:lpstr>
      <vt:lpstr> </vt:lpstr>
      <vt:lpstr>Example</vt:lpstr>
      <vt:lpstr>PowerPoint Presentation</vt:lpstr>
      <vt:lpstr>Another greedy algorithm for MST: Kruskal’s</vt:lpstr>
      <vt:lpstr>PowerPoint Presentation</vt:lpstr>
      <vt:lpstr>PowerPoint Presentation</vt:lpstr>
      <vt:lpstr>Example</vt:lpstr>
      <vt:lpstr>Notes about Kruskal’s algorithm</vt:lpstr>
      <vt:lpstr>Shortest paths – Dijkstra’s algorithm</vt:lpstr>
      <vt:lpstr>Example</vt:lpstr>
      <vt:lpstr>Notes on Dijkstra’s algorithm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Windows User</cp:lastModifiedBy>
  <cp:revision>796</cp:revision>
  <cp:lastPrinted>2018-07-24T06:37:20Z</cp:lastPrinted>
  <dcterms:created xsi:type="dcterms:W3CDTF">2018-06-07T04:06:17Z</dcterms:created>
  <dcterms:modified xsi:type="dcterms:W3CDTF">2020-10-28T04:04:43Z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