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60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0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4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5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36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7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9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AD5B-F4DD-44BA-8BA7-FA8F0551716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629C-B854-45C0-B5FE-ECAB6D79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4500" y="764704"/>
            <a:ext cx="621284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 smtClean="0">
                <a:latin typeface="Verdana"/>
                <a:cs typeface="Verdana"/>
              </a:rPr>
              <a:t>APPLICATIONS </a:t>
            </a:r>
            <a:r>
              <a:rPr lang="en-US" b="1" spc="-10" dirty="0" smtClean="0">
                <a:latin typeface="Verdana"/>
                <a:cs typeface="Verdana"/>
              </a:rPr>
              <a:t>Layer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429" y="1340768"/>
            <a:ext cx="8591996" cy="939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APPLICATION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LAYER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This provides network </a:t>
            </a:r>
            <a:r>
              <a:rPr sz="1200" dirty="0">
                <a:latin typeface="Verdana"/>
                <a:cs typeface="Verdana"/>
              </a:rPr>
              <a:t>services to </a:t>
            </a:r>
            <a:r>
              <a:rPr sz="1200" spc="-5" dirty="0">
                <a:latin typeface="Verdana"/>
                <a:cs typeface="Verdana"/>
              </a:rPr>
              <a:t>user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applications,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This provides </a:t>
            </a:r>
            <a:r>
              <a:rPr sz="1200" dirty="0">
                <a:latin typeface="Verdana"/>
                <a:cs typeface="Verdana"/>
              </a:rPr>
              <a:t>services such as email, remote </a:t>
            </a:r>
            <a:r>
              <a:rPr sz="1200" spc="-5" dirty="0">
                <a:latin typeface="Verdana"/>
                <a:cs typeface="Verdana"/>
              </a:rPr>
              <a:t>access </a:t>
            </a:r>
            <a:r>
              <a:rPr sz="1200" dirty="0">
                <a:latin typeface="Verdana"/>
                <a:cs typeface="Verdana"/>
              </a:rPr>
              <a:t>to </a:t>
            </a:r>
            <a:r>
              <a:rPr sz="1200" spc="-5" dirty="0">
                <a:latin typeface="Verdana"/>
                <a:cs typeface="Verdana"/>
              </a:rPr>
              <a:t>computers, file transfer, and web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etc.</a:t>
            </a:r>
          </a:p>
          <a:p>
            <a:pPr marL="12700" marR="5080">
              <a:lnSpc>
                <a:spcPct val="101099"/>
              </a:lnSpc>
              <a:spcBef>
                <a:spcPts val="5"/>
              </a:spcBef>
              <a:buChar char="•"/>
              <a:tabLst>
                <a:tab pos="116839" algn="l"/>
              </a:tabLst>
            </a:pPr>
            <a:r>
              <a:rPr sz="1200" spc="-5" dirty="0">
                <a:latin typeface="Verdana"/>
                <a:cs typeface="Verdana"/>
              </a:rPr>
              <a:t>This has </a:t>
            </a:r>
            <a:r>
              <a:rPr sz="1200" dirty="0">
                <a:latin typeface="Verdana"/>
                <a:cs typeface="Verdana"/>
              </a:rPr>
              <a:t>its </a:t>
            </a:r>
            <a:r>
              <a:rPr sz="1200" spc="-5" dirty="0">
                <a:latin typeface="Verdana"/>
                <a:cs typeface="Verdana"/>
              </a:rPr>
              <a:t>own software dependencies, i.e. when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new application </a:t>
            </a:r>
            <a:r>
              <a:rPr sz="1200" dirty="0">
                <a:latin typeface="Verdana"/>
                <a:cs typeface="Verdana"/>
              </a:rPr>
              <a:t>is </a:t>
            </a:r>
            <a:r>
              <a:rPr sz="1200" spc="-5" dirty="0">
                <a:latin typeface="Verdana"/>
                <a:cs typeface="Verdana"/>
              </a:rPr>
              <a:t>developed, its software must </a:t>
            </a:r>
            <a:r>
              <a:rPr sz="1200" dirty="0">
                <a:latin typeface="Verdana"/>
                <a:cs typeface="Verdana"/>
              </a:rPr>
              <a:t>be able to  </a:t>
            </a:r>
            <a:r>
              <a:rPr sz="1200" spc="-5" dirty="0">
                <a:latin typeface="Verdana"/>
                <a:cs typeface="Verdana"/>
              </a:rPr>
              <a:t>run </a:t>
            </a:r>
            <a:r>
              <a:rPr sz="1200" dirty="0">
                <a:latin typeface="Verdana"/>
                <a:cs typeface="Verdana"/>
              </a:rPr>
              <a:t>on </a:t>
            </a:r>
            <a:r>
              <a:rPr sz="1200" spc="-5" dirty="0">
                <a:latin typeface="Verdana"/>
                <a:cs typeface="Verdana"/>
              </a:rPr>
              <a:t>multiple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machines.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7624" y="2401739"/>
            <a:ext cx="6336704" cy="3207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7" name="Rectangle 6"/>
          <p:cNvSpPr/>
          <p:nvPr/>
        </p:nvSpPr>
        <p:spPr>
          <a:xfrm>
            <a:off x="1547664" y="558924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>
                <a:latin typeface="Verdana"/>
                <a:cs typeface="Verdana"/>
              </a:rPr>
              <a:t>Web communication between two end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-5" dirty="0" smtClean="0">
                <a:latin typeface="Verdana"/>
                <a:cs typeface="Verdana"/>
              </a:rPr>
              <a:t>systems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42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23728" y="1124744"/>
            <a:ext cx="5616624" cy="324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3608" y="5111778"/>
            <a:ext cx="777686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smtClean="0">
                <a:latin typeface="Verdana"/>
                <a:cs typeface="Verdana"/>
              </a:rPr>
              <a:t>Figure.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user's browser requesting </a:t>
            </a:r>
            <a:r>
              <a:rPr sz="2000" dirty="0">
                <a:latin typeface="Verdana"/>
                <a:cs typeface="Verdana"/>
              </a:rPr>
              <a:t>an </a:t>
            </a:r>
            <a:r>
              <a:rPr sz="2000" spc="-5" dirty="0">
                <a:latin typeface="Verdana"/>
                <a:cs typeface="Verdana"/>
              </a:rPr>
              <a:t>object </a:t>
            </a:r>
            <a:r>
              <a:rPr sz="2000" dirty="0">
                <a:latin typeface="Verdana"/>
                <a:cs typeface="Verdana"/>
              </a:rPr>
              <a:t>through </a:t>
            </a: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Web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cache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9178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/>
          <p:nvPr/>
        </p:nvSpPr>
        <p:spPr>
          <a:xfrm>
            <a:off x="107504" y="332656"/>
            <a:ext cx="8928992" cy="6269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Verdana"/>
                <a:cs typeface="Verdana"/>
              </a:rPr>
              <a:t>DNS (DOMAIN NAME</a:t>
            </a:r>
            <a:r>
              <a:rPr b="1" dirty="0">
                <a:latin typeface="Verdana"/>
                <a:cs typeface="Verdana"/>
              </a:rPr>
              <a:t> </a:t>
            </a:r>
            <a:r>
              <a:rPr b="1" spc="-5" dirty="0">
                <a:latin typeface="Verdana"/>
                <a:cs typeface="Verdana"/>
              </a:rPr>
              <a:t>SYSTEM)</a:t>
            </a:r>
            <a:endParaRPr dirty="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buChar char="•"/>
              <a:tabLst>
                <a:tab pos="122555" algn="l"/>
              </a:tabLst>
            </a:pPr>
            <a:r>
              <a:rPr spc="-5" dirty="0">
                <a:latin typeface="Verdana"/>
                <a:cs typeface="Verdana"/>
              </a:rPr>
              <a:t>This </a:t>
            </a:r>
            <a:r>
              <a:rPr dirty="0">
                <a:latin typeface="Verdana"/>
                <a:cs typeface="Verdana"/>
              </a:rPr>
              <a:t>is a </a:t>
            </a:r>
            <a:r>
              <a:rPr spc="-5" dirty="0">
                <a:latin typeface="Verdana"/>
                <a:cs typeface="Verdana"/>
              </a:rPr>
              <a:t>distributed hierarchical and global directory that translates domain names into numerical IP </a:t>
            </a:r>
            <a:r>
              <a:rPr dirty="0">
                <a:latin typeface="Verdana"/>
                <a:cs typeface="Verdana"/>
              </a:rPr>
              <a:t>address  </a:t>
            </a:r>
            <a:r>
              <a:rPr spc="-5" dirty="0">
                <a:latin typeface="Verdana"/>
                <a:cs typeface="Verdana"/>
              </a:rPr>
              <a:t>and vice versa.</a:t>
            </a:r>
            <a:endParaRPr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pc="-5" dirty="0">
                <a:latin typeface="Verdana"/>
                <a:cs typeface="Verdana"/>
              </a:rPr>
              <a:t>This </a:t>
            </a:r>
            <a:r>
              <a:rPr dirty="0">
                <a:latin typeface="Verdana"/>
                <a:cs typeface="Verdana"/>
              </a:rPr>
              <a:t>is </a:t>
            </a:r>
            <a:r>
              <a:rPr spc="5" dirty="0">
                <a:latin typeface="Verdana"/>
                <a:cs typeface="Verdana"/>
              </a:rPr>
              <a:t>an </a:t>
            </a:r>
            <a:r>
              <a:rPr spc="-5" dirty="0">
                <a:latin typeface="Verdana"/>
                <a:cs typeface="Verdana"/>
              </a:rPr>
              <a:t>application-layer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protocol.</a:t>
            </a:r>
            <a:endParaRPr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pc="-5" dirty="0">
                <a:latin typeface="Verdana"/>
                <a:cs typeface="Verdana"/>
              </a:rPr>
              <a:t>This </a:t>
            </a:r>
            <a:r>
              <a:rPr dirty="0">
                <a:latin typeface="Verdana"/>
                <a:cs typeface="Verdana"/>
              </a:rPr>
              <a:t>is a critical </a:t>
            </a:r>
            <a:r>
              <a:rPr spc="-5" dirty="0">
                <a:latin typeface="Verdana"/>
                <a:cs typeface="Verdana"/>
              </a:rPr>
              <a:t>infrastructure, and </a:t>
            </a:r>
            <a:r>
              <a:rPr dirty="0">
                <a:latin typeface="Verdana"/>
                <a:cs typeface="Verdana"/>
              </a:rPr>
              <a:t>all </a:t>
            </a:r>
            <a:r>
              <a:rPr spc="-5" dirty="0">
                <a:latin typeface="Verdana"/>
                <a:cs typeface="Verdana"/>
              </a:rPr>
              <a:t>hosts contact </a:t>
            </a:r>
            <a:r>
              <a:rPr dirty="0">
                <a:latin typeface="Verdana"/>
                <a:cs typeface="Verdana"/>
              </a:rPr>
              <a:t>DNS to </a:t>
            </a:r>
            <a:r>
              <a:rPr spc="-5" dirty="0">
                <a:latin typeface="Verdana"/>
                <a:cs typeface="Verdana"/>
              </a:rPr>
              <a:t>access </a:t>
            </a:r>
            <a:r>
              <a:rPr dirty="0">
                <a:latin typeface="Verdana"/>
                <a:cs typeface="Verdana"/>
              </a:rPr>
              <a:t>servers and start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connections.</a:t>
            </a:r>
            <a:endParaRPr dirty="0">
              <a:latin typeface="Verdana"/>
              <a:cs typeface="Verdana"/>
            </a:endParaRPr>
          </a:p>
          <a:p>
            <a:pPr marL="12700" marR="6350">
              <a:lnSpc>
                <a:spcPct val="101099"/>
              </a:lnSpc>
              <a:buChar char="•"/>
              <a:tabLst>
                <a:tab pos="142240" algn="l"/>
              </a:tabLst>
            </a:pPr>
            <a:r>
              <a:rPr spc="-5" dirty="0">
                <a:latin typeface="Verdana"/>
                <a:cs typeface="Verdana"/>
              </a:rPr>
              <a:t>This </a:t>
            </a:r>
            <a:r>
              <a:rPr dirty="0">
                <a:latin typeface="Verdana"/>
                <a:cs typeface="Verdana"/>
              </a:rPr>
              <a:t>can </a:t>
            </a:r>
            <a:r>
              <a:rPr spc="-5" dirty="0">
                <a:latin typeface="Verdana"/>
                <a:cs typeface="Verdana"/>
              </a:rPr>
              <a:t>run over either </a:t>
            </a:r>
            <a:r>
              <a:rPr dirty="0">
                <a:latin typeface="Verdana"/>
                <a:cs typeface="Verdana"/>
              </a:rPr>
              <a:t>UDP or </a:t>
            </a:r>
            <a:r>
              <a:rPr spc="-5" dirty="0">
                <a:latin typeface="Verdana"/>
                <a:cs typeface="Verdana"/>
              </a:rPr>
              <a:t>TCP. However, </a:t>
            </a:r>
            <a:r>
              <a:rPr spc="-10" dirty="0">
                <a:latin typeface="Verdana"/>
                <a:cs typeface="Verdana"/>
              </a:rPr>
              <a:t>running </a:t>
            </a:r>
            <a:r>
              <a:rPr spc="-5" dirty="0">
                <a:latin typeface="Verdana"/>
                <a:cs typeface="Verdana"/>
              </a:rPr>
              <a:t>over </a:t>
            </a:r>
            <a:r>
              <a:rPr dirty="0">
                <a:latin typeface="Verdana"/>
                <a:cs typeface="Verdana"/>
              </a:rPr>
              <a:t>UDP is </a:t>
            </a:r>
            <a:r>
              <a:rPr spc="-5" dirty="0">
                <a:latin typeface="Verdana"/>
                <a:cs typeface="Verdana"/>
              </a:rPr>
              <a:t>preferred, since </a:t>
            </a:r>
            <a:r>
              <a:rPr dirty="0">
                <a:latin typeface="Verdana"/>
                <a:cs typeface="Verdana"/>
              </a:rPr>
              <a:t>a </a:t>
            </a:r>
            <a:r>
              <a:rPr spc="-5" dirty="0">
                <a:latin typeface="Verdana"/>
                <a:cs typeface="Verdana"/>
              </a:rPr>
              <a:t>fast response </a:t>
            </a:r>
            <a:r>
              <a:rPr dirty="0">
                <a:latin typeface="Verdana"/>
                <a:cs typeface="Verdana"/>
              </a:rPr>
              <a:t>is  </a:t>
            </a:r>
            <a:r>
              <a:rPr spc="-5" dirty="0">
                <a:latin typeface="Verdana"/>
                <a:cs typeface="Verdana"/>
              </a:rPr>
              <a:t>required.</a:t>
            </a:r>
            <a:endParaRPr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25"/>
              </a:spcBef>
              <a:buChar char="•"/>
              <a:tabLst>
                <a:tab pos="114935" algn="l"/>
              </a:tabLst>
            </a:pPr>
            <a:r>
              <a:rPr spc="-5" dirty="0">
                <a:latin typeface="Verdana"/>
                <a:cs typeface="Verdana"/>
              </a:rPr>
              <a:t>Functions </a:t>
            </a:r>
            <a:r>
              <a:rPr dirty="0">
                <a:latin typeface="Verdana"/>
                <a:cs typeface="Verdana"/>
              </a:rPr>
              <a:t>of a DNS server</a:t>
            </a:r>
            <a:r>
              <a:rPr spc="-2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are</a:t>
            </a: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pc="-5" dirty="0">
                <a:latin typeface="Verdana"/>
                <a:cs typeface="Verdana"/>
              </a:rPr>
              <a:t>Finding the </a:t>
            </a:r>
            <a:r>
              <a:rPr dirty="0">
                <a:latin typeface="Verdana"/>
                <a:cs typeface="Verdana"/>
              </a:rPr>
              <a:t>address of a </a:t>
            </a:r>
            <a:r>
              <a:rPr spc="-5" dirty="0">
                <a:latin typeface="Verdana"/>
                <a:cs typeface="Verdana"/>
              </a:rPr>
              <a:t>particular</a:t>
            </a:r>
            <a:r>
              <a:rPr spc="-4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host.</a:t>
            </a:r>
            <a:endParaRPr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pc="-5" dirty="0">
                <a:latin typeface="Verdana"/>
                <a:cs typeface="Verdana"/>
              </a:rPr>
              <a:t>Mapping IP </a:t>
            </a:r>
            <a:r>
              <a:rPr dirty="0">
                <a:latin typeface="Verdana"/>
                <a:cs typeface="Verdana"/>
              </a:rPr>
              <a:t>addresses to </a:t>
            </a:r>
            <a:r>
              <a:rPr spc="-5" dirty="0">
                <a:latin typeface="Verdana"/>
                <a:cs typeface="Verdana"/>
              </a:rPr>
              <a:t>host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names.</a:t>
            </a:r>
            <a:endParaRPr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635000" algn="l"/>
              </a:tabLst>
            </a:pPr>
            <a:r>
              <a:rPr spc="-5" dirty="0">
                <a:latin typeface="Verdana"/>
                <a:cs typeface="Verdana"/>
              </a:rPr>
              <a:t>Finding </a:t>
            </a:r>
            <a:r>
              <a:rPr dirty="0">
                <a:latin typeface="Verdana"/>
                <a:cs typeface="Verdana"/>
              </a:rPr>
              <a:t>an alias </a:t>
            </a:r>
            <a:r>
              <a:rPr spc="-5" dirty="0">
                <a:latin typeface="Verdana"/>
                <a:cs typeface="Verdana"/>
              </a:rPr>
              <a:t>for the </a:t>
            </a:r>
            <a:r>
              <a:rPr dirty="0">
                <a:latin typeface="Verdana"/>
                <a:cs typeface="Verdana"/>
              </a:rPr>
              <a:t>real </a:t>
            </a:r>
            <a:r>
              <a:rPr spc="-5" dirty="0">
                <a:latin typeface="Verdana"/>
                <a:cs typeface="Verdana"/>
              </a:rPr>
              <a:t>name </a:t>
            </a:r>
            <a:r>
              <a:rPr dirty="0">
                <a:latin typeface="Verdana"/>
                <a:cs typeface="Verdana"/>
              </a:rPr>
              <a:t>of a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host.</a:t>
            </a:r>
            <a:endParaRPr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pc="-5" dirty="0">
                <a:latin typeface="Verdana"/>
                <a:cs typeface="Verdana"/>
              </a:rPr>
              <a:t>Finding the host type and the operating-system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information.</a:t>
            </a:r>
            <a:endParaRPr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635000" algn="l"/>
              </a:tabLst>
            </a:pPr>
            <a:r>
              <a:rPr spc="-5" dirty="0">
                <a:latin typeface="Verdana"/>
                <a:cs typeface="Verdana"/>
              </a:rPr>
              <a:t>Naming </a:t>
            </a:r>
            <a:r>
              <a:rPr dirty="0">
                <a:latin typeface="Verdana"/>
                <a:cs typeface="Verdana"/>
              </a:rPr>
              <a:t>a </a:t>
            </a:r>
            <a:r>
              <a:rPr spc="-5" dirty="0">
                <a:latin typeface="Verdana"/>
                <a:cs typeface="Verdana"/>
              </a:rPr>
              <a:t>host that </a:t>
            </a:r>
            <a:r>
              <a:rPr dirty="0">
                <a:latin typeface="Verdana"/>
                <a:cs typeface="Verdana"/>
              </a:rPr>
              <a:t>processes </a:t>
            </a:r>
            <a:r>
              <a:rPr spc="-5" dirty="0">
                <a:latin typeface="Verdana"/>
                <a:cs typeface="Verdana"/>
              </a:rPr>
              <a:t>incoming </a:t>
            </a:r>
            <a:r>
              <a:rPr dirty="0">
                <a:latin typeface="Verdana"/>
                <a:cs typeface="Verdana"/>
              </a:rPr>
              <a:t>mail </a:t>
            </a:r>
            <a:r>
              <a:rPr spc="-5" dirty="0">
                <a:latin typeface="Verdana"/>
                <a:cs typeface="Verdana"/>
              </a:rPr>
              <a:t>for </a:t>
            </a:r>
            <a:r>
              <a:rPr spc="-10" dirty="0">
                <a:latin typeface="Verdana"/>
                <a:cs typeface="Verdana"/>
              </a:rPr>
              <a:t>the </a:t>
            </a:r>
            <a:r>
              <a:rPr spc="-5" dirty="0">
                <a:latin typeface="Verdana"/>
                <a:cs typeface="Verdana"/>
              </a:rPr>
              <a:t>designated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target.</a:t>
            </a:r>
            <a:endParaRPr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635000" algn="l"/>
              </a:tabLst>
            </a:pPr>
            <a:r>
              <a:rPr spc="-5" dirty="0">
                <a:latin typeface="Verdana"/>
                <a:cs typeface="Verdana"/>
              </a:rPr>
              <a:t>Delegating </a:t>
            </a:r>
            <a:r>
              <a:rPr dirty="0">
                <a:latin typeface="Verdana"/>
                <a:cs typeface="Verdana"/>
              </a:rPr>
              <a:t>a </a:t>
            </a:r>
            <a:r>
              <a:rPr spc="-5" dirty="0">
                <a:latin typeface="Verdana"/>
                <a:cs typeface="Verdana"/>
              </a:rPr>
              <a:t>subtree </a:t>
            </a:r>
            <a:r>
              <a:rPr dirty="0">
                <a:latin typeface="Verdana"/>
                <a:cs typeface="Verdana"/>
              </a:rPr>
              <a:t>of server </a:t>
            </a:r>
            <a:r>
              <a:rPr spc="-5" dirty="0">
                <a:latin typeface="Verdana"/>
                <a:cs typeface="Verdana"/>
              </a:rPr>
              <a:t>names </a:t>
            </a:r>
            <a:r>
              <a:rPr dirty="0">
                <a:latin typeface="Verdana"/>
                <a:cs typeface="Verdana"/>
              </a:rPr>
              <a:t>to </a:t>
            </a:r>
            <a:r>
              <a:rPr spc="-5" dirty="0">
                <a:latin typeface="Verdana"/>
                <a:cs typeface="Verdana"/>
              </a:rPr>
              <a:t>another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dirty="0" smtClean="0">
                <a:latin typeface="Verdana"/>
                <a:cs typeface="Verdana"/>
              </a:rPr>
              <a:t>server.</a:t>
            </a:r>
            <a:endParaRPr lang="en-US" dirty="0" smtClean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635000" algn="l"/>
              </a:tabLst>
            </a:pPr>
            <a:r>
              <a:rPr spc="-5" dirty="0" smtClean="0">
                <a:latin typeface="Verdana"/>
                <a:cs typeface="Verdana"/>
              </a:rPr>
              <a:t>Denoting </a:t>
            </a:r>
            <a:r>
              <a:rPr spc="-5" dirty="0">
                <a:latin typeface="Verdana"/>
                <a:cs typeface="Verdana"/>
              </a:rPr>
              <a:t>the </a:t>
            </a:r>
            <a:r>
              <a:rPr dirty="0">
                <a:latin typeface="Verdana"/>
                <a:cs typeface="Verdana"/>
              </a:rPr>
              <a:t>start of </a:t>
            </a:r>
            <a:r>
              <a:rPr spc="-5" dirty="0">
                <a:latin typeface="Verdana"/>
                <a:cs typeface="Verdana"/>
              </a:rPr>
              <a:t>the subtree that contains cache and </a:t>
            </a:r>
            <a:endParaRPr lang="en-US" spc="-5" dirty="0" smtClean="0">
              <a:latin typeface="Verdana"/>
              <a:cs typeface="Verdana"/>
            </a:endParaRPr>
          </a:p>
          <a:p>
            <a:pPr marL="469900" marR="782320" lvl="1">
              <a:lnSpc>
                <a:spcPts val="1090"/>
              </a:lnSpc>
              <a:spcBef>
                <a:spcPts val="40"/>
              </a:spcBef>
              <a:tabLst>
                <a:tab pos="635000" algn="l"/>
              </a:tabLst>
            </a:pPr>
            <a:endParaRPr lang="en-US" spc="-5" dirty="0">
              <a:latin typeface="Verdana"/>
              <a:cs typeface="Verdana"/>
            </a:endParaRPr>
          </a:p>
          <a:p>
            <a:pPr marL="469900" marR="782320" lvl="1">
              <a:lnSpc>
                <a:spcPts val="1090"/>
              </a:lnSpc>
              <a:spcBef>
                <a:spcPts val="40"/>
              </a:spcBef>
              <a:tabLst>
                <a:tab pos="635000" algn="l"/>
              </a:tabLst>
            </a:pPr>
            <a:r>
              <a:rPr lang="en-US" spc="-5" dirty="0" smtClean="0">
                <a:latin typeface="Verdana"/>
                <a:cs typeface="Verdana"/>
              </a:rPr>
              <a:t>    </a:t>
            </a:r>
            <a:r>
              <a:rPr spc="-5" dirty="0" smtClean="0">
                <a:latin typeface="Verdana"/>
                <a:cs typeface="Verdana"/>
              </a:rPr>
              <a:t>configuration </a:t>
            </a:r>
            <a:r>
              <a:rPr dirty="0">
                <a:latin typeface="Verdana"/>
                <a:cs typeface="Verdana"/>
              </a:rPr>
              <a:t>parameters, </a:t>
            </a:r>
            <a:r>
              <a:rPr spc="-5" dirty="0">
                <a:latin typeface="Verdana"/>
                <a:cs typeface="Verdana"/>
              </a:rPr>
              <a:t>and  giving corresponding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 smtClean="0">
                <a:latin typeface="Verdana"/>
                <a:cs typeface="Verdana"/>
              </a:rPr>
              <a:t>addresses.</a:t>
            </a:r>
            <a:endParaRPr lang="en-US" spc="-5" dirty="0" smtClean="0">
              <a:latin typeface="Verdana"/>
              <a:cs typeface="Verdana"/>
            </a:endParaRPr>
          </a:p>
          <a:p>
            <a:pPr marL="469900" marR="782320" lvl="1">
              <a:lnSpc>
                <a:spcPts val="1090"/>
              </a:lnSpc>
              <a:spcBef>
                <a:spcPts val="40"/>
              </a:spcBef>
              <a:buAutoNum type="arabicParenR"/>
              <a:tabLst>
                <a:tab pos="635000" algn="l"/>
              </a:tabLst>
            </a:pPr>
            <a:endParaRPr dirty="0">
              <a:latin typeface="Verdana"/>
              <a:cs typeface="Verdana"/>
            </a:endParaRPr>
          </a:p>
          <a:p>
            <a:pPr marL="114300" indent="-102235">
              <a:lnSpc>
                <a:spcPts val="1060"/>
              </a:lnSpc>
              <a:buChar char="•"/>
              <a:tabLst>
                <a:tab pos="114935" algn="l"/>
              </a:tabLst>
            </a:pPr>
            <a:r>
              <a:rPr spc="-5" dirty="0">
                <a:latin typeface="Verdana"/>
                <a:cs typeface="Verdana"/>
              </a:rPr>
              <a:t>Every ISP(Internet Service Provider) has </a:t>
            </a:r>
            <a:r>
              <a:rPr dirty="0">
                <a:latin typeface="Verdana"/>
                <a:cs typeface="Verdana"/>
              </a:rPr>
              <a:t>a DNS</a:t>
            </a:r>
            <a:r>
              <a:rPr spc="1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server.</a:t>
            </a: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pc="-5" dirty="0">
                <a:latin typeface="Verdana"/>
                <a:cs typeface="Verdana"/>
              </a:rPr>
              <a:t>All hosts contact </a:t>
            </a:r>
            <a:r>
              <a:rPr dirty="0">
                <a:latin typeface="Verdana"/>
                <a:cs typeface="Verdana"/>
              </a:rPr>
              <a:t>DNS servers </a:t>
            </a:r>
            <a:r>
              <a:rPr spc="-5" dirty="0">
                <a:latin typeface="Verdana"/>
                <a:cs typeface="Verdana"/>
              </a:rPr>
              <a:t>when they initiate</a:t>
            </a:r>
            <a:r>
              <a:rPr spc="-2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connections.</a:t>
            </a:r>
            <a:endParaRPr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dirty="0">
                <a:latin typeface="Verdana"/>
                <a:cs typeface="Verdana"/>
              </a:rPr>
              <a:t>A </a:t>
            </a:r>
            <a:r>
              <a:rPr spc="-5" dirty="0">
                <a:latin typeface="Verdana"/>
                <a:cs typeface="Verdana"/>
              </a:rPr>
              <a:t>host sends </a:t>
            </a:r>
            <a:r>
              <a:rPr dirty="0">
                <a:latin typeface="Verdana"/>
                <a:cs typeface="Verdana"/>
              </a:rPr>
              <a:t>UDP </a:t>
            </a:r>
            <a:r>
              <a:rPr spc="-5" dirty="0">
                <a:latin typeface="Verdana"/>
                <a:cs typeface="Verdana"/>
              </a:rPr>
              <a:t>queries </a:t>
            </a:r>
            <a:r>
              <a:rPr dirty="0">
                <a:latin typeface="Verdana"/>
                <a:cs typeface="Verdana"/>
              </a:rPr>
              <a:t>to a DNS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server.</a:t>
            </a: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dirty="0">
                <a:latin typeface="Verdana"/>
                <a:cs typeface="Verdana"/>
              </a:rPr>
              <a:t>DNS server </a:t>
            </a:r>
            <a:r>
              <a:rPr spc="-5" dirty="0">
                <a:latin typeface="Verdana"/>
                <a:cs typeface="Verdana"/>
              </a:rPr>
              <a:t>either </a:t>
            </a:r>
            <a:r>
              <a:rPr dirty="0">
                <a:latin typeface="Verdana"/>
                <a:cs typeface="Verdana"/>
              </a:rPr>
              <a:t>replies or directs </a:t>
            </a:r>
            <a:r>
              <a:rPr spc="-5" dirty="0">
                <a:latin typeface="Verdana"/>
                <a:cs typeface="Verdana"/>
              </a:rPr>
              <a:t>the queries to </a:t>
            </a:r>
            <a:r>
              <a:rPr dirty="0">
                <a:latin typeface="Verdana"/>
                <a:cs typeface="Verdana"/>
              </a:rPr>
              <a:t>smarter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servers.</a:t>
            </a:r>
          </a:p>
        </p:txBody>
      </p:sp>
    </p:spTree>
    <p:extLst>
      <p:ext uri="{BB962C8B-B14F-4D97-AF65-F5344CB8AC3E}">
        <p14:creationId xmlns:p14="http://schemas.microsoft.com/office/powerpoint/2010/main" val="232344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44500" y="608884"/>
            <a:ext cx="8519988" cy="258711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b="1" i="1" spc="-5" dirty="0">
                <a:latin typeface="Georgia"/>
                <a:cs typeface="Georgia"/>
              </a:rPr>
              <a:t>COMPUTER</a:t>
            </a:r>
            <a:r>
              <a:rPr sz="1400" b="1" i="1" spc="-10" dirty="0">
                <a:latin typeface="Georgia"/>
                <a:cs typeface="Georgia"/>
              </a:rPr>
              <a:t> </a:t>
            </a:r>
            <a:r>
              <a:rPr sz="1400" b="1" i="1" spc="-5" dirty="0">
                <a:latin typeface="Georgia"/>
                <a:cs typeface="Georgia"/>
              </a:rPr>
              <a:t>NETWORKS-II</a:t>
            </a:r>
            <a:endParaRPr sz="1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00" b="1" spc="-5" dirty="0">
                <a:latin typeface="Verdana"/>
                <a:cs typeface="Verdana"/>
              </a:rPr>
              <a:t>DOMAIN NAME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SPACE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Any entity </a:t>
            </a:r>
            <a:r>
              <a:rPr sz="1200" dirty="0">
                <a:latin typeface="Verdana"/>
                <a:cs typeface="Verdana"/>
              </a:rPr>
              <a:t>in </a:t>
            </a:r>
            <a:r>
              <a:rPr sz="1200" spc="-5" dirty="0">
                <a:latin typeface="Verdana"/>
                <a:cs typeface="Verdana"/>
              </a:rPr>
              <a:t>the internet </a:t>
            </a:r>
            <a:r>
              <a:rPr sz="1200" dirty="0">
                <a:latin typeface="Verdana"/>
                <a:cs typeface="Verdana"/>
              </a:rPr>
              <a:t>is </a:t>
            </a:r>
            <a:r>
              <a:rPr sz="1200" spc="-5" dirty="0">
                <a:latin typeface="Verdana"/>
                <a:cs typeface="Verdana"/>
              </a:rPr>
              <a:t>uniquely identified </a:t>
            </a:r>
            <a:r>
              <a:rPr sz="1200" dirty="0">
                <a:latin typeface="Verdana"/>
                <a:cs typeface="Verdana"/>
              </a:rPr>
              <a:t>by an IP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address.</a:t>
            </a: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An IP </a:t>
            </a:r>
            <a:r>
              <a:rPr sz="1200" dirty="0">
                <a:latin typeface="Verdana"/>
                <a:cs typeface="Verdana"/>
              </a:rPr>
              <a:t>address can also </a:t>
            </a:r>
            <a:r>
              <a:rPr sz="1200" spc="5" dirty="0">
                <a:latin typeface="Verdana"/>
                <a:cs typeface="Verdana"/>
              </a:rPr>
              <a:t>be </a:t>
            </a:r>
            <a:r>
              <a:rPr sz="1200" spc="-5" dirty="0">
                <a:latin typeface="Verdana"/>
                <a:cs typeface="Verdana"/>
              </a:rPr>
              <a:t>assigned </a:t>
            </a:r>
            <a:r>
              <a:rPr sz="1200" dirty="0">
                <a:latin typeface="Verdana"/>
                <a:cs typeface="Verdana"/>
              </a:rPr>
              <a:t>a domain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name.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200" dirty="0">
                <a:latin typeface="Verdana"/>
                <a:cs typeface="Verdana"/>
              </a:rPr>
              <a:t>A domain </a:t>
            </a:r>
            <a:r>
              <a:rPr sz="1200" spc="-5" dirty="0">
                <a:latin typeface="Verdana"/>
                <a:cs typeface="Verdana"/>
              </a:rPr>
              <a:t>name </a:t>
            </a:r>
            <a:r>
              <a:rPr sz="1200" dirty="0">
                <a:latin typeface="Verdana"/>
                <a:cs typeface="Verdana"/>
              </a:rPr>
              <a:t>is a sequence of labels </a:t>
            </a:r>
            <a:r>
              <a:rPr sz="1200" spc="-5" dirty="0">
                <a:latin typeface="Verdana"/>
                <a:cs typeface="Verdana"/>
              </a:rPr>
              <a:t>separated by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dots.</a:t>
            </a:r>
          </a:p>
          <a:p>
            <a:pPr marL="114300" indent="-102235">
              <a:lnSpc>
                <a:spcPct val="100000"/>
              </a:lnSpc>
              <a:spcBef>
                <a:spcPts val="25"/>
              </a:spcBef>
              <a:buChar char="•"/>
              <a:tabLst>
                <a:tab pos="114935" algn="l"/>
              </a:tabLst>
            </a:pPr>
            <a:r>
              <a:rPr sz="1200" dirty="0">
                <a:latin typeface="Verdana"/>
                <a:cs typeface="Verdana"/>
              </a:rPr>
              <a:t>A label is a </a:t>
            </a:r>
            <a:r>
              <a:rPr sz="1200" spc="-5" dirty="0">
                <a:latin typeface="Verdana"/>
                <a:cs typeface="Verdana"/>
              </a:rPr>
              <a:t>string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characters.</a:t>
            </a: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dirty="0">
                <a:latin typeface="Verdana"/>
                <a:cs typeface="Verdana"/>
              </a:rPr>
              <a:t>Domain </a:t>
            </a:r>
            <a:r>
              <a:rPr sz="1200" spc="-5" dirty="0">
                <a:latin typeface="Verdana"/>
                <a:cs typeface="Verdana"/>
              </a:rPr>
              <a:t>names </a:t>
            </a:r>
            <a:r>
              <a:rPr sz="1200" dirty="0">
                <a:latin typeface="Verdana"/>
                <a:cs typeface="Verdana"/>
              </a:rPr>
              <a:t>are defined in a tree-based </a:t>
            </a:r>
            <a:r>
              <a:rPr sz="1200" spc="-5" dirty="0">
                <a:latin typeface="Verdana"/>
                <a:cs typeface="Verdana"/>
              </a:rPr>
              <a:t>structure with the </a:t>
            </a:r>
            <a:r>
              <a:rPr sz="1200" dirty="0">
                <a:latin typeface="Verdana"/>
                <a:cs typeface="Verdana"/>
              </a:rPr>
              <a:t>root at </a:t>
            </a:r>
            <a:r>
              <a:rPr sz="1200" spc="-5" dirty="0">
                <a:latin typeface="Verdana"/>
                <a:cs typeface="Verdana"/>
              </a:rPr>
              <a:t>the top (Figure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5" dirty="0" smtClean="0">
                <a:latin typeface="Verdana"/>
                <a:cs typeface="Verdana"/>
              </a:rPr>
              <a:t>).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dirty="0">
                <a:latin typeface="Verdana"/>
                <a:cs typeface="Verdana"/>
              </a:rPr>
              <a:t>A tree is a </a:t>
            </a:r>
            <a:r>
              <a:rPr sz="1200" spc="-5" dirty="0">
                <a:latin typeface="Verdana"/>
                <a:cs typeface="Verdana"/>
              </a:rPr>
              <a:t>structured with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maximum </a:t>
            </a:r>
            <a:r>
              <a:rPr sz="1200" dirty="0">
                <a:latin typeface="Verdana"/>
                <a:cs typeface="Verdana"/>
              </a:rPr>
              <a:t>of 128 </a:t>
            </a:r>
            <a:r>
              <a:rPr sz="1200" spc="-5" dirty="0">
                <a:latin typeface="Verdana"/>
                <a:cs typeface="Verdana"/>
              </a:rPr>
              <a:t>levels, starting </a:t>
            </a:r>
            <a:r>
              <a:rPr sz="1200" dirty="0">
                <a:latin typeface="Verdana"/>
                <a:cs typeface="Verdana"/>
              </a:rPr>
              <a:t>at </a:t>
            </a:r>
            <a:r>
              <a:rPr sz="1200" spc="-5" dirty="0">
                <a:latin typeface="Verdana"/>
                <a:cs typeface="Verdana"/>
              </a:rPr>
              <a:t>level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0(root).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Each level consists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nodes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node </a:t>
            </a:r>
            <a:r>
              <a:rPr sz="1200" dirty="0">
                <a:latin typeface="Verdana"/>
                <a:cs typeface="Verdana"/>
              </a:rPr>
              <a:t>on a tree is </a:t>
            </a:r>
            <a:r>
              <a:rPr sz="1200" spc="-5" dirty="0">
                <a:latin typeface="Verdana"/>
                <a:cs typeface="Verdana"/>
              </a:rPr>
              <a:t>identified </a:t>
            </a:r>
            <a:r>
              <a:rPr sz="1200" dirty="0">
                <a:latin typeface="Verdana"/>
                <a:cs typeface="Verdana"/>
              </a:rPr>
              <a:t>by a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label</a:t>
            </a:r>
          </a:p>
          <a:p>
            <a:pPr marL="114935" marR="2620645" indent="-114935">
              <a:lnSpc>
                <a:spcPct val="101099"/>
              </a:lnSpc>
              <a:buChar char="•"/>
              <a:tabLst>
                <a:tab pos="114935" algn="l"/>
              </a:tabLst>
            </a:pPr>
            <a:r>
              <a:rPr sz="1200" dirty="0">
                <a:latin typeface="Verdana"/>
                <a:cs typeface="Verdana"/>
              </a:rPr>
              <a:t>A label can be of </a:t>
            </a:r>
            <a:r>
              <a:rPr sz="1200" spc="-5" dirty="0">
                <a:latin typeface="Verdana"/>
                <a:cs typeface="Verdana"/>
              </a:rPr>
              <a:t>length up </a:t>
            </a:r>
            <a:r>
              <a:rPr sz="1200" dirty="0">
                <a:latin typeface="Verdana"/>
                <a:cs typeface="Verdana"/>
              </a:rPr>
              <a:t>to 63 </a:t>
            </a:r>
            <a:r>
              <a:rPr sz="1200" spc="-5" dirty="0">
                <a:latin typeface="Verdana"/>
                <a:cs typeface="Verdana"/>
              </a:rPr>
              <a:t>characters.  The </a:t>
            </a:r>
            <a:r>
              <a:rPr sz="1200" dirty="0">
                <a:latin typeface="Verdana"/>
                <a:cs typeface="Verdana"/>
              </a:rPr>
              <a:t>root </a:t>
            </a:r>
            <a:r>
              <a:rPr sz="1200" spc="-5" dirty="0">
                <a:latin typeface="Verdana"/>
                <a:cs typeface="Verdana"/>
              </a:rPr>
              <a:t>label has </a:t>
            </a:r>
            <a:r>
              <a:rPr sz="1200" dirty="0">
                <a:latin typeface="Verdana"/>
                <a:cs typeface="Verdana"/>
              </a:rPr>
              <a:t>empty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string.</a:t>
            </a:r>
            <a:endParaRPr sz="12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Verdana"/>
                <a:cs typeface="Verdana"/>
              </a:rPr>
              <a:t>The </a:t>
            </a:r>
            <a:r>
              <a:rPr sz="1200" dirty="0">
                <a:latin typeface="Verdana"/>
                <a:cs typeface="Verdana"/>
              </a:rPr>
              <a:t>last label of a domain </a:t>
            </a:r>
            <a:r>
              <a:rPr sz="1200" spc="-5" dirty="0">
                <a:latin typeface="Verdana"/>
                <a:cs typeface="Verdana"/>
              </a:rPr>
              <a:t>name expresses the type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organization.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971600" y="3308547"/>
            <a:ext cx="6768752" cy="2496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619672" y="6091555"/>
            <a:ext cx="637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25" algn="ctr">
              <a:lnSpc>
                <a:spcPct val="100000"/>
              </a:lnSpc>
              <a:spcBef>
                <a:spcPts val="105"/>
              </a:spcBef>
            </a:pPr>
            <a:r>
              <a:rPr lang="en-US" dirty="0" smtClean="0">
                <a:latin typeface="Verdana"/>
                <a:cs typeface="Verdana"/>
              </a:rPr>
              <a:t>Figure  </a:t>
            </a:r>
            <a:r>
              <a:rPr lang="en-US" spc="-5" dirty="0" smtClean="0">
                <a:latin typeface="Verdana"/>
                <a:cs typeface="Verdana"/>
              </a:rPr>
              <a:t>Hierarchy of domain </a:t>
            </a:r>
            <a:r>
              <a:rPr lang="en-US" dirty="0" smtClean="0">
                <a:latin typeface="Verdana"/>
                <a:cs typeface="Verdana"/>
              </a:rPr>
              <a:t>name </a:t>
            </a:r>
            <a:r>
              <a:rPr lang="en-US" spc="-5" dirty="0" smtClean="0">
                <a:latin typeface="Verdana"/>
                <a:cs typeface="Verdana"/>
              </a:rPr>
              <a:t>space, labels, and domain</a:t>
            </a:r>
            <a:r>
              <a:rPr lang="en-US" dirty="0" smtClean="0">
                <a:latin typeface="Verdana"/>
                <a:cs typeface="Verdana"/>
              </a:rPr>
              <a:t> names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8236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251520" y="724684"/>
            <a:ext cx="871296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 smtClean="0">
                <a:latin typeface="Verdana"/>
                <a:cs typeface="Verdana"/>
              </a:rPr>
              <a:t>DOMAIN </a:t>
            </a:r>
            <a:r>
              <a:rPr sz="1200" b="1" spc="-5" dirty="0">
                <a:latin typeface="Verdana"/>
                <a:cs typeface="Verdana"/>
              </a:rPr>
              <a:t>NAME SERVER </a:t>
            </a:r>
            <a:r>
              <a:rPr sz="1200" b="1" dirty="0">
                <a:latin typeface="Verdana"/>
                <a:cs typeface="Verdana"/>
              </a:rPr>
              <a:t>(DNS</a:t>
            </a:r>
            <a:r>
              <a:rPr sz="1200" b="1" spc="1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SERVER)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The </a:t>
            </a:r>
            <a:r>
              <a:rPr sz="1200" dirty="0">
                <a:latin typeface="Verdana"/>
                <a:cs typeface="Verdana"/>
              </a:rPr>
              <a:t>domain </a:t>
            </a:r>
            <a:r>
              <a:rPr sz="1200" spc="-5" dirty="0">
                <a:latin typeface="Verdana"/>
                <a:cs typeface="Verdana"/>
              </a:rPr>
              <a:t>name </a:t>
            </a:r>
            <a:r>
              <a:rPr sz="1200" dirty="0">
                <a:latin typeface="Verdana"/>
                <a:cs typeface="Verdana"/>
              </a:rPr>
              <a:t>space is </a:t>
            </a:r>
            <a:r>
              <a:rPr sz="1200" spc="-5" dirty="0">
                <a:latin typeface="Verdana"/>
                <a:cs typeface="Verdana"/>
              </a:rPr>
              <a:t>divided into subdomains,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 smtClean="0">
                <a:latin typeface="Verdana"/>
                <a:cs typeface="Verdana"/>
              </a:rPr>
              <a:t>and</a:t>
            </a:r>
            <a:r>
              <a:rPr lang="en-US" sz="1200" spc="-5" dirty="0" smtClean="0">
                <a:latin typeface="Verdana"/>
                <a:cs typeface="Verdana"/>
              </a:rPr>
              <a:t> </a:t>
            </a:r>
            <a:r>
              <a:rPr sz="1200" dirty="0" smtClean="0">
                <a:latin typeface="Verdana"/>
                <a:cs typeface="Verdana"/>
              </a:rPr>
              <a:t>each </a:t>
            </a:r>
            <a:r>
              <a:rPr sz="1200" spc="-5" dirty="0">
                <a:latin typeface="Verdana"/>
                <a:cs typeface="Verdana"/>
              </a:rPr>
              <a:t>subdomain </a:t>
            </a:r>
            <a:r>
              <a:rPr sz="1200" dirty="0">
                <a:latin typeface="Verdana"/>
                <a:cs typeface="Verdana"/>
              </a:rPr>
              <a:t>is </a:t>
            </a:r>
            <a:r>
              <a:rPr sz="1200" spc="-5" dirty="0">
                <a:latin typeface="Verdana"/>
                <a:cs typeface="Verdana"/>
              </a:rPr>
              <a:t>assigned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domain-name-server(DNS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Server).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dirty="0">
                <a:latin typeface="Verdana"/>
                <a:cs typeface="Verdana"/>
              </a:rPr>
              <a:t>A DNS </a:t>
            </a:r>
            <a:r>
              <a:rPr sz="1200" spc="-5" dirty="0">
                <a:latin typeface="Verdana"/>
                <a:cs typeface="Verdana"/>
              </a:rPr>
              <a:t>Server has </a:t>
            </a:r>
            <a:r>
              <a:rPr sz="1200" dirty="0">
                <a:latin typeface="Verdana"/>
                <a:cs typeface="Verdana"/>
              </a:rPr>
              <a:t>a database </a:t>
            </a:r>
            <a:r>
              <a:rPr sz="1200" spc="-5" dirty="0">
                <a:latin typeface="Verdana"/>
                <a:cs typeface="Verdana"/>
              </a:rPr>
              <a:t>consisting </a:t>
            </a:r>
            <a:r>
              <a:rPr sz="1200" dirty="0">
                <a:latin typeface="Verdana"/>
                <a:cs typeface="Verdana"/>
              </a:rPr>
              <a:t>of all </a:t>
            </a:r>
            <a:r>
              <a:rPr sz="1200" spc="-5" dirty="0">
                <a:latin typeface="Verdana"/>
                <a:cs typeface="Verdana"/>
              </a:rPr>
              <a:t>the information for every node under that </a:t>
            </a:r>
            <a:r>
              <a:rPr sz="1200" dirty="0">
                <a:latin typeface="Verdana"/>
                <a:cs typeface="Verdana"/>
              </a:rPr>
              <a:t>domain </a:t>
            </a:r>
            <a:r>
              <a:rPr sz="1200" spc="-5" dirty="0">
                <a:latin typeface="Verdana"/>
                <a:cs typeface="Verdana"/>
              </a:rPr>
              <a:t>(Figure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5" dirty="0" smtClean="0">
                <a:latin typeface="Verdana"/>
                <a:cs typeface="Verdana"/>
              </a:rPr>
              <a:t>).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The </a:t>
            </a:r>
            <a:r>
              <a:rPr sz="1200" dirty="0">
                <a:latin typeface="Verdana"/>
                <a:cs typeface="Verdana"/>
              </a:rPr>
              <a:t>root-server </a:t>
            </a:r>
            <a:r>
              <a:rPr sz="1200" spc="-5" dirty="0">
                <a:latin typeface="Verdana"/>
                <a:cs typeface="Verdana"/>
              </a:rPr>
              <a:t>supervises the entire domain name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space.</a:t>
            </a:r>
          </a:p>
          <a:p>
            <a:pPr marL="114300" indent="-102235">
              <a:lnSpc>
                <a:spcPct val="100000"/>
              </a:lnSpc>
              <a:spcBef>
                <a:spcPts val="25"/>
              </a:spcBef>
              <a:buChar char="•"/>
              <a:tabLst>
                <a:tab pos="114935" algn="l"/>
              </a:tabLst>
            </a:pPr>
            <a:r>
              <a:rPr sz="1200" dirty="0">
                <a:latin typeface="Verdana"/>
                <a:cs typeface="Verdana"/>
              </a:rPr>
              <a:t>A root-server </a:t>
            </a:r>
            <a:r>
              <a:rPr sz="1200" spc="-5" dirty="0">
                <a:latin typeface="Verdana"/>
                <a:cs typeface="Verdana"/>
              </a:rPr>
              <a:t>typically keeps references only </a:t>
            </a:r>
            <a:r>
              <a:rPr sz="1200" dirty="0">
                <a:latin typeface="Verdana"/>
                <a:cs typeface="Verdana"/>
              </a:rPr>
              <a:t>to servers </a:t>
            </a:r>
            <a:r>
              <a:rPr sz="1200" spc="-5" dirty="0">
                <a:latin typeface="Verdana"/>
                <a:cs typeface="Verdana"/>
              </a:rPr>
              <a:t>over which </a:t>
            </a:r>
            <a:r>
              <a:rPr sz="1200" dirty="0">
                <a:latin typeface="Verdana"/>
                <a:cs typeface="Verdana"/>
              </a:rPr>
              <a:t>it </a:t>
            </a:r>
            <a:r>
              <a:rPr sz="1200" spc="-5" dirty="0">
                <a:latin typeface="Verdana"/>
                <a:cs typeface="Verdana"/>
              </a:rPr>
              <a:t>has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authority.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3" name="object 5"/>
          <p:cNvSpPr/>
          <p:nvPr/>
        </p:nvSpPr>
        <p:spPr>
          <a:xfrm>
            <a:off x="755576" y="2060848"/>
            <a:ext cx="7560840" cy="302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/>
          <p:cNvSpPr txBox="1"/>
          <p:nvPr/>
        </p:nvSpPr>
        <p:spPr>
          <a:xfrm>
            <a:off x="1835696" y="5805264"/>
            <a:ext cx="547260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Verdana"/>
                <a:cs typeface="Verdana"/>
              </a:rPr>
              <a:t>Figure </a:t>
            </a:r>
            <a:r>
              <a:rPr spc="-5" dirty="0" smtClean="0">
                <a:latin typeface="Verdana"/>
                <a:cs typeface="Verdana"/>
              </a:rPr>
              <a:t>Hierarchy </a:t>
            </a:r>
            <a:r>
              <a:rPr spc="-5" dirty="0">
                <a:latin typeface="Verdana"/>
                <a:cs typeface="Verdana"/>
              </a:rPr>
              <a:t>of </a:t>
            </a:r>
            <a:r>
              <a:rPr dirty="0">
                <a:latin typeface="Verdana"/>
                <a:cs typeface="Verdana"/>
              </a:rPr>
              <a:t>DNS domain name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servers</a:t>
            </a:r>
            <a:endParaRPr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6430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179512" y="764704"/>
            <a:ext cx="8424936" cy="38961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b="1" spc="-5" dirty="0" smtClean="0">
                <a:latin typeface="Verdana"/>
                <a:cs typeface="Verdana"/>
              </a:rPr>
              <a:t>REMOTE </a:t>
            </a:r>
            <a:r>
              <a:rPr sz="1600" b="1" dirty="0">
                <a:latin typeface="Verdana"/>
                <a:cs typeface="Verdana"/>
              </a:rPr>
              <a:t>LOGIN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PROTOCOLS</a:t>
            </a:r>
            <a:endParaRPr sz="1600" dirty="0">
              <a:latin typeface="Verdana"/>
              <a:cs typeface="Verdana"/>
            </a:endParaRPr>
          </a:p>
          <a:p>
            <a:pPr marL="12700" marR="9525">
              <a:lnSpc>
                <a:spcPct val="101099"/>
              </a:lnSpc>
              <a:spcBef>
                <a:spcPts val="5"/>
              </a:spcBef>
              <a:buChar char="•"/>
              <a:tabLst>
                <a:tab pos="116205" algn="l"/>
              </a:tabLst>
            </a:pPr>
            <a:r>
              <a:rPr sz="1600" spc="-5" dirty="0">
                <a:latin typeface="Verdana"/>
                <a:cs typeface="Verdana"/>
              </a:rPr>
              <a:t>Using client/server </a:t>
            </a:r>
            <a:r>
              <a:rPr sz="1600" spc="-10" dirty="0">
                <a:latin typeface="Verdana"/>
                <a:cs typeface="Verdana"/>
              </a:rPr>
              <a:t>model,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user </a:t>
            </a:r>
            <a:r>
              <a:rPr sz="1600" dirty="0">
                <a:latin typeface="Verdana"/>
                <a:cs typeface="Verdana"/>
              </a:rPr>
              <a:t>can </a:t>
            </a:r>
            <a:r>
              <a:rPr sz="1600" spc="-5" dirty="0">
                <a:latin typeface="Verdana"/>
                <a:cs typeface="Verdana"/>
              </a:rPr>
              <a:t>establish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session </a:t>
            </a:r>
            <a:r>
              <a:rPr sz="1600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the remote-machine </a:t>
            </a:r>
            <a:r>
              <a:rPr lang="en-US" sz="1600" spc="-5" dirty="0" smtClean="0">
                <a:latin typeface="Verdana"/>
                <a:cs typeface="Verdana"/>
              </a:rPr>
              <a:t>   </a:t>
            </a:r>
          </a:p>
          <a:p>
            <a:pPr marL="12700" marR="9525">
              <a:lnSpc>
                <a:spcPct val="101099"/>
              </a:lnSpc>
              <a:spcBef>
                <a:spcPts val="5"/>
              </a:spcBef>
              <a:tabLst>
                <a:tab pos="116205" algn="l"/>
              </a:tabLst>
            </a:pPr>
            <a:r>
              <a:rPr lang="en-US" sz="1600" spc="-5" dirty="0">
                <a:latin typeface="Verdana"/>
                <a:cs typeface="Verdana"/>
              </a:rPr>
              <a:t> </a:t>
            </a:r>
            <a:r>
              <a:rPr lang="en-US" sz="1600" spc="-5" dirty="0" smtClean="0">
                <a:latin typeface="Verdana"/>
                <a:cs typeface="Verdana"/>
              </a:rPr>
              <a:t> </a:t>
            </a:r>
            <a:r>
              <a:rPr sz="1600" spc="-5" dirty="0" smtClean="0">
                <a:latin typeface="Verdana"/>
                <a:cs typeface="Verdana"/>
              </a:rPr>
              <a:t>and </a:t>
            </a:r>
            <a:r>
              <a:rPr sz="1600" spc="-5" dirty="0">
                <a:latin typeface="Verdana"/>
                <a:cs typeface="Verdana"/>
              </a:rPr>
              <a:t>then run </a:t>
            </a:r>
            <a:r>
              <a:rPr sz="1600" dirty="0">
                <a:latin typeface="Verdana"/>
                <a:cs typeface="Verdana"/>
              </a:rPr>
              <a:t>its </a:t>
            </a:r>
            <a:r>
              <a:rPr sz="1600" spc="-5" dirty="0">
                <a:latin typeface="Verdana"/>
                <a:cs typeface="Verdana"/>
              </a:rPr>
              <a:t>applications.  This application </a:t>
            </a:r>
            <a:r>
              <a:rPr sz="160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known </a:t>
            </a:r>
            <a:r>
              <a:rPr sz="1600" spc="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remote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login</a:t>
            </a:r>
            <a:r>
              <a:rPr sz="1600" spc="-5" dirty="0" smtClean="0">
                <a:latin typeface="Verdana"/>
                <a:cs typeface="Verdana"/>
              </a:rPr>
              <a:t>.</a:t>
            </a:r>
            <a:endParaRPr lang="en-US" sz="1600" spc="-5" dirty="0" smtClean="0">
              <a:latin typeface="Verdana"/>
              <a:cs typeface="Verdana"/>
            </a:endParaRPr>
          </a:p>
          <a:p>
            <a:pPr marL="12700" marR="9525">
              <a:lnSpc>
                <a:spcPct val="101099"/>
              </a:lnSpc>
              <a:spcBef>
                <a:spcPts val="5"/>
              </a:spcBef>
              <a:buChar char="•"/>
              <a:tabLst>
                <a:tab pos="116205" algn="l"/>
              </a:tabLst>
            </a:pPr>
            <a:endParaRPr sz="1600" dirty="0">
              <a:latin typeface="Verdana"/>
              <a:cs typeface="Verdana"/>
            </a:endParaRPr>
          </a:p>
          <a:p>
            <a:pPr marL="12700" marR="7620">
              <a:lnSpc>
                <a:spcPts val="1100"/>
              </a:lnSpc>
              <a:spcBef>
                <a:spcPts val="30"/>
              </a:spcBef>
              <a:buChar char="•"/>
              <a:tabLst>
                <a:tab pos="127000" algn="l"/>
              </a:tabLst>
            </a:pPr>
            <a:r>
              <a:rPr sz="1600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example, </a:t>
            </a:r>
            <a:r>
              <a:rPr sz="1600" dirty="0">
                <a:latin typeface="Verdana"/>
                <a:cs typeface="Verdana"/>
              </a:rPr>
              <a:t>an </a:t>
            </a:r>
            <a:r>
              <a:rPr sz="1600" spc="-5" dirty="0">
                <a:latin typeface="Verdana"/>
                <a:cs typeface="Verdana"/>
              </a:rPr>
              <a:t>employee working </a:t>
            </a:r>
            <a:r>
              <a:rPr sz="1600" spc="-10" dirty="0">
                <a:latin typeface="Verdana"/>
                <a:cs typeface="Verdana"/>
              </a:rPr>
              <a:t>at </a:t>
            </a:r>
            <a:r>
              <a:rPr sz="1600" spc="-5" dirty="0">
                <a:latin typeface="Verdana"/>
                <a:cs typeface="Verdana"/>
              </a:rPr>
              <a:t>home </a:t>
            </a:r>
            <a:r>
              <a:rPr sz="1600" dirty="0">
                <a:latin typeface="Verdana"/>
                <a:cs typeface="Verdana"/>
              </a:rPr>
              <a:t>can </a:t>
            </a:r>
            <a:r>
              <a:rPr sz="1600" spc="-5" dirty="0">
                <a:latin typeface="Verdana"/>
                <a:cs typeface="Verdana"/>
              </a:rPr>
              <a:t>log into his </a:t>
            </a:r>
            <a:r>
              <a:rPr sz="1600" dirty="0">
                <a:latin typeface="Verdana"/>
                <a:cs typeface="Verdana"/>
              </a:rPr>
              <a:t>work-server </a:t>
            </a:r>
            <a:r>
              <a:rPr sz="1600" spc="-5" dirty="0">
                <a:latin typeface="Verdana"/>
                <a:cs typeface="Verdana"/>
              </a:rPr>
              <a:t>to </a:t>
            </a:r>
            <a:endParaRPr lang="en-US" sz="1600" spc="-5" dirty="0" smtClean="0">
              <a:latin typeface="Verdana"/>
              <a:cs typeface="Verdana"/>
            </a:endParaRPr>
          </a:p>
          <a:p>
            <a:pPr marL="12700" marR="7620">
              <a:lnSpc>
                <a:spcPts val="1100"/>
              </a:lnSpc>
              <a:spcBef>
                <a:spcPts val="30"/>
              </a:spcBef>
              <a:tabLst>
                <a:tab pos="127000" algn="l"/>
              </a:tabLst>
            </a:pPr>
            <a:r>
              <a:rPr lang="en-US" sz="1600" spc="-5" dirty="0">
                <a:latin typeface="Verdana"/>
                <a:cs typeface="Verdana"/>
              </a:rPr>
              <a:t> </a:t>
            </a:r>
            <a:r>
              <a:rPr lang="en-US" sz="1600" spc="-5" dirty="0" smtClean="0">
                <a:latin typeface="Verdana"/>
                <a:cs typeface="Verdana"/>
              </a:rPr>
              <a:t> </a:t>
            </a:r>
            <a:r>
              <a:rPr sz="1600" spc="-5" dirty="0" smtClean="0">
                <a:latin typeface="Verdana"/>
                <a:cs typeface="Verdana"/>
              </a:rPr>
              <a:t>access </a:t>
            </a:r>
            <a:r>
              <a:rPr sz="1600" spc="-5" dirty="0">
                <a:latin typeface="Verdana"/>
                <a:cs typeface="Verdana"/>
              </a:rPr>
              <a:t>application programs for  doing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project</a:t>
            </a:r>
            <a:r>
              <a:rPr sz="1600" spc="-5" dirty="0" smtClean="0">
                <a:latin typeface="Verdana"/>
                <a:cs typeface="Verdana"/>
              </a:rPr>
              <a:t>.</a:t>
            </a:r>
            <a:endParaRPr lang="en-US" sz="1600" spc="-5" dirty="0" smtClean="0">
              <a:latin typeface="Verdana"/>
              <a:cs typeface="Verdana"/>
            </a:endParaRPr>
          </a:p>
          <a:p>
            <a:pPr marL="12700" marR="7620">
              <a:lnSpc>
                <a:spcPts val="1100"/>
              </a:lnSpc>
              <a:spcBef>
                <a:spcPts val="30"/>
              </a:spcBef>
              <a:buChar char="•"/>
              <a:tabLst>
                <a:tab pos="127000" algn="l"/>
              </a:tabLst>
            </a:pPr>
            <a:endParaRPr sz="1600" dirty="0">
              <a:latin typeface="Verdana"/>
              <a:cs typeface="Verdana"/>
            </a:endParaRPr>
          </a:p>
          <a:p>
            <a:pPr marL="114300" indent="-102235">
              <a:lnSpc>
                <a:spcPts val="1055"/>
              </a:lnSpc>
              <a:buChar char="•"/>
              <a:tabLst>
                <a:tab pos="114935" algn="l"/>
              </a:tabLst>
            </a:pPr>
            <a:r>
              <a:rPr sz="1600" spc="-5" dirty="0">
                <a:latin typeface="Verdana"/>
                <a:cs typeface="Verdana"/>
              </a:rPr>
              <a:t>Two </a:t>
            </a:r>
            <a:r>
              <a:rPr sz="1600" dirty="0">
                <a:latin typeface="Verdana"/>
                <a:cs typeface="Verdana"/>
              </a:rPr>
              <a:t>remote </a:t>
            </a:r>
            <a:r>
              <a:rPr sz="1600" spc="-5" dirty="0">
                <a:latin typeface="Verdana"/>
                <a:cs typeface="Verdana"/>
              </a:rPr>
              <a:t>login protocols </a:t>
            </a:r>
            <a:r>
              <a:rPr sz="1600" dirty="0">
                <a:latin typeface="Verdana"/>
                <a:cs typeface="Verdana"/>
              </a:rPr>
              <a:t>are </a:t>
            </a:r>
            <a:r>
              <a:rPr sz="1600" spc="-5" dirty="0">
                <a:latin typeface="Verdana"/>
                <a:cs typeface="Verdana"/>
              </a:rPr>
              <a:t>TELNET </a:t>
            </a:r>
            <a:r>
              <a:rPr sz="1600" dirty="0">
                <a:latin typeface="Verdana"/>
                <a:cs typeface="Verdana"/>
              </a:rPr>
              <a:t>&amp;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SSH.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600" b="1" spc="-5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lang="en-US" sz="1600" b="1" spc="-5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Verdana"/>
                <a:cs typeface="Verdana"/>
              </a:rPr>
              <a:t>TELNET</a:t>
            </a:r>
            <a:endParaRPr sz="16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600" spc="-5" dirty="0">
                <a:latin typeface="Verdana"/>
                <a:cs typeface="Verdana"/>
              </a:rPr>
              <a:t>This </a:t>
            </a:r>
            <a:r>
              <a:rPr sz="1600" dirty="0">
                <a:latin typeface="Verdana"/>
                <a:cs typeface="Verdana"/>
              </a:rPr>
              <a:t>is a </a:t>
            </a:r>
            <a:r>
              <a:rPr sz="1600" spc="-5" dirty="0">
                <a:latin typeface="Verdana"/>
                <a:cs typeface="Verdana"/>
              </a:rPr>
              <a:t>TCP/IP standard for establishing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connection </a:t>
            </a:r>
            <a:r>
              <a:rPr sz="1600" dirty="0">
                <a:latin typeface="Verdana"/>
                <a:cs typeface="Verdana"/>
              </a:rPr>
              <a:t>to 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remote-machine</a:t>
            </a:r>
            <a:r>
              <a:rPr sz="1600" spc="-5" dirty="0" smtClean="0">
                <a:latin typeface="Verdana"/>
                <a:cs typeface="Verdana"/>
              </a:rPr>
              <a:t>.</a:t>
            </a:r>
            <a:endParaRPr lang="en-US" sz="1600" spc="-5" dirty="0" smtClean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15"/>
              </a:spcBef>
              <a:tabLst>
                <a:tab pos="114935" algn="l"/>
              </a:tabLst>
            </a:pPr>
            <a:endParaRPr sz="16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600" spc="-5" dirty="0">
                <a:latin typeface="Verdana"/>
                <a:cs typeface="Verdana"/>
              </a:rPr>
              <a:t>This </a:t>
            </a:r>
            <a:r>
              <a:rPr sz="1600" dirty="0">
                <a:latin typeface="Verdana"/>
                <a:cs typeface="Verdana"/>
              </a:rPr>
              <a:t>allows a user to log </a:t>
            </a:r>
            <a:r>
              <a:rPr sz="1600" spc="-5" dirty="0">
                <a:latin typeface="Verdana"/>
                <a:cs typeface="Verdana"/>
              </a:rPr>
              <a:t>into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remote-machine </a:t>
            </a:r>
            <a:r>
              <a:rPr sz="1600" dirty="0">
                <a:latin typeface="Verdana"/>
                <a:cs typeface="Verdana"/>
              </a:rPr>
              <a:t>across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Internet</a:t>
            </a:r>
            <a:r>
              <a:rPr sz="1600" spc="-5" dirty="0" smtClean="0">
                <a:latin typeface="Verdana"/>
                <a:cs typeface="Verdana"/>
              </a:rPr>
              <a:t>.</a:t>
            </a:r>
            <a:endParaRPr lang="en-US" sz="1600" spc="-5" dirty="0" smtClean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10"/>
              </a:spcBef>
              <a:tabLst>
                <a:tab pos="114935" algn="l"/>
              </a:tabLst>
            </a:pPr>
            <a:endParaRPr sz="1600" dirty="0">
              <a:latin typeface="Verdana"/>
              <a:cs typeface="Verdana"/>
            </a:endParaRPr>
          </a:p>
          <a:p>
            <a:pPr marL="12700" marR="5080">
              <a:lnSpc>
                <a:spcPts val="1100"/>
              </a:lnSpc>
              <a:spcBef>
                <a:spcPts val="35"/>
              </a:spcBef>
              <a:buChar char="•"/>
              <a:tabLst>
                <a:tab pos="137795" algn="l"/>
              </a:tabLst>
            </a:pPr>
            <a:r>
              <a:rPr sz="1600" spc="-5" dirty="0">
                <a:latin typeface="Verdana"/>
                <a:cs typeface="Verdana"/>
              </a:rPr>
              <a:t>This makes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TCP connection and then passes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detail </a:t>
            </a:r>
            <a:r>
              <a:rPr sz="1600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application from </a:t>
            </a:r>
            <a:endParaRPr lang="en-US" sz="1600" spc="-5" dirty="0" smtClean="0">
              <a:latin typeface="Verdana"/>
              <a:cs typeface="Verdana"/>
            </a:endParaRPr>
          </a:p>
          <a:p>
            <a:pPr marL="12700" marR="5080">
              <a:lnSpc>
                <a:spcPts val="1100"/>
              </a:lnSpc>
              <a:spcBef>
                <a:spcPts val="35"/>
              </a:spcBef>
              <a:tabLst>
                <a:tab pos="137795" algn="l"/>
              </a:tabLst>
            </a:pPr>
            <a:r>
              <a:rPr lang="en-US" sz="1600" spc="-5" dirty="0">
                <a:latin typeface="Verdana"/>
                <a:cs typeface="Verdana"/>
              </a:rPr>
              <a:t> </a:t>
            </a:r>
            <a:r>
              <a:rPr lang="en-US" sz="1600" spc="-5" dirty="0" smtClean="0">
                <a:latin typeface="Verdana"/>
                <a:cs typeface="Verdana"/>
              </a:rPr>
              <a:t> </a:t>
            </a:r>
            <a:r>
              <a:rPr sz="1600" spc="-5" dirty="0" smtClean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user </a:t>
            </a:r>
            <a:r>
              <a:rPr sz="1600" dirty="0">
                <a:latin typeface="Verdana"/>
                <a:cs typeface="Verdana"/>
              </a:rPr>
              <a:t>to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remote-  </a:t>
            </a:r>
            <a:r>
              <a:rPr sz="1600" spc="-5" dirty="0">
                <a:latin typeface="Verdana"/>
                <a:cs typeface="Verdana"/>
              </a:rPr>
              <a:t>machine</a:t>
            </a:r>
            <a:r>
              <a:rPr sz="1600" spc="-5" dirty="0" smtClean="0"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248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04664"/>
            <a:ext cx="8676456" cy="585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1055"/>
              </a:lnSpc>
            </a:pPr>
            <a:r>
              <a:rPr lang="en-US" sz="1400" b="1" spc="-5" dirty="0" smtClean="0">
                <a:latin typeface="Verdana"/>
                <a:cs typeface="Verdana"/>
              </a:rPr>
              <a:t>Logging </a:t>
            </a:r>
            <a:r>
              <a:rPr lang="en-US" sz="1400" b="1" dirty="0" smtClean="0">
                <a:latin typeface="Verdana"/>
                <a:cs typeface="Verdana"/>
              </a:rPr>
              <a:t>to </a:t>
            </a:r>
            <a:r>
              <a:rPr lang="en-US" sz="1400" b="1" spc="-5" dirty="0" smtClean="0">
                <a:latin typeface="Verdana"/>
                <a:cs typeface="Verdana"/>
              </a:rPr>
              <a:t>Remote</a:t>
            </a:r>
            <a:r>
              <a:rPr lang="en-US" sz="1400" b="1" spc="-10" dirty="0" smtClean="0">
                <a:latin typeface="Verdana"/>
                <a:cs typeface="Verdana"/>
              </a:rPr>
              <a:t> </a:t>
            </a:r>
            <a:r>
              <a:rPr lang="en-US" sz="1400" b="1" spc="-5" dirty="0" smtClean="0">
                <a:latin typeface="Verdana"/>
                <a:cs typeface="Verdana"/>
              </a:rPr>
              <a:t>Servers</a:t>
            </a:r>
            <a:endParaRPr lang="en-US" sz="1400" dirty="0" smtClean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TELNET has the following properties:</a:t>
            </a:r>
            <a:endParaRPr lang="en-US" sz="1400" dirty="0" smtClean="0">
              <a:latin typeface="Verdana"/>
              <a:cs typeface="Verdana"/>
            </a:endParaRPr>
          </a:p>
          <a:p>
            <a:pPr marL="469900" marR="692785" lvl="1">
              <a:lnSpc>
                <a:spcPct val="101099"/>
              </a:lnSpc>
              <a:buAutoNum type="arabicParenR"/>
              <a:tabLst>
                <a:tab pos="635000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Client-programs </a:t>
            </a:r>
            <a:r>
              <a:rPr lang="en-US" sz="1400" dirty="0" smtClean="0">
                <a:latin typeface="Verdana"/>
                <a:cs typeface="Verdana"/>
              </a:rPr>
              <a:t>are </a:t>
            </a:r>
            <a:r>
              <a:rPr lang="en-US" sz="1400" spc="-5" dirty="0" smtClean="0">
                <a:latin typeface="Verdana"/>
                <a:cs typeface="Verdana"/>
              </a:rPr>
              <a:t>built </a:t>
            </a:r>
            <a:r>
              <a:rPr lang="en-US" sz="1400" dirty="0" smtClean="0">
                <a:latin typeface="Verdana"/>
                <a:cs typeface="Verdana"/>
              </a:rPr>
              <a:t>to </a:t>
            </a:r>
            <a:r>
              <a:rPr lang="en-US" sz="1400" spc="-5" dirty="0" smtClean="0">
                <a:latin typeface="Verdana"/>
                <a:cs typeface="Verdana"/>
              </a:rPr>
              <a:t>use the standard client/server interfaces without knowing </a:t>
            </a:r>
            <a:r>
              <a:rPr lang="en-US" sz="1400" dirty="0" smtClean="0">
                <a:latin typeface="Verdana"/>
                <a:cs typeface="Verdana"/>
              </a:rPr>
              <a:t>the  </a:t>
            </a:r>
            <a:r>
              <a:rPr lang="en-US" sz="1400" spc="-5" dirty="0" smtClean="0">
                <a:latin typeface="Verdana"/>
                <a:cs typeface="Verdana"/>
              </a:rPr>
              <a:t>details </a:t>
            </a:r>
            <a:r>
              <a:rPr lang="en-US" sz="1400" dirty="0" smtClean="0">
                <a:latin typeface="Verdana"/>
                <a:cs typeface="Verdana"/>
              </a:rPr>
              <a:t>of</a:t>
            </a:r>
            <a:r>
              <a:rPr lang="en-US" sz="1400" spc="-15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server-programs.</a:t>
            </a:r>
            <a:endParaRPr lang="en-US" sz="1400" dirty="0" smtClean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lang="en-US" sz="1400" dirty="0" smtClean="0">
                <a:latin typeface="Verdana"/>
                <a:cs typeface="Verdana"/>
              </a:rPr>
              <a:t>A </a:t>
            </a:r>
            <a:r>
              <a:rPr lang="en-US" sz="1400" spc="-5" dirty="0" smtClean="0">
                <a:latin typeface="Verdana"/>
                <a:cs typeface="Verdana"/>
              </a:rPr>
              <a:t>client and </a:t>
            </a:r>
            <a:r>
              <a:rPr lang="en-US" sz="1400" dirty="0" smtClean="0">
                <a:latin typeface="Verdana"/>
                <a:cs typeface="Verdana"/>
              </a:rPr>
              <a:t>a server can </a:t>
            </a:r>
            <a:r>
              <a:rPr lang="en-US" sz="1400" spc="-5" dirty="0" smtClean="0">
                <a:latin typeface="Verdana"/>
                <a:cs typeface="Verdana"/>
              </a:rPr>
              <a:t>negotiate data format</a:t>
            </a:r>
            <a:r>
              <a:rPr lang="en-US" sz="1400" spc="-30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options.</a:t>
            </a:r>
            <a:endParaRPr lang="en-US" sz="1400" dirty="0" smtClean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635000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Once </a:t>
            </a:r>
            <a:r>
              <a:rPr lang="en-US" sz="1400" dirty="0" smtClean="0">
                <a:latin typeface="Verdana"/>
                <a:cs typeface="Verdana"/>
              </a:rPr>
              <a:t>a </a:t>
            </a:r>
            <a:r>
              <a:rPr lang="en-US" sz="1400" spc="-5" dirty="0" smtClean="0">
                <a:latin typeface="Verdana"/>
                <a:cs typeface="Verdana"/>
              </a:rPr>
              <a:t>connection </a:t>
            </a:r>
            <a:r>
              <a:rPr lang="en-US" sz="1400" dirty="0" smtClean="0">
                <a:latin typeface="Verdana"/>
                <a:cs typeface="Verdana"/>
              </a:rPr>
              <a:t>is </a:t>
            </a:r>
            <a:r>
              <a:rPr lang="en-US" sz="1400" spc="-5" dirty="0" smtClean="0">
                <a:latin typeface="Verdana"/>
                <a:cs typeface="Verdana"/>
              </a:rPr>
              <a:t>established, </a:t>
            </a:r>
            <a:r>
              <a:rPr lang="en-US" sz="1400" dirty="0" smtClean="0">
                <a:latin typeface="Verdana"/>
                <a:cs typeface="Verdana"/>
              </a:rPr>
              <a:t>both </a:t>
            </a:r>
            <a:r>
              <a:rPr lang="en-US" sz="1400" spc="-5" dirty="0" smtClean="0">
                <a:latin typeface="Verdana"/>
                <a:cs typeface="Verdana"/>
              </a:rPr>
              <a:t>ends </a:t>
            </a:r>
            <a:r>
              <a:rPr lang="en-US" sz="1400" dirty="0" smtClean="0">
                <a:latin typeface="Verdana"/>
                <a:cs typeface="Verdana"/>
              </a:rPr>
              <a:t>of </a:t>
            </a:r>
            <a:r>
              <a:rPr lang="en-US" sz="1400" spc="-5" dirty="0" smtClean="0">
                <a:latin typeface="Verdana"/>
                <a:cs typeface="Verdana"/>
              </a:rPr>
              <a:t>the connection </a:t>
            </a:r>
            <a:r>
              <a:rPr lang="en-US" sz="1400" dirty="0" smtClean="0">
                <a:latin typeface="Verdana"/>
                <a:cs typeface="Verdana"/>
              </a:rPr>
              <a:t>are treated</a:t>
            </a:r>
            <a:r>
              <a:rPr lang="en-US" sz="1400" spc="-25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symmetrically.</a:t>
            </a:r>
            <a:endParaRPr lang="en-US" sz="1400" dirty="0" smtClean="0">
              <a:latin typeface="Verdana"/>
              <a:cs typeface="Verdana"/>
            </a:endParaRPr>
          </a:p>
          <a:p>
            <a:pPr marL="12700" marR="8890">
              <a:lnSpc>
                <a:spcPct val="101099"/>
              </a:lnSpc>
              <a:spcBef>
                <a:spcPts val="5"/>
              </a:spcBef>
              <a:buChar char="•"/>
              <a:tabLst>
                <a:tab pos="116205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When </a:t>
            </a:r>
            <a:r>
              <a:rPr lang="en-US" sz="1400" dirty="0" smtClean="0">
                <a:latin typeface="Verdana"/>
                <a:cs typeface="Verdana"/>
              </a:rPr>
              <a:t>a </a:t>
            </a:r>
            <a:r>
              <a:rPr lang="en-US" sz="1400" spc="-5" dirty="0" smtClean="0">
                <a:latin typeface="Verdana"/>
                <a:cs typeface="Verdana"/>
              </a:rPr>
              <a:t>user logs into </a:t>
            </a:r>
            <a:r>
              <a:rPr lang="en-US" sz="1400" dirty="0" smtClean="0">
                <a:latin typeface="Verdana"/>
                <a:cs typeface="Verdana"/>
              </a:rPr>
              <a:t>a </a:t>
            </a:r>
            <a:r>
              <a:rPr lang="en-US" sz="1400" spc="-5" dirty="0" smtClean="0">
                <a:latin typeface="Verdana"/>
                <a:cs typeface="Verdana"/>
              </a:rPr>
              <a:t>remote-server, the client's terminal-driver accepts the keystrokes and interprets them  </a:t>
            </a:r>
            <a:r>
              <a:rPr lang="en-US" sz="1400" dirty="0" smtClean="0">
                <a:latin typeface="Verdana"/>
                <a:cs typeface="Verdana"/>
              </a:rPr>
              <a:t>as </a:t>
            </a:r>
            <a:r>
              <a:rPr lang="en-US" sz="1400" spc="-5" dirty="0" smtClean="0">
                <a:latin typeface="Verdana"/>
                <a:cs typeface="Verdana"/>
              </a:rPr>
              <a:t>characters </a:t>
            </a:r>
            <a:r>
              <a:rPr lang="en-US" sz="1400" dirty="0" smtClean="0">
                <a:latin typeface="Verdana"/>
                <a:cs typeface="Verdana"/>
              </a:rPr>
              <a:t>by its</a:t>
            </a:r>
            <a:r>
              <a:rPr lang="en-US" sz="1400" spc="-30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operating-system.</a:t>
            </a:r>
            <a:endParaRPr lang="en-US" sz="1400" dirty="0" smtClean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Characters </a:t>
            </a:r>
            <a:r>
              <a:rPr lang="en-US" sz="1400" dirty="0" smtClean="0">
                <a:latin typeface="Verdana"/>
                <a:cs typeface="Verdana"/>
              </a:rPr>
              <a:t>are </a:t>
            </a:r>
            <a:r>
              <a:rPr lang="en-US" sz="1400" spc="-5" dirty="0" smtClean="0">
                <a:latin typeface="Verdana"/>
                <a:cs typeface="Verdana"/>
              </a:rPr>
              <a:t>typically transformed </a:t>
            </a:r>
            <a:r>
              <a:rPr lang="en-US" sz="1400" dirty="0" smtClean="0">
                <a:latin typeface="Verdana"/>
                <a:cs typeface="Verdana"/>
              </a:rPr>
              <a:t>to a </a:t>
            </a:r>
            <a:r>
              <a:rPr lang="en-US" sz="1400" spc="-5" dirty="0" smtClean="0">
                <a:latin typeface="Verdana"/>
                <a:cs typeface="Verdana"/>
              </a:rPr>
              <a:t>universal character </a:t>
            </a:r>
            <a:r>
              <a:rPr lang="en-US" sz="1400" dirty="0" smtClean="0">
                <a:latin typeface="Verdana"/>
                <a:cs typeface="Verdana"/>
              </a:rPr>
              <a:t>set called </a:t>
            </a:r>
            <a:r>
              <a:rPr lang="en-US" sz="1400" spc="-5" dirty="0" smtClean="0">
                <a:latin typeface="Verdana"/>
                <a:cs typeface="Verdana"/>
              </a:rPr>
              <a:t>NVT (network virtual</a:t>
            </a:r>
            <a:r>
              <a:rPr lang="en-US" sz="1400" spc="55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terminal).</a:t>
            </a:r>
            <a:endParaRPr lang="en-US" sz="1400" dirty="0" smtClean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The client then establishes </a:t>
            </a:r>
            <a:r>
              <a:rPr lang="en-US" sz="1400" dirty="0" smtClean="0">
                <a:latin typeface="Verdana"/>
                <a:cs typeface="Verdana"/>
              </a:rPr>
              <a:t>a </a:t>
            </a:r>
            <a:r>
              <a:rPr lang="en-US" sz="1400" spc="-5" dirty="0" smtClean="0">
                <a:latin typeface="Verdana"/>
                <a:cs typeface="Verdana"/>
              </a:rPr>
              <a:t>TCP connection </a:t>
            </a:r>
            <a:r>
              <a:rPr lang="en-US" sz="1400" dirty="0" smtClean="0">
                <a:latin typeface="Verdana"/>
                <a:cs typeface="Verdana"/>
              </a:rPr>
              <a:t>to </a:t>
            </a:r>
            <a:r>
              <a:rPr lang="en-US" sz="1400" spc="-5" dirty="0" smtClean="0">
                <a:latin typeface="Verdana"/>
                <a:cs typeface="Verdana"/>
              </a:rPr>
              <a:t>the</a:t>
            </a:r>
            <a:r>
              <a:rPr lang="en-US" sz="1400" spc="-10" dirty="0" smtClean="0">
                <a:latin typeface="Verdana"/>
                <a:cs typeface="Verdana"/>
              </a:rPr>
              <a:t> </a:t>
            </a:r>
            <a:r>
              <a:rPr lang="en-US" sz="1400" dirty="0" smtClean="0">
                <a:latin typeface="Verdana"/>
                <a:cs typeface="Verdana"/>
              </a:rPr>
              <a:t>server.</a:t>
            </a:r>
          </a:p>
          <a:p>
            <a:pPr marL="12700" marR="7620">
              <a:lnSpc>
                <a:spcPct val="101099"/>
              </a:lnSpc>
              <a:buChar char="•"/>
              <a:tabLst>
                <a:tab pos="119380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Texts </a:t>
            </a:r>
            <a:r>
              <a:rPr lang="en-US" sz="1400" dirty="0" smtClean="0">
                <a:latin typeface="Verdana"/>
                <a:cs typeface="Verdana"/>
              </a:rPr>
              <a:t>in </a:t>
            </a:r>
            <a:r>
              <a:rPr lang="en-US" sz="1400" spc="-5" dirty="0" smtClean="0">
                <a:latin typeface="Verdana"/>
                <a:cs typeface="Verdana"/>
              </a:rPr>
              <a:t>the NVT formal </a:t>
            </a:r>
            <a:r>
              <a:rPr lang="en-US" sz="1400" dirty="0" smtClean="0">
                <a:latin typeface="Verdana"/>
                <a:cs typeface="Verdana"/>
              </a:rPr>
              <a:t>are </a:t>
            </a:r>
            <a:r>
              <a:rPr lang="en-US" sz="1400" spc="-5" dirty="0" smtClean="0">
                <a:latin typeface="Verdana"/>
                <a:cs typeface="Verdana"/>
              </a:rPr>
              <a:t>transmitted using </a:t>
            </a:r>
            <a:r>
              <a:rPr lang="en-US" sz="1400" dirty="0" smtClean="0">
                <a:latin typeface="Verdana"/>
                <a:cs typeface="Verdana"/>
              </a:rPr>
              <a:t>a </a:t>
            </a:r>
            <a:r>
              <a:rPr lang="en-US" sz="1400" spc="-5" dirty="0" smtClean="0">
                <a:latin typeface="Verdana"/>
                <a:cs typeface="Verdana"/>
              </a:rPr>
              <a:t>TCP </a:t>
            </a:r>
            <a:r>
              <a:rPr lang="en-US" sz="1400" dirty="0" smtClean="0">
                <a:latin typeface="Verdana"/>
                <a:cs typeface="Verdana"/>
              </a:rPr>
              <a:t>session </a:t>
            </a:r>
            <a:r>
              <a:rPr lang="en-US" sz="1400" spc="-5" dirty="0" smtClean="0">
                <a:latin typeface="Verdana"/>
                <a:cs typeface="Verdana"/>
              </a:rPr>
              <a:t>and </a:t>
            </a:r>
            <a:r>
              <a:rPr lang="en-US" sz="1400" dirty="0" smtClean="0">
                <a:latin typeface="Verdana"/>
                <a:cs typeface="Verdana"/>
              </a:rPr>
              <a:t>are </a:t>
            </a:r>
            <a:r>
              <a:rPr lang="en-US" sz="1400" spc="-5" dirty="0" smtClean="0">
                <a:latin typeface="Verdana"/>
                <a:cs typeface="Verdana"/>
              </a:rPr>
              <a:t>delivered </a:t>
            </a:r>
            <a:r>
              <a:rPr lang="en-US" sz="1400" dirty="0" smtClean="0">
                <a:latin typeface="Verdana"/>
                <a:cs typeface="Verdana"/>
              </a:rPr>
              <a:t>to </a:t>
            </a:r>
            <a:r>
              <a:rPr lang="en-US" sz="1400" spc="-5" dirty="0" smtClean="0">
                <a:latin typeface="Verdana"/>
                <a:cs typeface="Verdana"/>
              </a:rPr>
              <a:t>the operating-system </a:t>
            </a:r>
            <a:r>
              <a:rPr lang="en-US" sz="1400" dirty="0" smtClean="0">
                <a:latin typeface="Verdana"/>
                <a:cs typeface="Verdana"/>
              </a:rPr>
              <a:t>of </a:t>
            </a:r>
            <a:r>
              <a:rPr lang="en-US" sz="1400" spc="-5" dirty="0" smtClean="0">
                <a:latin typeface="Verdana"/>
                <a:cs typeface="Verdana"/>
              </a:rPr>
              <a:t>the  remote-server.</a:t>
            </a:r>
            <a:endParaRPr lang="en-US" sz="1400" dirty="0" smtClean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20"/>
              </a:spcBef>
              <a:buChar char="•"/>
              <a:tabLst>
                <a:tab pos="114935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The </a:t>
            </a:r>
            <a:r>
              <a:rPr lang="en-US" sz="1400" dirty="0" smtClean="0">
                <a:latin typeface="Verdana"/>
                <a:cs typeface="Verdana"/>
              </a:rPr>
              <a:t>server converts </a:t>
            </a:r>
            <a:r>
              <a:rPr lang="en-US" sz="1400" spc="-5" dirty="0" smtClean="0">
                <a:latin typeface="Verdana"/>
                <a:cs typeface="Verdana"/>
              </a:rPr>
              <a:t>the characters </a:t>
            </a:r>
            <a:r>
              <a:rPr lang="en-US" sz="1400" dirty="0" smtClean="0">
                <a:latin typeface="Verdana"/>
                <a:cs typeface="Verdana"/>
              </a:rPr>
              <a:t>back </a:t>
            </a:r>
            <a:r>
              <a:rPr lang="en-US" sz="1400" spc="-5" dirty="0" smtClean="0">
                <a:latin typeface="Verdana"/>
                <a:cs typeface="Verdana"/>
              </a:rPr>
              <a:t>from </a:t>
            </a:r>
            <a:r>
              <a:rPr lang="en-US" sz="1400" dirty="0" smtClean="0">
                <a:latin typeface="Verdana"/>
                <a:cs typeface="Verdana"/>
              </a:rPr>
              <a:t>NVT to </a:t>
            </a:r>
            <a:r>
              <a:rPr lang="en-US" sz="1400" spc="-5" dirty="0" smtClean="0">
                <a:latin typeface="Verdana"/>
                <a:cs typeface="Verdana"/>
              </a:rPr>
              <a:t>the local client machine's</a:t>
            </a:r>
            <a:r>
              <a:rPr lang="en-US" sz="1400" spc="-15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format.</a:t>
            </a:r>
            <a:endParaRPr lang="en-US" sz="1400" dirty="0" smtClean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400" b="1" spc="-5" dirty="0" smtClean="0">
                <a:latin typeface="Verdana"/>
                <a:cs typeface="Verdana"/>
              </a:rPr>
              <a:t>SECURE SHELL (SSH)</a:t>
            </a:r>
            <a:r>
              <a:rPr lang="en-US" sz="1400" b="1" spc="15" dirty="0" smtClean="0">
                <a:latin typeface="Verdana"/>
                <a:cs typeface="Verdana"/>
              </a:rPr>
              <a:t> </a:t>
            </a:r>
            <a:r>
              <a:rPr lang="en-US" sz="1400" b="1" spc="-5" dirty="0" smtClean="0">
                <a:latin typeface="Verdana"/>
                <a:cs typeface="Verdana"/>
              </a:rPr>
              <a:t>PROTOCOL</a:t>
            </a:r>
            <a:endParaRPr lang="en-US" sz="1400" dirty="0" smtClean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This </a:t>
            </a:r>
            <a:r>
              <a:rPr lang="en-US" sz="1400" dirty="0" smtClean="0">
                <a:latin typeface="Verdana"/>
                <a:cs typeface="Verdana"/>
              </a:rPr>
              <a:t>is based on UNIX</a:t>
            </a:r>
            <a:r>
              <a:rPr lang="en-US" sz="1400" spc="-35" dirty="0" smtClean="0">
                <a:latin typeface="Verdana"/>
                <a:cs typeface="Verdana"/>
              </a:rPr>
              <a:t> </a:t>
            </a:r>
            <a:r>
              <a:rPr lang="en-US" sz="1400" dirty="0" smtClean="0">
                <a:latin typeface="Verdana"/>
                <a:cs typeface="Verdana"/>
              </a:rPr>
              <a:t>programs.</a:t>
            </a: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This </a:t>
            </a:r>
            <a:r>
              <a:rPr lang="en-US" sz="1400" dirty="0" smtClean="0">
                <a:latin typeface="Verdana"/>
                <a:cs typeface="Verdana"/>
              </a:rPr>
              <a:t>uses </a:t>
            </a:r>
            <a:r>
              <a:rPr lang="en-US" sz="1400" spc="-5" dirty="0" smtClean="0">
                <a:latin typeface="Verdana"/>
                <a:cs typeface="Verdana"/>
              </a:rPr>
              <a:t>TCP for</a:t>
            </a:r>
            <a:r>
              <a:rPr lang="en-US" sz="1400" spc="-10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communications.</a:t>
            </a:r>
            <a:endParaRPr lang="en-US" sz="1400" dirty="0" smtClean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This </a:t>
            </a:r>
            <a:r>
              <a:rPr lang="en-US" sz="1400" dirty="0" smtClean="0">
                <a:latin typeface="Verdana"/>
                <a:cs typeface="Verdana"/>
              </a:rPr>
              <a:t>is more </a:t>
            </a:r>
            <a:r>
              <a:rPr lang="en-US" sz="1400" spc="-5" dirty="0" smtClean="0">
                <a:latin typeface="Verdana"/>
                <a:cs typeface="Verdana"/>
              </a:rPr>
              <a:t>powerful </a:t>
            </a:r>
            <a:r>
              <a:rPr lang="en-US" sz="1400" dirty="0" smtClean="0">
                <a:latin typeface="Verdana"/>
                <a:cs typeface="Verdana"/>
              </a:rPr>
              <a:t>and </a:t>
            </a:r>
            <a:r>
              <a:rPr lang="en-US" sz="1400" spc="-5" dirty="0" smtClean="0">
                <a:latin typeface="Verdana"/>
                <a:cs typeface="Verdana"/>
              </a:rPr>
              <a:t>flexible than</a:t>
            </a:r>
            <a:r>
              <a:rPr lang="en-US" sz="1400" spc="-25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TELNET.</a:t>
            </a:r>
            <a:endParaRPr lang="en-US" sz="1400" dirty="0" smtClean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This </a:t>
            </a:r>
            <a:r>
              <a:rPr lang="en-US" sz="1400" dirty="0" smtClean="0">
                <a:latin typeface="Verdana"/>
                <a:cs typeface="Verdana"/>
              </a:rPr>
              <a:t>allows </a:t>
            </a:r>
            <a:r>
              <a:rPr lang="en-US" sz="1400" spc="-5" dirty="0" smtClean="0">
                <a:latin typeface="Verdana"/>
                <a:cs typeface="Verdana"/>
              </a:rPr>
              <a:t>the user </a:t>
            </a:r>
            <a:r>
              <a:rPr lang="en-US" sz="1400" dirty="0" smtClean="0">
                <a:latin typeface="Verdana"/>
                <a:cs typeface="Verdana"/>
              </a:rPr>
              <a:t>to more easily </a:t>
            </a:r>
            <a:r>
              <a:rPr lang="en-US" sz="1400" spc="-5" dirty="0" smtClean="0">
                <a:latin typeface="Verdana"/>
                <a:cs typeface="Verdana"/>
              </a:rPr>
              <a:t>execute </a:t>
            </a:r>
            <a:r>
              <a:rPr lang="en-US" sz="1400" dirty="0" smtClean="0">
                <a:latin typeface="Verdana"/>
                <a:cs typeface="Verdana"/>
              </a:rPr>
              <a:t>a </a:t>
            </a:r>
            <a:r>
              <a:rPr lang="en-US" sz="1400" spc="-5" dirty="0" smtClean="0">
                <a:latin typeface="Verdana"/>
                <a:cs typeface="Verdana"/>
              </a:rPr>
              <a:t>single command </a:t>
            </a:r>
            <a:r>
              <a:rPr lang="en-US" sz="1400" dirty="0" smtClean="0">
                <a:latin typeface="Verdana"/>
                <a:cs typeface="Verdana"/>
              </a:rPr>
              <a:t>on a remote</a:t>
            </a:r>
            <a:r>
              <a:rPr lang="en-US" sz="1400" spc="-45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client.</a:t>
            </a:r>
            <a:endParaRPr lang="en-US" sz="1400" dirty="0" smtClean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25"/>
              </a:spcBef>
              <a:buChar char="•"/>
              <a:tabLst>
                <a:tab pos="114935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This </a:t>
            </a:r>
            <a:r>
              <a:rPr lang="en-US" sz="1400" dirty="0" smtClean="0">
                <a:latin typeface="Verdana"/>
                <a:cs typeface="Verdana"/>
              </a:rPr>
              <a:t>has </a:t>
            </a:r>
            <a:r>
              <a:rPr lang="en-US" sz="1400" spc="-5" dirty="0" smtClean="0">
                <a:latin typeface="Verdana"/>
                <a:cs typeface="Verdana"/>
              </a:rPr>
              <a:t>the following advantages over</a:t>
            </a:r>
            <a:r>
              <a:rPr lang="en-US" sz="1400" spc="-15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TELNET</a:t>
            </a:r>
            <a:endParaRPr lang="en-US" sz="1400" dirty="0" smtClean="0">
              <a:latin typeface="Verdana"/>
              <a:cs typeface="Verdana"/>
            </a:endParaRPr>
          </a:p>
          <a:p>
            <a:pPr marL="469900" marR="10160" lvl="1">
              <a:lnSpc>
                <a:spcPct val="101099"/>
              </a:lnSpc>
              <a:buAutoNum type="arabicParenR"/>
              <a:tabLst>
                <a:tab pos="681990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Security: SSH provides </a:t>
            </a:r>
            <a:r>
              <a:rPr lang="en-US" sz="1400" dirty="0" smtClean="0">
                <a:latin typeface="Verdana"/>
                <a:cs typeface="Verdana"/>
              </a:rPr>
              <a:t>a </a:t>
            </a:r>
            <a:r>
              <a:rPr lang="en-US" sz="1400" spc="-5" dirty="0" smtClean="0">
                <a:latin typeface="Verdana"/>
                <a:cs typeface="Verdana"/>
              </a:rPr>
              <a:t>secure communication </a:t>
            </a:r>
            <a:r>
              <a:rPr lang="en-US" sz="1400" dirty="0" smtClean="0">
                <a:latin typeface="Verdana"/>
                <a:cs typeface="Verdana"/>
              </a:rPr>
              <a:t>by </a:t>
            </a:r>
            <a:r>
              <a:rPr lang="en-US" sz="1400" spc="-5" dirty="0" smtClean="0">
                <a:latin typeface="Verdana"/>
                <a:cs typeface="Verdana"/>
              </a:rPr>
              <a:t>encrypting and authenticating messages.  Security </a:t>
            </a:r>
            <a:r>
              <a:rPr lang="en-US" sz="1400" dirty="0" smtClean="0">
                <a:latin typeface="Verdana"/>
                <a:cs typeface="Verdana"/>
              </a:rPr>
              <a:t>is </a:t>
            </a:r>
            <a:r>
              <a:rPr lang="en-US" sz="1400" spc="-5" dirty="0" smtClean="0">
                <a:latin typeface="Verdana"/>
                <a:cs typeface="Verdana"/>
              </a:rPr>
              <a:t>implemented </a:t>
            </a:r>
            <a:r>
              <a:rPr lang="en-US" sz="1400" dirty="0" smtClean="0">
                <a:latin typeface="Verdana"/>
                <a:cs typeface="Verdana"/>
              </a:rPr>
              <a:t>by </a:t>
            </a:r>
            <a:r>
              <a:rPr lang="en-US" sz="1400" spc="-5" dirty="0" smtClean="0">
                <a:latin typeface="Verdana"/>
                <a:cs typeface="Verdana"/>
              </a:rPr>
              <a:t>using public-key</a:t>
            </a:r>
            <a:r>
              <a:rPr lang="en-US" sz="1400" spc="-35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encryption.</a:t>
            </a:r>
            <a:endParaRPr lang="en-US" sz="1400" dirty="0" smtClean="0">
              <a:latin typeface="Verdana"/>
              <a:cs typeface="Verdana"/>
            </a:endParaRPr>
          </a:p>
          <a:p>
            <a:pPr marL="469900" marR="725805" lvl="1">
              <a:lnSpc>
                <a:spcPct val="101099"/>
              </a:lnSpc>
              <a:spcBef>
                <a:spcPts val="5"/>
              </a:spcBef>
              <a:buAutoNum type="arabicParenR"/>
              <a:tabLst>
                <a:tab pos="635000" algn="l"/>
              </a:tabLst>
            </a:pPr>
            <a:r>
              <a:rPr lang="en-US" sz="1400" spc="-5" dirty="0" smtClean="0">
                <a:latin typeface="Verdana"/>
                <a:cs typeface="Verdana"/>
              </a:rPr>
              <a:t>Multiplexing: SSH </a:t>
            </a:r>
            <a:r>
              <a:rPr lang="en-US" sz="1400" dirty="0" smtClean="0">
                <a:latin typeface="Verdana"/>
                <a:cs typeface="Verdana"/>
              </a:rPr>
              <a:t>provides several </a:t>
            </a:r>
            <a:r>
              <a:rPr lang="en-US" sz="1400" spc="-5" dirty="0" smtClean="0">
                <a:latin typeface="Verdana"/>
                <a:cs typeface="Verdana"/>
              </a:rPr>
              <a:t>additional </a:t>
            </a:r>
            <a:r>
              <a:rPr lang="en-US" sz="1400" dirty="0" smtClean="0">
                <a:latin typeface="Verdana"/>
                <a:cs typeface="Verdana"/>
              </a:rPr>
              <a:t>data </a:t>
            </a:r>
            <a:r>
              <a:rPr lang="en-US" sz="1400" spc="-5" dirty="0" smtClean="0">
                <a:latin typeface="Verdana"/>
                <a:cs typeface="Verdana"/>
              </a:rPr>
              <a:t>transfers over the </a:t>
            </a:r>
            <a:r>
              <a:rPr lang="en-US" sz="1400" dirty="0" smtClean="0">
                <a:latin typeface="Verdana"/>
                <a:cs typeface="Verdana"/>
              </a:rPr>
              <a:t>same </a:t>
            </a:r>
            <a:r>
              <a:rPr lang="en-US" sz="1400" spc="-5" dirty="0" smtClean="0">
                <a:latin typeface="Verdana"/>
                <a:cs typeface="Verdana"/>
              </a:rPr>
              <a:t>connection </a:t>
            </a:r>
            <a:r>
              <a:rPr lang="en-US" sz="1400" dirty="0" smtClean="0">
                <a:latin typeface="Verdana"/>
                <a:cs typeface="Verdana"/>
              </a:rPr>
              <a:t>by  </a:t>
            </a:r>
            <a:r>
              <a:rPr lang="en-US" sz="1400" spc="-5" dirty="0" smtClean="0">
                <a:latin typeface="Verdana"/>
                <a:cs typeface="Verdana"/>
              </a:rPr>
              <a:t>multiplexing multiple</a:t>
            </a:r>
            <a:r>
              <a:rPr lang="en-US" sz="1400" spc="-10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channels.</a:t>
            </a:r>
            <a:endParaRPr lang="en-US" sz="14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132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512" y="608884"/>
            <a:ext cx="8640960" cy="277364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b="1" i="1" spc="-5" dirty="0">
                <a:latin typeface="Georgia"/>
                <a:cs typeface="Georgia"/>
              </a:rPr>
              <a:t>COMPUTER</a:t>
            </a:r>
            <a:r>
              <a:rPr sz="1400" b="1" i="1" spc="-10" dirty="0">
                <a:latin typeface="Georgia"/>
                <a:cs typeface="Georgia"/>
              </a:rPr>
              <a:t> </a:t>
            </a:r>
            <a:r>
              <a:rPr sz="1400" b="1" i="1" spc="-5" dirty="0">
                <a:latin typeface="Georgia"/>
                <a:cs typeface="Georgia"/>
              </a:rPr>
              <a:t>NETWORKS-II</a:t>
            </a:r>
            <a:endParaRPr sz="1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00" b="1" spc="-5" dirty="0">
                <a:latin typeface="Verdana"/>
                <a:cs typeface="Verdana"/>
              </a:rPr>
              <a:t>SMTP (SIMPLE MAIL TRANSFER PROTOCOL) </a:t>
            </a:r>
            <a:r>
              <a:rPr sz="1200" b="1" dirty="0">
                <a:latin typeface="Verdana"/>
                <a:cs typeface="Verdana"/>
              </a:rPr>
              <a:t>&amp; EMAIL </a:t>
            </a:r>
            <a:r>
              <a:rPr sz="1200" b="1" spc="-5" dirty="0">
                <a:latin typeface="Verdana"/>
                <a:cs typeface="Verdana"/>
              </a:rPr>
              <a:t>(ELECTRONIC</a:t>
            </a:r>
            <a:r>
              <a:rPr sz="1200" b="1" spc="4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MAIL)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SMTP transfers </a:t>
            </a:r>
            <a:r>
              <a:rPr sz="1200" dirty="0">
                <a:latin typeface="Verdana"/>
                <a:cs typeface="Verdana"/>
              </a:rPr>
              <a:t>email </a:t>
            </a:r>
            <a:r>
              <a:rPr sz="1200" spc="-5" dirty="0">
                <a:latin typeface="Verdana"/>
                <a:cs typeface="Verdana"/>
              </a:rPr>
              <a:t>from the </a:t>
            </a:r>
            <a:r>
              <a:rPr sz="1200" dirty="0">
                <a:latin typeface="Verdana"/>
                <a:cs typeface="Verdana"/>
              </a:rPr>
              <a:t>mail-server of a source to </a:t>
            </a:r>
            <a:r>
              <a:rPr sz="1200" spc="-5" dirty="0">
                <a:latin typeface="Verdana"/>
                <a:cs typeface="Verdana"/>
              </a:rPr>
              <a:t>the </a:t>
            </a:r>
            <a:r>
              <a:rPr sz="1200" dirty="0">
                <a:latin typeface="Verdana"/>
                <a:cs typeface="Verdana"/>
              </a:rPr>
              <a:t>mail-servers of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destinations.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user-mailbox </a:t>
            </a:r>
            <a:r>
              <a:rPr sz="1200" dirty="0">
                <a:latin typeface="Verdana"/>
                <a:cs typeface="Verdana"/>
              </a:rPr>
              <a:t>is a space in </a:t>
            </a:r>
            <a:r>
              <a:rPr sz="1200" spc="-5" dirty="0">
                <a:latin typeface="Verdana"/>
                <a:cs typeface="Verdana"/>
              </a:rPr>
              <a:t>the </a:t>
            </a:r>
            <a:r>
              <a:rPr sz="1200" dirty="0">
                <a:latin typeface="Verdana"/>
                <a:cs typeface="Verdana"/>
              </a:rPr>
              <a:t>mail-server </a:t>
            </a:r>
            <a:r>
              <a:rPr sz="1200" spc="-5" dirty="0">
                <a:latin typeface="Verdana"/>
                <a:cs typeface="Verdana"/>
              </a:rPr>
              <a:t>allocated </a:t>
            </a:r>
            <a:r>
              <a:rPr sz="1200" dirty="0">
                <a:latin typeface="Verdana"/>
                <a:cs typeface="Verdana"/>
              </a:rPr>
              <a:t>to </a:t>
            </a:r>
            <a:r>
              <a:rPr sz="1200" spc="-5" dirty="0">
                <a:latin typeface="Verdana"/>
                <a:cs typeface="Verdana"/>
              </a:rPr>
              <a:t>the user </a:t>
            </a:r>
            <a:r>
              <a:rPr sz="1200" dirty="0">
                <a:latin typeface="Verdana"/>
                <a:cs typeface="Verdana"/>
              </a:rPr>
              <a:t>to </a:t>
            </a:r>
            <a:r>
              <a:rPr sz="1200" spc="-5" dirty="0">
                <a:latin typeface="Verdana"/>
                <a:cs typeface="Verdana"/>
              </a:rPr>
              <a:t>keep its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email.</a:t>
            </a: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200" b="1" i="1" spc="-5" dirty="0">
                <a:latin typeface="Verdana"/>
                <a:cs typeface="Verdana"/>
              </a:rPr>
              <a:t>Begin SMTP between </a:t>
            </a:r>
            <a:r>
              <a:rPr sz="1200" b="1" i="1" dirty="0">
                <a:latin typeface="Verdana"/>
                <a:cs typeface="Verdana"/>
              </a:rPr>
              <a:t>two</a:t>
            </a:r>
            <a:r>
              <a:rPr sz="1200" b="1" i="1" spc="-5" dirty="0">
                <a:latin typeface="Verdana"/>
                <a:cs typeface="Verdana"/>
              </a:rPr>
              <a:t> users</a:t>
            </a:r>
            <a:endParaRPr sz="1200" dirty="0">
              <a:latin typeface="Verdana"/>
              <a:cs typeface="Verdana"/>
            </a:endParaRPr>
          </a:p>
          <a:p>
            <a:pPr marL="469900" marR="5080" lvl="1">
              <a:lnSpc>
                <a:spcPct val="101099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User-1 provides user-2's </a:t>
            </a:r>
            <a:r>
              <a:rPr sz="1200" dirty="0">
                <a:latin typeface="Verdana"/>
                <a:cs typeface="Verdana"/>
              </a:rPr>
              <a:t>email </a:t>
            </a:r>
            <a:r>
              <a:rPr sz="1200" spc="-5" dirty="0">
                <a:latin typeface="Verdana"/>
                <a:cs typeface="Verdana"/>
              </a:rPr>
              <a:t>address(user2@organization.com) and </a:t>
            </a:r>
            <a:r>
              <a:rPr sz="1200" dirty="0">
                <a:latin typeface="Verdana"/>
                <a:cs typeface="Verdana"/>
              </a:rPr>
              <a:t>composes its  </a:t>
            </a:r>
            <a:r>
              <a:rPr sz="1200" spc="-5" dirty="0">
                <a:latin typeface="Verdana"/>
                <a:cs typeface="Verdana"/>
              </a:rPr>
              <a:t>message(Figure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 smtClean="0">
                <a:latin typeface="Verdana"/>
                <a:cs typeface="Verdana"/>
              </a:rPr>
              <a:t>).</a:t>
            </a:r>
            <a:endParaRPr sz="12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User-1 sends the message </a:t>
            </a:r>
            <a:r>
              <a:rPr sz="1200" dirty="0">
                <a:latin typeface="Verdana"/>
                <a:cs typeface="Verdana"/>
              </a:rPr>
              <a:t>to </a:t>
            </a:r>
            <a:r>
              <a:rPr sz="1200" spc="-5" dirty="0">
                <a:latin typeface="Verdana"/>
                <a:cs typeface="Verdana"/>
              </a:rPr>
              <a:t>its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mail-server(isp.com)</a:t>
            </a:r>
            <a:endParaRPr sz="12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Server </a:t>
            </a:r>
            <a:r>
              <a:rPr sz="1200" dirty="0">
                <a:latin typeface="Verdana"/>
                <a:cs typeface="Verdana"/>
              </a:rPr>
              <a:t>isp.com places </a:t>
            </a:r>
            <a:r>
              <a:rPr sz="1200" spc="-10" dirty="0">
                <a:latin typeface="Verdana"/>
                <a:cs typeface="Verdana"/>
              </a:rPr>
              <a:t>the </a:t>
            </a:r>
            <a:r>
              <a:rPr sz="1200" spc="-5" dirty="0">
                <a:latin typeface="Verdana"/>
                <a:cs typeface="Verdana"/>
              </a:rPr>
              <a:t>message </a:t>
            </a:r>
            <a:r>
              <a:rPr sz="1200" dirty="0">
                <a:latin typeface="Verdana"/>
                <a:cs typeface="Verdana"/>
              </a:rPr>
              <a:t>in its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queue.</a:t>
            </a:r>
            <a:endParaRPr sz="12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SMTP </a:t>
            </a:r>
            <a:r>
              <a:rPr sz="1200" dirty="0">
                <a:latin typeface="Verdana"/>
                <a:cs typeface="Verdana"/>
              </a:rPr>
              <a:t>on </a:t>
            </a:r>
            <a:r>
              <a:rPr sz="1200" spc="-5" dirty="0">
                <a:latin typeface="Verdana"/>
                <a:cs typeface="Verdana"/>
              </a:rPr>
              <a:t>user </a:t>
            </a:r>
            <a:r>
              <a:rPr sz="1200" dirty="0">
                <a:latin typeface="Verdana"/>
                <a:cs typeface="Verdana"/>
              </a:rPr>
              <a:t>1's mail-server</a:t>
            </a:r>
          </a:p>
          <a:p>
            <a:pPr marL="184213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→ </a:t>
            </a:r>
            <a:r>
              <a:rPr sz="1200" spc="-5" dirty="0">
                <a:latin typeface="Verdana"/>
                <a:cs typeface="Verdana"/>
              </a:rPr>
              <a:t>notices the message </a:t>
            </a:r>
            <a:r>
              <a:rPr sz="1200" dirty="0">
                <a:latin typeface="Verdana"/>
                <a:cs typeface="Verdana"/>
              </a:rPr>
              <a:t>in </a:t>
            </a:r>
            <a:r>
              <a:rPr sz="1200" spc="-5" dirty="0">
                <a:latin typeface="Verdana"/>
                <a:cs typeface="Verdana"/>
              </a:rPr>
              <a:t>the queue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and</a:t>
            </a:r>
            <a:endParaRPr sz="1200" dirty="0">
              <a:latin typeface="Verdana"/>
              <a:cs typeface="Verdana"/>
            </a:endParaRPr>
          </a:p>
          <a:p>
            <a:pPr marL="1960880" marR="184150" indent="-119380">
              <a:lnSpc>
                <a:spcPct val="102200"/>
              </a:lnSpc>
            </a:pPr>
            <a:r>
              <a:rPr sz="1200" spc="-5" dirty="0">
                <a:latin typeface="Arial"/>
                <a:cs typeface="Arial"/>
              </a:rPr>
              <a:t>→</a:t>
            </a:r>
            <a:r>
              <a:rPr sz="1200" spc="-5" dirty="0">
                <a:latin typeface="Verdana"/>
                <a:cs typeface="Verdana"/>
              </a:rPr>
              <a:t>opens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TCP connection with the organization </a:t>
            </a:r>
            <a:r>
              <a:rPr sz="1200" dirty="0">
                <a:latin typeface="Verdana"/>
                <a:cs typeface="Verdana"/>
              </a:rPr>
              <a:t>mail-server  </a:t>
            </a:r>
            <a:r>
              <a:rPr sz="1200" spc="-5" dirty="0">
                <a:latin typeface="Verdana"/>
                <a:cs typeface="Verdana"/>
              </a:rPr>
              <a:t>(organization.com)</a:t>
            </a:r>
            <a:endParaRPr sz="12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5"/>
              </a:spcBef>
              <a:buAutoNum type="arabicParenR" startAt="5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Initial SMTP handshaking takes </a:t>
            </a:r>
            <a:r>
              <a:rPr sz="1200" dirty="0">
                <a:latin typeface="Verdana"/>
                <a:cs typeface="Verdana"/>
              </a:rPr>
              <a:t>place </a:t>
            </a:r>
            <a:r>
              <a:rPr sz="1200" spc="-5" dirty="0">
                <a:latin typeface="Verdana"/>
                <a:cs typeface="Verdana"/>
              </a:rPr>
              <a:t>between the two</a:t>
            </a:r>
            <a:r>
              <a:rPr sz="1200" dirty="0">
                <a:latin typeface="Verdana"/>
                <a:cs typeface="Verdana"/>
              </a:rPr>
              <a:t> servers.</a:t>
            </a: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 startAt="5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The message </a:t>
            </a:r>
            <a:r>
              <a:rPr sz="1200" dirty="0">
                <a:latin typeface="Verdana"/>
                <a:cs typeface="Verdana"/>
              </a:rPr>
              <a:t>is </a:t>
            </a:r>
            <a:r>
              <a:rPr sz="1200" spc="-5" dirty="0">
                <a:latin typeface="Verdana"/>
                <a:cs typeface="Verdana"/>
              </a:rPr>
              <a:t>sent </a:t>
            </a:r>
            <a:r>
              <a:rPr sz="1200" dirty="0">
                <a:latin typeface="Verdana"/>
                <a:cs typeface="Verdana"/>
              </a:rPr>
              <a:t>to </a:t>
            </a:r>
            <a:r>
              <a:rPr sz="1200" spc="-5" dirty="0">
                <a:latin typeface="Verdana"/>
                <a:cs typeface="Verdana"/>
              </a:rPr>
              <a:t>organization.com's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mail-server.</a:t>
            </a:r>
          </a:p>
          <a:p>
            <a:pPr marL="634365" lvl="1" indent="-165100">
              <a:lnSpc>
                <a:spcPct val="100000"/>
              </a:lnSpc>
              <a:spcBef>
                <a:spcPts val="15"/>
              </a:spcBef>
              <a:buAutoNum type="arabicParenR" startAt="5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User-2's </a:t>
            </a:r>
            <a:r>
              <a:rPr sz="1200" dirty="0">
                <a:latin typeface="Verdana"/>
                <a:cs typeface="Verdana"/>
              </a:rPr>
              <a:t>mail-server </a:t>
            </a:r>
            <a:r>
              <a:rPr sz="1200" spc="-5" dirty="0">
                <a:latin typeface="Verdana"/>
                <a:cs typeface="Verdana"/>
              </a:rPr>
              <a:t>receives the message and then puts </a:t>
            </a:r>
            <a:r>
              <a:rPr sz="1200" dirty="0">
                <a:latin typeface="Verdana"/>
                <a:cs typeface="Verdana"/>
              </a:rPr>
              <a:t>it in user-2's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mailbox.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7744" y="3413716"/>
            <a:ext cx="6200886" cy="222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51520" y="567402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0230">
              <a:lnSpc>
                <a:spcPct val="100000"/>
              </a:lnSpc>
              <a:spcBef>
                <a:spcPts val="105"/>
              </a:spcBef>
            </a:pPr>
            <a:r>
              <a:rPr lang="en-US" dirty="0" smtClean="0">
                <a:latin typeface="Verdana"/>
                <a:cs typeface="Verdana"/>
              </a:rPr>
              <a:t>Figure </a:t>
            </a:r>
            <a:r>
              <a:rPr lang="en-US" spc="-10" dirty="0" smtClean="0">
                <a:latin typeface="Verdana"/>
                <a:cs typeface="Verdana"/>
              </a:rPr>
              <a:t>Two </a:t>
            </a:r>
            <a:r>
              <a:rPr lang="en-US" spc="-5" dirty="0" smtClean="0">
                <a:latin typeface="Verdana"/>
                <a:cs typeface="Verdana"/>
              </a:rPr>
              <a:t>users exchanging e-mail through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dirty="0" smtClean="0">
                <a:latin typeface="Verdana"/>
                <a:cs typeface="Verdana"/>
              </a:rPr>
              <a:t>SMTP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6274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611560" y="764704"/>
            <a:ext cx="7992888" cy="2814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Verdana"/>
                <a:cs typeface="Verdana"/>
              </a:rPr>
              <a:t>FILE </a:t>
            </a:r>
            <a:r>
              <a:rPr sz="1400" b="1" spc="-5" dirty="0">
                <a:latin typeface="Verdana"/>
                <a:cs typeface="Verdana"/>
              </a:rPr>
              <a:t>TRANSFER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PROTOCOLS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Verdana"/>
                <a:cs typeface="Verdana"/>
              </a:rPr>
              <a:t>FTP </a:t>
            </a:r>
            <a:r>
              <a:rPr sz="1400" b="1" spc="-5" dirty="0">
                <a:latin typeface="Verdana"/>
                <a:cs typeface="Verdana"/>
              </a:rPr>
              <a:t>(File Transfer</a:t>
            </a:r>
            <a:r>
              <a:rPr sz="1400" b="1" spc="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Protocol)</a:t>
            </a:r>
            <a:endParaRPr sz="14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400" spc="-5" dirty="0">
                <a:latin typeface="Verdana"/>
                <a:cs typeface="Verdana"/>
              </a:rPr>
              <a:t>FTP </a:t>
            </a:r>
            <a:r>
              <a:rPr sz="1400" dirty="0">
                <a:latin typeface="Verdana"/>
                <a:cs typeface="Verdana"/>
              </a:rPr>
              <a:t>is </a:t>
            </a:r>
            <a:r>
              <a:rPr sz="1400" spc="-5" dirty="0">
                <a:latin typeface="Verdana"/>
                <a:cs typeface="Verdana"/>
              </a:rPr>
              <a:t>used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transfer files from one host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another host over the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internet.</a:t>
            </a:r>
            <a:endParaRPr sz="14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400" spc="-5" dirty="0">
                <a:latin typeface="Verdana"/>
                <a:cs typeface="Verdana"/>
              </a:rPr>
              <a:t>TELNET provides </a:t>
            </a:r>
            <a:r>
              <a:rPr sz="1400" dirty="0">
                <a:latin typeface="Verdana"/>
                <a:cs typeface="Verdana"/>
              </a:rPr>
              <a:t>broader </a:t>
            </a:r>
            <a:r>
              <a:rPr sz="1400" spc="-5" dirty="0">
                <a:latin typeface="Verdana"/>
                <a:cs typeface="Verdana"/>
              </a:rPr>
              <a:t>access </a:t>
            </a:r>
            <a:r>
              <a:rPr sz="1400" dirty="0">
                <a:latin typeface="Verdana"/>
                <a:cs typeface="Verdana"/>
              </a:rPr>
              <a:t>to a </a:t>
            </a:r>
            <a:r>
              <a:rPr sz="1400" spc="-5" dirty="0">
                <a:latin typeface="Verdana"/>
                <a:cs typeface="Verdana"/>
              </a:rPr>
              <a:t>user, whereas FTP </a:t>
            </a:r>
            <a:r>
              <a:rPr sz="1400" dirty="0">
                <a:latin typeface="Verdana"/>
                <a:cs typeface="Verdana"/>
              </a:rPr>
              <a:t>allows </a:t>
            </a:r>
            <a:r>
              <a:rPr sz="1400" spc="-5" dirty="0">
                <a:latin typeface="Verdana"/>
                <a:cs typeface="Verdana"/>
              </a:rPr>
              <a:t>access only </a:t>
            </a:r>
            <a:r>
              <a:rPr sz="1400" dirty="0">
                <a:latin typeface="Verdana"/>
                <a:cs typeface="Verdana"/>
              </a:rPr>
              <a:t>to certain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files.</a:t>
            </a:r>
            <a:endParaRPr sz="14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1400" b="1" i="1" spc="-5" dirty="0">
                <a:latin typeface="Verdana"/>
                <a:cs typeface="Verdana"/>
              </a:rPr>
              <a:t>Begin </a:t>
            </a:r>
            <a:r>
              <a:rPr sz="1400" b="1" i="1" dirty="0">
                <a:latin typeface="Verdana"/>
                <a:cs typeface="Verdana"/>
              </a:rPr>
              <a:t>File </a:t>
            </a:r>
            <a:r>
              <a:rPr sz="1400" b="1" i="1" spc="-5" dirty="0">
                <a:latin typeface="Verdana"/>
                <a:cs typeface="Verdana"/>
              </a:rPr>
              <a:t>Transfer</a:t>
            </a:r>
            <a:r>
              <a:rPr sz="1400" b="1" i="1" spc="-10" dirty="0">
                <a:latin typeface="Verdana"/>
                <a:cs typeface="Verdana"/>
              </a:rPr>
              <a:t> </a:t>
            </a:r>
            <a:r>
              <a:rPr sz="1400" b="1" i="1" spc="-5" dirty="0">
                <a:latin typeface="Verdana"/>
                <a:cs typeface="Verdana"/>
              </a:rPr>
              <a:t>Protocol</a:t>
            </a:r>
            <a:endParaRPr sz="14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user requests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connection </a:t>
            </a:r>
            <a:r>
              <a:rPr sz="1400" dirty="0">
                <a:latin typeface="Verdana"/>
                <a:cs typeface="Verdana"/>
              </a:rPr>
              <a:t>to 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remote-server.</a:t>
            </a:r>
          </a:p>
          <a:p>
            <a:pPr marL="634365" lvl="1" indent="-165100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635000" algn="l"/>
              </a:tabLst>
            </a:pPr>
            <a:r>
              <a:rPr sz="1400" spc="-5" dirty="0">
                <a:latin typeface="Verdana"/>
                <a:cs typeface="Verdana"/>
              </a:rPr>
              <a:t>The user </a:t>
            </a:r>
            <a:r>
              <a:rPr sz="1400" dirty="0">
                <a:latin typeface="Verdana"/>
                <a:cs typeface="Verdana"/>
              </a:rPr>
              <a:t>waits </a:t>
            </a:r>
            <a:r>
              <a:rPr sz="1400" spc="-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an </a:t>
            </a:r>
            <a:r>
              <a:rPr sz="1400" spc="-5" dirty="0">
                <a:latin typeface="Verdana"/>
                <a:cs typeface="Verdana"/>
              </a:rPr>
              <a:t>acknowledgement.</a:t>
            </a:r>
            <a:endParaRPr sz="14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635000" algn="l"/>
              </a:tabLst>
            </a:pPr>
            <a:r>
              <a:rPr sz="1400" spc="-5" dirty="0">
                <a:latin typeface="Verdana"/>
                <a:cs typeface="Verdana"/>
              </a:rPr>
              <a:t>Once connected, the user must enter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user ID, followed </a:t>
            </a:r>
            <a:r>
              <a:rPr sz="1400" dirty="0">
                <a:latin typeface="Verdana"/>
                <a:cs typeface="Verdana"/>
              </a:rPr>
              <a:t>by a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password.</a:t>
            </a:r>
            <a:endParaRPr sz="14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z="1400" spc="-5" dirty="0">
                <a:latin typeface="Verdana"/>
                <a:cs typeface="Verdana"/>
              </a:rPr>
              <a:t>The connection </a:t>
            </a:r>
            <a:r>
              <a:rPr sz="1400" dirty="0">
                <a:latin typeface="Verdana"/>
                <a:cs typeface="Verdana"/>
              </a:rPr>
              <a:t>is </a:t>
            </a:r>
            <a:r>
              <a:rPr sz="1400" spc="-5" dirty="0">
                <a:latin typeface="Verdana"/>
                <a:cs typeface="Verdana"/>
              </a:rPr>
              <a:t>established over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TCP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session.</a:t>
            </a:r>
            <a:endParaRPr sz="14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desired </a:t>
            </a:r>
            <a:r>
              <a:rPr sz="1400" spc="-5" dirty="0">
                <a:latin typeface="Verdana"/>
                <a:cs typeface="Verdana"/>
              </a:rPr>
              <a:t>file </a:t>
            </a:r>
            <a:r>
              <a:rPr sz="1400" dirty="0">
                <a:latin typeface="Verdana"/>
                <a:cs typeface="Verdana"/>
              </a:rPr>
              <a:t>is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transferred.</a:t>
            </a:r>
            <a:endParaRPr sz="14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635000" algn="l"/>
              </a:tabLst>
            </a:pPr>
            <a:r>
              <a:rPr sz="1400" spc="-5" dirty="0">
                <a:latin typeface="Verdana"/>
                <a:cs typeface="Verdana"/>
              </a:rPr>
              <a:t>The user </a:t>
            </a:r>
            <a:r>
              <a:rPr sz="1400" dirty="0">
                <a:latin typeface="Verdana"/>
                <a:cs typeface="Verdana"/>
              </a:rPr>
              <a:t>closes </a:t>
            </a:r>
            <a:r>
              <a:rPr sz="1400" spc="-5" dirty="0">
                <a:latin typeface="Verdana"/>
                <a:cs typeface="Verdana"/>
              </a:rPr>
              <a:t>the FTP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connection</a:t>
            </a:r>
            <a:r>
              <a:rPr sz="1400" spc="-5" dirty="0" smtClean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6401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08884"/>
            <a:ext cx="8519988" cy="5458033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00" b="1" dirty="0" smtClean="0">
                <a:latin typeface="Verdana"/>
                <a:cs typeface="Verdana"/>
              </a:rPr>
              <a:t>WORLD </a:t>
            </a:r>
            <a:r>
              <a:rPr sz="1200" b="1" dirty="0">
                <a:latin typeface="Verdana"/>
                <a:cs typeface="Verdana"/>
              </a:rPr>
              <a:t>WIDE </a:t>
            </a:r>
            <a:r>
              <a:rPr sz="1200" b="1" spc="-5" dirty="0">
                <a:latin typeface="Verdana"/>
                <a:cs typeface="Verdana"/>
              </a:rPr>
              <a:t>WEB (WWW) AND HTTP (HYPER TEXT TRANSFER</a:t>
            </a:r>
            <a:r>
              <a:rPr sz="1200" b="1" spc="3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PROTOCOL)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Web </a:t>
            </a:r>
            <a:r>
              <a:rPr sz="1200" dirty="0">
                <a:latin typeface="Verdana"/>
                <a:cs typeface="Verdana"/>
              </a:rPr>
              <a:t>is a global </a:t>
            </a:r>
            <a:r>
              <a:rPr sz="1200" spc="-5" dirty="0">
                <a:latin typeface="Verdana"/>
                <a:cs typeface="Verdana"/>
              </a:rPr>
              <a:t>network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servers.</a:t>
            </a: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The </a:t>
            </a:r>
            <a:r>
              <a:rPr sz="1200" dirty="0">
                <a:latin typeface="Verdana"/>
                <a:cs typeface="Verdana"/>
              </a:rPr>
              <a:t>servers are </a:t>
            </a:r>
            <a:r>
              <a:rPr sz="1200" spc="-5" dirty="0">
                <a:latin typeface="Verdana"/>
                <a:cs typeface="Verdana"/>
              </a:rPr>
              <a:t>linked </a:t>
            </a:r>
            <a:r>
              <a:rPr sz="1200" spc="5" dirty="0">
                <a:latin typeface="Verdana"/>
                <a:cs typeface="Verdana"/>
              </a:rPr>
              <a:t>by </a:t>
            </a:r>
            <a:r>
              <a:rPr sz="1200" dirty="0">
                <a:latin typeface="Verdana"/>
                <a:cs typeface="Verdana"/>
              </a:rPr>
              <a:t>a common protocol </a:t>
            </a:r>
            <a:r>
              <a:rPr sz="1200" spc="-5" dirty="0">
                <a:latin typeface="Verdana"/>
                <a:cs typeface="Verdana"/>
              </a:rPr>
              <a:t>such </a:t>
            </a:r>
            <a:r>
              <a:rPr sz="1200" dirty="0">
                <a:latin typeface="Verdana"/>
                <a:cs typeface="Verdana"/>
              </a:rPr>
              <a:t>as </a:t>
            </a:r>
            <a:r>
              <a:rPr sz="1200" spc="-5" dirty="0">
                <a:latin typeface="Verdana"/>
                <a:cs typeface="Verdana"/>
              </a:rPr>
              <a:t>http, ftp </a:t>
            </a:r>
            <a:r>
              <a:rPr sz="1200" dirty="0">
                <a:latin typeface="Verdana"/>
                <a:cs typeface="Verdana"/>
              </a:rPr>
              <a:t>&amp; so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on.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When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client-host requests </a:t>
            </a:r>
            <a:r>
              <a:rPr sz="1200" dirty="0">
                <a:latin typeface="Verdana"/>
                <a:cs typeface="Verdana"/>
              </a:rPr>
              <a:t>an object, a web-server </a:t>
            </a:r>
            <a:r>
              <a:rPr sz="1200" spc="-5" dirty="0">
                <a:latin typeface="Verdana"/>
                <a:cs typeface="Verdana"/>
              </a:rPr>
              <a:t>responds </a:t>
            </a:r>
            <a:r>
              <a:rPr sz="1200" dirty="0">
                <a:latin typeface="Verdana"/>
                <a:cs typeface="Verdana"/>
              </a:rPr>
              <a:t>by </a:t>
            </a:r>
            <a:r>
              <a:rPr sz="1200" spc="-5" dirty="0">
                <a:latin typeface="Verdana"/>
                <a:cs typeface="Verdana"/>
              </a:rPr>
              <a:t>sending the requested-object.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25"/>
              </a:spcBef>
              <a:buChar char="•"/>
              <a:tabLst>
                <a:tab pos="114935" algn="l"/>
              </a:tabLst>
            </a:pP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browser </a:t>
            </a:r>
            <a:r>
              <a:rPr sz="1200" dirty="0">
                <a:latin typeface="Verdana"/>
                <a:cs typeface="Verdana"/>
              </a:rPr>
              <a:t>is a </a:t>
            </a:r>
            <a:r>
              <a:rPr sz="1200" spc="-5" dirty="0">
                <a:latin typeface="Verdana"/>
                <a:cs typeface="Verdana"/>
              </a:rPr>
              <a:t>user-agent which </a:t>
            </a:r>
            <a:r>
              <a:rPr sz="1200" dirty="0">
                <a:latin typeface="Verdana"/>
                <a:cs typeface="Verdana"/>
              </a:rPr>
              <a:t>displays </a:t>
            </a:r>
            <a:r>
              <a:rPr sz="1200" spc="-5" dirty="0">
                <a:latin typeface="Verdana"/>
                <a:cs typeface="Verdana"/>
              </a:rPr>
              <a:t>the </a:t>
            </a:r>
            <a:r>
              <a:rPr sz="1200" dirty="0">
                <a:latin typeface="Verdana"/>
                <a:cs typeface="Verdana"/>
              </a:rPr>
              <a:t>requested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web-page.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HTTP transfers web-page </a:t>
            </a:r>
            <a:r>
              <a:rPr sz="1200" dirty="0">
                <a:latin typeface="Verdana"/>
                <a:cs typeface="Verdana"/>
              </a:rPr>
              <a:t>at </a:t>
            </a:r>
            <a:r>
              <a:rPr sz="1200" spc="-5" dirty="0">
                <a:latin typeface="Verdana"/>
                <a:cs typeface="Verdana"/>
              </a:rPr>
              <a:t>the application layer.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0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HTTP uses TCP rather </a:t>
            </a:r>
            <a:r>
              <a:rPr sz="1200" dirty="0">
                <a:latin typeface="Verdana"/>
                <a:cs typeface="Verdana"/>
              </a:rPr>
              <a:t>than UDP, </a:t>
            </a:r>
            <a:r>
              <a:rPr sz="1200" spc="-5" dirty="0">
                <a:latin typeface="Verdana"/>
                <a:cs typeface="Verdana"/>
              </a:rPr>
              <a:t>since </a:t>
            </a:r>
            <a:r>
              <a:rPr sz="1200" dirty="0">
                <a:latin typeface="Verdana"/>
                <a:cs typeface="Verdana"/>
              </a:rPr>
              <a:t>reliable </a:t>
            </a:r>
            <a:r>
              <a:rPr sz="1200" spc="-5" dirty="0">
                <a:latin typeface="Verdana"/>
                <a:cs typeface="Verdana"/>
              </a:rPr>
              <a:t>delivery </a:t>
            </a:r>
            <a:r>
              <a:rPr sz="1200" dirty="0">
                <a:latin typeface="Verdana"/>
                <a:cs typeface="Verdana"/>
              </a:rPr>
              <a:t>of web-pages </a:t>
            </a:r>
            <a:r>
              <a:rPr sz="1200" spc="-5" dirty="0">
                <a:latin typeface="Verdana"/>
                <a:cs typeface="Verdana"/>
              </a:rPr>
              <a:t>with text </a:t>
            </a:r>
            <a:r>
              <a:rPr sz="1200" dirty="0">
                <a:latin typeface="Verdana"/>
                <a:cs typeface="Verdana"/>
              </a:rPr>
              <a:t>is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important.</a:t>
            </a:r>
            <a:endParaRPr sz="1200" dirty="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buChar char="•"/>
              <a:tabLst>
                <a:tab pos="154305" algn="l"/>
              </a:tabLst>
            </a:pPr>
            <a:r>
              <a:rPr sz="1200" spc="-5" dirty="0">
                <a:latin typeface="Verdana"/>
                <a:cs typeface="Verdana"/>
              </a:rPr>
              <a:t>The TCP connection-establishment </a:t>
            </a:r>
            <a:r>
              <a:rPr sz="1200" dirty="0">
                <a:latin typeface="Verdana"/>
                <a:cs typeface="Verdana"/>
              </a:rPr>
              <a:t>delay is </a:t>
            </a:r>
            <a:r>
              <a:rPr sz="1200" spc="-5" dirty="0">
                <a:latin typeface="Verdana"/>
                <a:cs typeface="Verdana"/>
              </a:rPr>
              <a:t>one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the </a:t>
            </a:r>
            <a:r>
              <a:rPr sz="1200" dirty="0">
                <a:latin typeface="Verdana"/>
                <a:cs typeface="Verdana"/>
              </a:rPr>
              <a:t>main </a:t>
            </a:r>
            <a:r>
              <a:rPr sz="1200" spc="-5" dirty="0">
                <a:latin typeface="Verdana"/>
                <a:cs typeface="Verdana"/>
              </a:rPr>
              <a:t>contributing </a:t>
            </a:r>
            <a:r>
              <a:rPr sz="1200" dirty="0">
                <a:latin typeface="Verdana"/>
                <a:cs typeface="Verdana"/>
              </a:rPr>
              <a:t>delay </a:t>
            </a:r>
            <a:r>
              <a:rPr sz="1200" spc="-5" dirty="0">
                <a:latin typeface="Verdana"/>
                <a:cs typeface="Verdana"/>
              </a:rPr>
              <a:t>factors </a:t>
            </a:r>
            <a:r>
              <a:rPr sz="1200" dirty="0">
                <a:latin typeface="Verdana"/>
                <a:cs typeface="Verdana"/>
              </a:rPr>
              <a:t>associated </a:t>
            </a:r>
            <a:r>
              <a:rPr sz="1200" spc="-5" dirty="0">
                <a:latin typeface="Verdana"/>
                <a:cs typeface="Verdana"/>
              </a:rPr>
              <a:t>with  downloading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web-documents.</a:t>
            </a:r>
            <a:endParaRPr sz="1200" dirty="0">
              <a:latin typeface="Verdana"/>
              <a:cs typeface="Verdana"/>
            </a:endParaRPr>
          </a:p>
          <a:p>
            <a:pPr marL="12700" marR="9525">
              <a:lnSpc>
                <a:spcPct val="101099"/>
              </a:lnSpc>
              <a:buChar char="•"/>
              <a:tabLst>
                <a:tab pos="119380" algn="l"/>
              </a:tabLst>
            </a:pPr>
            <a:r>
              <a:rPr sz="1200" dirty="0">
                <a:latin typeface="Verdana"/>
                <a:cs typeface="Verdana"/>
              </a:rPr>
              <a:t>Web-page </a:t>
            </a:r>
            <a:r>
              <a:rPr sz="1200" spc="-5" dirty="0">
                <a:latin typeface="Verdana"/>
                <a:cs typeface="Verdana"/>
              </a:rPr>
              <a:t>consists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HTML(Hypertext Markup Language) files that </a:t>
            </a:r>
            <a:r>
              <a:rPr sz="1200" dirty="0">
                <a:latin typeface="Verdana"/>
                <a:cs typeface="Verdana"/>
              </a:rPr>
              <a:t>can be </a:t>
            </a:r>
            <a:r>
              <a:rPr sz="1200" spc="-5" dirty="0">
                <a:latin typeface="Verdana"/>
                <a:cs typeface="Verdana"/>
              </a:rPr>
              <a:t>addressed </a:t>
            </a:r>
            <a:r>
              <a:rPr sz="1200" dirty="0">
                <a:latin typeface="Verdana"/>
                <a:cs typeface="Verdana"/>
              </a:rPr>
              <a:t>by a </a:t>
            </a:r>
            <a:r>
              <a:rPr sz="1200" spc="-5" dirty="0">
                <a:latin typeface="Verdana"/>
                <a:cs typeface="Verdana"/>
              </a:rPr>
              <a:t>single URL(uniform  resource locator).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25"/>
              </a:spcBef>
              <a:buChar char="•"/>
              <a:tabLst>
                <a:tab pos="114935" algn="l"/>
              </a:tabLst>
            </a:pPr>
            <a:r>
              <a:rPr sz="1200" dirty="0">
                <a:latin typeface="Verdana"/>
                <a:cs typeface="Verdana"/>
              </a:rPr>
              <a:t>A URL is a global </a:t>
            </a:r>
            <a:r>
              <a:rPr sz="1200" spc="-5" dirty="0">
                <a:latin typeface="Verdana"/>
                <a:cs typeface="Verdana"/>
              </a:rPr>
              <a:t>address </a:t>
            </a:r>
            <a:r>
              <a:rPr sz="1200" dirty="0">
                <a:latin typeface="Verdana"/>
                <a:cs typeface="Verdana"/>
              </a:rPr>
              <a:t>of an </a:t>
            </a:r>
            <a:r>
              <a:rPr sz="1200" spc="-5" dirty="0">
                <a:latin typeface="Verdana"/>
                <a:cs typeface="Verdana"/>
              </a:rPr>
              <a:t>HTML document </a:t>
            </a:r>
            <a:r>
              <a:rPr sz="1200" dirty="0">
                <a:latin typeface="Verdana"/>
                <a:cs typeface="Verdana"/>
              </a:rPr>
              <a:t>and </a:t>
            </a:r>
            <a:r>
              <a:rPr sz="1200" spc="-5" dirty="0">
                <a:latin typeface="Verdana"/>
                <a:cs typeface="Verdana"/>
              </a:rPr>
              <a:t>has two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parts.</a:t>
            </a:r>
          </a:p>
          <a:p>
            <a:pPr marL="634365" lvl="1" indent="-165100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635000" algn="l"/>
              </a:tabLst>
            </a:pPr>
            <a:r>
              <a:rPr sz="1200" dirty="0">
                <a:latin typeface="Verdana"/>
                <a:cs typeface="Verdana"/>
              </a:rPr>
              <a:t>First part </a:t>
            </a:r>
            <a:r>
              <a:rPr sz="1200" spc="-5" dirty="0">
                <a:latin typeface="Verdana"/>
                <a:cs typeface="Verdana"/>
              </a:rPr>
              <a:t>indicates what protocol </a:t>
            </a:r>
            <a:r>
              <a:rPr sz="1200" dirty="0">
                <a:latin typeface="Verdana"/>
                <a:cs typeface="Verdana"/>
              </a:rPr>
              <a:t>is </a:t>
            </a:r>
            <a:r>
              <a:rPr sz="1200" spc="-5" dirty="0">
                <a:latin typeface="Verdana"/>
                <a:cs typeface="Verdana"/>
              </a:rPr>
              <a:t>used,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and</a:t>
            </a:r>
            <a:endParaRPr sz="12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Second </a:t>
            </a:r>
            <a:r>
              <a:rPr sz="1200" dirty="0">
                <a:latin typeface="Verdana"/>
                <a:cs typeface="Verdana"/>
              </a:rPr>
              <a:t>part </a:t>
            </a:r>
            <a:r>
              <a:rPr sz="1200" spc="-5" dirty="0">
                <a:latin typeface="Verdana"/>
                <a:cs typeface="Verdana"/>
              </a:rPr>
              <a:t>determines the IP </a:t>
            </a:r>
            <a:r>
              <a:rPr sz="1200" dirty="0">
                <a:latin typeface="Verdana"/>
                <a:cs typeface="Verdana"/>
              </a:rPr>
              <a:t>address of </a:t>
            </a:r>
            <a:r>
              <a:rPr sz="1200" spc="-5" dirty="0">
                <a:latin typeface="Verdana"/>
                <a:cs typeface="Verdana"/>
              </a:rPr>
              <a:t>the </a:t>
            </a:r>
            <a:r>
              <a:rPr sz="1200" dirty="0">
                <a:latin typeface="Verdana"/>
                <a:cs typeface="Verdana"/>
              </a:rPr>
              <a:t>associated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resource.</a:t>
            </a:r>
            <a:endParaRPr sz="12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Verdana"/>
              <a:buAutoNum type="arabicParenR"/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Verdana"/>
                <a:cs typeface="Verdana"/>
              </a:rPr>
              <a:t>WEB CACHING (PROXY</a:t>
            </a:r>
            <a:r>
              <a:rPr sz="1200" b="1" spc="1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SERVER)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An HTTP request from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user </a:t>
            </a:r>
            <a:r>
              <a:rPr sz="1200" dirty="0">
                <a:latin typeface="Verdana"/>
                <a:cs typeface="Verdana"/>
              </a:rPr>
              <a:t>is </a:t>
            </a:r>
            <a:r>
              <a:rPr sz="1200" spc="-5" dirty="0">
                <a:latin typeface="Verdana"/>
                <a:cs typeface="Verdana"/>
              </a:rPr>
              <a:t>first </a:t>
            </a:r>
            <a:r>
              <a:rPr sz="1200" dirty="0">
                <a:latin typeface="Verdana"/>
                <a:cs typeface="Verdana"/>
              </a:rPr>
              <a:t>directed </a:t>
            </a:r>
            <a:r>
              <a:rPr sz="1200" spc="-5" dirty="0">
                <a:latin typeface="Verdana"/>
                <a:cs typeface="Verdana"/>
              </a:rPr>
              <a:t>to the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web-cache.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25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The web-cache must </a:t>
            </a:r>
            <a:r>
              <a:rPr sz="1200" dirty="0">
                <a:latin typeface="Verdana"/>
                <a:cs typeface="Verdana"/>
              </a:rPr>
              <a:t>contain </a:t>
            </a:r>
            <a:r>
              <a:rPr sz="1200" spc="-5" dirty="0">
                <a:latin typeface="Verdana"/>
                <a:cs typeface="Verdana"/>
              </a:rPr>
              <a:t>updated-copies </a:t>
            </a:r>
            <a:r>
              <a:rPr sz="1200" dirty="0">
                <a:latin typeface="Verdana"/>
                <a:cs typeface="Verdana"/>
              </a:rPr>
              <a:t>of all </a:t>
            </a:r>
            <a:r>
              <a:rPr sz="1200" spc="-5" dirty="0">
                <a:latin typeface="Verdana"/>
                <a:cs typeface="Verdana"/>
              </a:rPr>
              <a:t>objects </a:t>
            </a:r>
            <a:r>
              <a:rPr sz="1200" dirty="0">
                <a:latin typeface="Verdana"/>
                <a:cs typeface="Verdana"/>
              </a:rPr>
              <a:t>in its </a:t>
            </a:r>
            <a:r>
              <a:rPr sz="1200" spc="-5" dirty="0">
                <a:latin typeface="Verdana"/>
                <a:cs typeface="Verdana"/>
              </a:rPr>
              <a:t>defined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proximity.</a:t>
            </a:r>
            <a:endParaRPr sz="1200" dirty="0">
              <a:latin typeface="Verdana"/>
              <a:cs typeface="Verdana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har char="•"/>
              <a:tabLst>
                <a:tab pos="114935" algn="l"/>
              </a:tabLst>
            </a:pPr>
            <a:r>
              <a:rPr sz="1200" spc="-5" dirty="0">
                <a:latin typeface="Verdana"/>
                <a:cs typeface="Verdana"/>
              </a:rPr>
              <a:t>Two reasons for web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caching:</a:t>
            </a:r>
            <a:endParaRPr sz="12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To reduce the </a:t>
            </a:r>
            <a:r>
              <a:rPr sz="1200" dirty="0">
                <a:latin typeface="Verdana"/>
                <a:cs typeface="Verdana"/>
              </a:rPr>
              <a:t>response-time </a:t>
            </a:r>
            <a:r>
              <a:rPr sz="1200" spc="-5" dirty="0">
                <a:latin typeface="Verdana"/>
                <a:cs typeface="Verdana"/>
              </a:rPr>
              <a:t>for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user-request.</a:t>
            </a:r>
            <a:endParaRPr sz="1200" dirty="0">
              <a:latin typeface="Verdana"/>
              <a:cs typeface="Verdana"/>
            </a:endParaRPr>
          </a:p>
          <a:p>
            <a:pPr marL="634365" lvl="1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To reduce traffic </a:t>
            </a:r>
            <a:r>
              <a:rPr sz="1200" dirty="0">
                <a:latin typeface="Verdana"/>
                <a:cs typeface="Verdana"/>
              </a:rPr>
              <a:t>on an </a:t>
            </a:r>
            <a:r>
              <a:rPr sz="1200" spc="-5" dirty="0">
                <a:latin typeface="Verdana"/>
                <a:cs typeface="Verdana"/>
              </a:rPr>
              <a:t>organization’s access link </a:t>
            </a:r>
            <a:r>
              <a:rPr sz="1200" spc="5" dirty="0">
                <a:latin typeface="Verdana"/>
                <a:cs typeface="Verdana"/>
              </a:rPr>
              <a:t>to </a:t>
            </a:r>
            <a:r>
              <a:rPr sz="1200" spc="-5" dirty="0">
                <a:latin typeface="Verdana"/>
                <a:cs typeface="Verdana"/>
              </a:rPr>
              <a:t>the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Internet</a:t>
            </a:r>
            <a:endParaRPr sz="12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200" b="1" i="1" spc="-5" dirty="0">
                <a:latin typeface="Verdana"/>
                <a:cs typeface="Verdana"/>
              </a:rPr>
              <a:t>Begin Web Caching Algorithm</a:t>
            </a:r>
            <a:endParaRPr sz="1200" dirty="0">
              <a:latin typeface="Verdana"/>
              <a:cs typeface="Verdana"/>
            </a:endParaRPr>
          </a:p>
          <a:p>
            <a:pPr marL="634365" indent="-1651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The user-browser </a:t>
            </a:r>
            <a:r>
              <a:rPr sz="1200" dirty="0">
                <a:latin typeface="Verdana"/>
                <a:cs typeface="Verdana"/>
              </a:rPr>
              <a:t>makes a </a:t>
            </a:r>
            <a:r>
              <a:rPr sz="1200" spc="-5" dirty="0">
                <a:latin typeface="Verdana"/>
                <a:cs typeface="Verdana"/>
              </a:rPr>
              <a:t>TCP connection </a:t>
            </a:r>
            <a:r>
              <a:rPr sz="1200" dirty="0">
                <a:latin typeface="Verdana"/>
                <a:cs typeface="Verdana"/>
              </a:rPr>
              <a:t>to </a:t>
            </a:r>
            <a:r>
              <a:rPr sz="1200" spc="-5" dirty="0">
                <a:latin typeface="Verdana"/>
                <a:cs typeface="Verdana"/>
              </a:rPr>
              <a:t>the web-cache (Figure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lang="en-US" sz="1200" spc="-10" dirty="0" smtClean="0">
                <a:latin typeface="Verdana"/>
                <a:cs typeface="Verdana"/>
              </a:rPr>
              <a:t>in next slide</a:t>
            </a:r>
            <a:r>
              <a:rPr sz="1200" spc="-5" dirty="0" smtClean="0">
                <a:latin typeface="Verdana"/>
                <a:cs typeface="Verdana"/>
              </a:rPr>
              <a:t>).</a:t>
            </a:r>
            <a:endParaRPr sz="1200" dirty="0">
              <a:latin typeface="Verdana"/>
              <a:cs typeface="Verdana"/>
            </a:endParaRPr>
          </a:p>
          <a:p>
            <a:pPr marL="634365" indent="-165100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The user-browser </a:t>
            </a:r>
            <a:r>
              <a:rPr sz="1200" dirty="0">
                <a:latin typeface="Verdana"/>
                <a:cs typeface="Verdana"/>
              </a:rPr>
              <a:t>transmits its </a:t>
            </a:r>
            <a:r>
              <a:rPr sz="1200" spc="-5" dirty="0">
                <a:latin typeface="Verdana"/>
                <a:cs typeface="Verdana"/>
              </a:rPr>
              <a:t>HTTP request </a:t>
            </a:r>
            <a:r>
              <a:rPr sz="1200" dirty="0">
                <a:latin typeface="Verdana"/>
                <a:cs typeface="Verdana"/>
              </a:rPr>
              <a:t>to </a:t>
            </a:r>
            <a:r>
              <a:rPr sz="1200" spc="-5" dirty="0">
                <a:latin typeface="Verdana"/>
                <a:cs typeface="Verdana"/>
              </a:rPr>
              <a:t>the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web-cache.</a:t>
            </a:r>
            <a:endParaRPr sz="1200" dirty="0">
              <a:latin typeface="Verdana"/>
              <a:cs typeface="Verdana"/>
            </a:endParaRPr>
          </a:p>
          <a:p>
            <a:pPr marL="634365" indent="-165100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635000" algn="l"/>
              </a:tabLst>
            </a:pPr>
            <a:r>
              <a:rPr sz="1200" spc="-5" dirty="0">
                <a:latin typeface="Verdana"/>
                <a:cs typeface="Verdana"/>
              </a:rPr>
              <a:t>If web-cache </a:t>
            </a:r>
            <a:r>
              <a:rPr sz="1200" dirty="0">
                <a:latin typeface="Verdana"/>
                <a:cs typeface="Verdana"/>
              </a:rPr>
              <a:t>has a copy of </a:t>
            </a:r>
            <a:r>
              <a:rPr sz="1200" spc="-5" dirty="0">
                <a:latin typeface="Verdana"/>
                <a:cs typeface="Verdana"/>
              </a:rPr>
              <a:t>the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requested-object,</a:t>
            </a:r>
            <a:endParaRPr sz="1200" dirty="0">
              <a:latin typeface="Verdana"/>
              <a:cs typeface="Verdana"/>
            </a:endParaRPr>
          </a:p>
          <a:p>
            <a:pPr marL="1030605" marR="2506980" lvl="1" indent="-104139">
              <a:lnSpc>
                <a:spcPct val="101099"/>
              </a:lnSpc>
              <a:buAutoNum type="romanLcParenR"/>
              <a:tabLst>
                <a:tab pos="1050925" algn="l"/>
              </a:tabLst>
            </a:pPr>
            <a:r>
              <a:rPr sz="1200" spc="-5" dirty="0">
                <a:latin typeface="Verdana"/>
                <a:cs typeface="Verdana"/>
              </a:rPr>
              <a:t>web-cache forwards the object </a:t>
            </a:r>
            <a:r>
              <a:rPr sz="1200" dirty="0">
                <a:latin typeface="Verdana"/>
                <a:cs typeface="Verdana"/>
              </a:rPr>
              <a:t>to </a:t>
            </a:r>
            <a:r>
              <a:rPr sz="1200" spc="-5" dirty="0">
                <a:latin typeface="Verdana"/>
                <a:cs typeface="Verdana"/>
              </a:rPr>
              <a:t>the user-browser  Otherwise,</a:t>
            </a:r>
            <a:endParaRPr sz="1200" dirty="0">
              <a:latin typeface="Verdana"/>
              <a:cs typeface="Verdana"/>
            </a:endParaRPr>
          </a:p>
          <a:p>
            <a:pPr marL="927100" marR="735965" lvl="1">
              <a:lnSpc>
                <a:spcPct val="101099"/>
              </a:lnSpc>
              <a:buAutoNum type="romanLcParenR"/>
              <a:tabLst>
                <a:tab pos="1082675" algn="l"/>
              </a:tabLst>
            </a:pPr>
            <a:r>
              <a:rPr sz="1200" spc="-5" dirty="0">
                <a:latin typeface="Verdana"/>
                <a:cs typeface="Verdana"/>
              </a:rPr>
              <a:t>web-cache establishes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TCP connection </a:t>
            </a:r>
            <a:r>
              <a:rPr sz="1200" dirty="0">
                <a:latin typeface="Verdana"/>
                <a:cs typeface="Verdana"/>
              </a:rPr>
              <a:t>to </a:t>
            </a:r>
            <a:r>
              <a:rPr sz="1200" spc="-5" dirty="0">
                <a:latin typeface="Verdana"/>
                <a:cs typeface="Verdana"/>
              </a:rPr>
              <a:t>the requested-server and asks for the  object. Once </a:t>
            </a:r>
            <a:r>
              <a:rPr sz="1200" dirty="0">
                <a:latin typeface="Verdana"/>
                <a:cs typeface="Verdana"/>
              </a:rPr>
              <a:t>it receives </a:t>
            </a:r>
            <a:r>
              <a:rPr sz="1200" spc="-5" dirty="0">
                <a:latin typeface="Verdana"/>
                <a:cs typeface="Verdana"/>
              </a:rPr>
              <a:t>the object, the web-cache </a:t>
            </a:r>
            <a:r>
              <a:rPr sz="1200" dirty="0">
                <a:latin typeface="Verdana"/>
                <a:cs typeface="Verdana"/>
              </a:rPr>
              <a:t>stores a copy of it </a:t>
            </a:r>
            <a:r>
              <a:rPr sz="1200" spc="-5" dirty="0">
                <a:latin typeface="Verdana"/>
                <a:cs typeface="Verdana"/>
              </a:rPr>
              <a:t>and </a:t>
            </a:r>
            <a:r>
              <a:rPr sz="1200" dirty="0">
                <a:latin typeface="Verdana"/>
                <a:cs typeface="Verdana"/>
              </a:rPr>
              <a:t>forwards  </a:t>
            </a:r>
            <a:r>
              <a:rPr sz="1200" spc="-5" dirty="0">
                <a:latin typeface="Verdana"/>
                <a:cs typeface="Verdana"/>
              </a:rPr>
              <a:t>another </a:t>
            </a:r>
            <a:r>
              <a:rPr sz="1200" dirty="0">
                <a:latin typeface="Verdana"/>
                <a:cs typeface="Verdana"/>
              </a:rPr>
              <a:t>copy to </a:t>
            </a:r>
            <a:r>
              <a:rPr sz="1200" spc="-5" dirty="0">
                <a:latin typeface="Verdana"/>
                <a:cs typeface="Verdana"/>
              </a:rPr>
              <a:t>the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user-browser.</a:t>
            </a: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249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0" ma:contentTypeDescription="Create a new document." ma:contentTypeScope="" ma:versionID="303b8ff6dd496859309ae4bbfa837e0c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05d2e9cb25c019da36b051e4e0d5df0f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BD0B9F-4FE8-4759-A1DE-4B42C852D1BF}"/>
</file>

<file path=customXml/itemProps2.xml><?xml version="1.0" encoding="utf-8"?>
<ds:datastoreItem xmlns:ds="http://schemas.openxmlformats.org/officeDocument/2006/customXml" ds:itemID="{94578C70-749E-4053-ABFD-3B5EAAEFD9AE}"/>
</file>

<file path=customXml/itemProps3.xml><?xml version="1.0" encoding="utf-8"?>
<ds:datastoreItem xmlns:ds="http://schemas.openxmlformats.org/officeDocument/2006/customXml" ds:itemID="{14F9C376-3238-4489-8BB2-35935ABCFF61}"/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1372</Words>
  <Application>Microsoft Office PowerPoint</Application>
  <PresentationFormat>On-screen Show (4:3)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7</cp:revision>
  <dcterms:created xsi:type="dcterms:W3CDTF">2020-12-02T05:44:27Z</dcterms:created>
  <dcterms:modified xsi:type="dcterms:W3CDTF">2020-12-18T06:33:11Z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