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3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4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5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6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ink/ink7.xml" ContentType="application/inkml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70"/>
  </p:notesMasterIdLst>
  <p:handoutMasterIdLst>
    <p:handoutMasterId r:id="rId71"/>
  </p:handoutMasterIdLst>
  <p:sldIdLst>
    <p:sldId id="375" r:id="rId4"/>
    <p:sldId id="378" r:id="rId5"/>
    <p:sldId id="379" r:id="rId6"/>
    <p:sldId id="405" r:id="rId7"/>
    <p:sldId id="398" r:id="rId8"/>
    <p:sldId id="400" r:id="rId9"/>
    <p:sldId id="401" r:id="rId10"/>
    <p:sldId id="402" r:id="rId11"/>
    <p:sldId id="403" r:id="rId12"/>
    <p:sldId id="380" r:id="rId13"/>
    <p:sldId id="407" r:id="rId14"/>
    <p:sldId id="406" r:id="rId15"/>
    <p:sldId id="415" r:id="rId16"/>
    <p:sldId id="460" r:id="rId17"/>
    <p:sldId id="461" r:id="rId18"/>
    <p:sldId id="462" r:id="rId19"/>
    <p:sldId id="463" r:id="rId20"/>
    <p:sldId id="457" r:id="rId21"/>
    <p:sldId id="458" r:id="rId22"/>
    <p:sldId id="459" r:id="rId23"/>
    <p:sldId id="474" r:id="rId24"/>
    <p:sldId id="456" r:id="rId25"/>
    <p:sldId id="475" r:id="rId26"/>
    <p:sldId id="455" r:id="rId27"/>
    <p:sldId id="388" r:id="rId28"/>
    <p:sldId id="409" r:id="rId29"/>
    <p:sldId id="386" r:id="rId30"/>
    <p:sldId id="428" r:id="rId31"/>
    <p:sldId id="387" r:id="rId32"/>
    <p:sldId id="432" r:id="rId33"/>
    <p:sldId id="431" r:id="rId34"/>
    <p:sldId id="385" r:id="rId35"/>
    <p:sldId id="381" r:id="rId36"/>
    <p:sldId id="429" r:id="rId37"/>
    <p:sldId id="389" r:id="rId38"/>
    <p:sldId id="424" r:id="rId39"/>
    <p:sldId id="434" r:id="rId40"/>
    <p:sldId id="391" r:id="rId41"/>
    <p:sldId id="433" r:id="rId42"/>
    <p:sldId id="390" r:id="rId43"/>
    <p:sldId id="435" r:id="rId44"/>
    <p:sldId id="437" r:id="rId45"/>
    <p:sldId id="438" r:id="rId46"/>
    <p:sldId id="442" r:id="rId47"/>
    <p:sldId id="443" r:id="rId48"/>
    <p:sldId id="476" r:id="rId49"/>
    <p:sldId id="448" r:id="rId50"/>
    <p:sldId id="449" r:id="rId51"/>
    <p:sldId id="444" r:id="rId52"/>
    <p:sldId id="451" r:id="rId53"/>
    <p:sldId id="452" r:id="rId54"/>
    <p:sldId id="441" r:id="rId55"/>
    <p:sldId id="453" r:id="rId56"/>
    <p:sldId id="454" r:id="rId57"/>
    <p:sldId id="450" r:id="rId58"/>
    <p:sldId id="382" r:id="rId59"/>
    <p:sldId id="417" r:id="rId60"/>
    <p:sldId id="422" r:id="rId61"/>
    <p:sldId id="436" r:id="rId62"/>
    <p:sldId id="420" r:id="rId63"/>
    <p:sldId id="439" r:id="rId64"/>
    <p:sldId id="440" r:id="rId65"/>
    <p:sldId id="421" r:id="rId66"/>
    <p:sldId id="446" r:id="rId67"/>
    <p:sldId id="419" r:id="rId68"/>
    <p:sldId id="418" r:id="rId69"/>
  </p:sldIdLst>
  <p:sldSz cx="9144000" cy="5143500" type="screen16x9"/>
  <p:notesSz cx="6858000" cy="91440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09BDC936-A856-B448-8BB4-45DF1E4AED35}">
          <p14:sldIdLst/>
        </p14:section>
        <p14:section name="What is a signature" id="{8E0F71C4-B46F-574D-9B08-0617CF5A0911}">
          <p14:sldIdLst>
            <p14:sldId id="375"/>
            <p14:sldId id="378"/>
            <p14:sldId id="379"/>
            <p14:sldId id="405"/>
            <p14:sldId id="398"/>
            <p14:sldId id="400"/>
            <p14:sldId id="401"/>
            <p14:sldId id="402"/>
            <p14:sldId id="403"/>
            <p14:sldId id="380"/>
          </p14:sldIdLst>
        </p14:section>
        <p14:section name="Applications" id="{088A535B-8ACC-B546-BCC8-E64DC3F34FDC}">
          <p14:sldIdLst>
            <p14:sldId id="407"/>
            <p14:sldId id="406"/>
            <p14:sldId id="415"/>
            <p14:sldId id="460"/>
            <p14:sldId id="461"/>
            <p14:sldId id="462"/>
            <p14:sldId id="463"/>
            <p14:sldId id="457"/>
            <p14:sldId id="458"/>
            <p14:sldId id="459"/>
            <p14:sldId id="474"/>
            <p14:sldId id="456"/>
            <p14:sldId id="475"/>
            <p14:sldId id="455"/>
          </p14:sldIdLst>
        </p14:section>
        <p14:section name="Constructions" id="{47A12684-58E3-A04A-887D-218E5E95D331}">
          <p14:sldIdLst>
            <p14:sldId id="388"/>
            <p14:sldId id="409"/>
            <p14:sldId id="386"/>
            <p14:sldId id="428"/>
            <p14:sldId id="387"/>
            <p14:sldId id="432"/>
            <p14:sldId id="431"/>
            <p14:sldId id="385"/>
          </p14:sldIdLst>
        </p14:section>
        <p14:section name="Sigs from TDP" id="{7574B8B2-D61E-1841-9C8E-757D00D8709E}">
          <p14:sldIdLst>
            <p14:sldId id="381"/>
            <p14:sldId id="429"/>
            <p14:sldId id="389"/>
            <p14:sldId id="424"/>
            <p14:sldId id="434"/>
            <p14:sldId id="391"/>
            <p14:sldId id="433"/>
            <p14:sldId id="390"/>
            <p14:sldId id="435"/>
            <p14:sldId id="437"/>
          </p14:sldIdLst>
        </p14:section>
        <p14:section name="Security proofs" id="{B82463F8-595E-5741-BEEB-1EAA51D5B0C7}">
          <p14:sldIdLst>
            <p14:sldId id="438"/>
            <p14:sldId id="442"/>
            <p14:sldId id="443"/>
            <p14:sldId id="476"/>
            <p14:sldId id="448"/>
            <p14:sldId id="449"/>
            <p14:sldId id="444"/>
            <p14:sldId id="451"/>
          </p14:sldIdLst>
        </p14:section>
        <p14:section name="Security w/o RO" id="{A803F806-C593-0749-BACB-0C6738A40111}">
          <p14:sldIdLst>
            <p14:sldId id="452"/>
            <p14:sldId id="441"/>
            <p14:sldId id="453"/>
            <p14:sldId id="454"/>
            <p14:sldId id="450"/>
            <p14:sldId id="382"/>
          </p14:sldIdLst>
        </p14:section>
        <p14:section name="Reducing signatre size" id="{54DAB55B-A1E5-AF48-9088-1AF4881DE1B0}">
          <p14:sldIdLst>
            <p14:sldId id="417"/>
            <p14:sldId id="422"/>
            <p14:sldId id="436"/>
            <p14:sldId id="420"/>
            <p14:sldId id="439"/>
            <p14:sldId id="440"/>
            <p14:sldId id="421"/>
            <p14:sldId id="446"/>
            <p14:sldId id="419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7516" autoAdjust="0"/>
  </p:normalViewPr>
  <p:slideViewPr>
    <p:cSldViewPr>
      <p:cViewPr varScale="1">
        <p:scale>
          <a:sx n="105" d="100"/>
          <a:sy n="105" d="100"/>
        </p:scale>
        <p:origin x="1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5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sender</a:t>
            </a:r>
            <a:r>
              <a:rPr lang="en-US" baseline="0" dirty="0"/>
              <a:t> can only send one authenticated message to receiver, then send pk.    This lets sender send many more authenticated messages.</a:t>
            </a:r>
          </a:p>
          <a:p>
            <a:r>
              <a:rPr lang="en-US" baseline="0" dirty="0"/>
              <a:t>Stateless:   messages are sent and received independently of one another.  Otherwise, TESLA can be used (good exercise).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68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signer</a:t>
            </a:r>
            <a:r>
              <a:rPr lang="en-US" baseline="0" dirty="0"/>
              <a:t> (CA), many verifiers (browsers).</a:t>
            </a:r>
          </a:p>
          <a:p>
            <a:r>
              <a:rPr lang="en-US" baseline="0" dirty="0"/>
              <a:t>Everyone is assumed to have </a:t>
            </a:r>
            <a:r>
              <a:rPr lang="en-US" baseline="0" dirty="0" err="1"/>
              <a:t>pk_CA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DDA (dynamic data authentication)</a:t>
            </a:r>
            <a:r>
              <a:rPr lang="en-US" baseline="0" dirty="0"/>
              <a:t> and </a:t>
            </a:r>
            <a:r>
              <a:rPr lang="en-US" dirty="0"/>
              <a:t>CDA (combined</a:t>
            </a:r>
            <a:r>
              <a:rPr lang="en-US" baseline="0" dirty="0"/>
              <a:t> data authentication) </a:t>
            </a:r>
            <a:r>
              <a:rPr lang="en-US" dirty="0"/>
              <a:t>cards</a:t>
            </a:r>
            <a:r>
              <a:rPr lang="en-US" baseline="0" dirty="0"/>
              <a:t>.</a:t>
            </a:r>
          </a:p>
          <a:p>
            <a:r>
              <a:rPr lang="en-US" baseline="0" dirty="0"/>
              <a:t>Explain why can’t use a MAC:   for EMV, don’t want POS terminal to modify transaction.    For email, can’t generate a shared key:   non-interactive.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88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 source domain of email</a:t>
            </a:r>
            <a:r>
              <a:rPr lang="en-US" baseline="0" dirty="0"/>
              <a:t> is unauthenticated.       Interferes with blacklisting services that block sources of bad emails. </a:t>
            </a:r>
          </a:p>
          <a:p>
            <a:r>
              <a:rPr lang="en-US" baseline="0" dirty="0"/>
              <a:t>DKIM assumes the channel   Gmail -&gt; DNS -&gt; recipient  is authenticated (but not private):   attacker cannot feed its own key as Gmail’s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77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b=(signature on headers);  </a:t>
            </a:r>
            <a:r>
              <a:rPr lang="en-US" dirty="0" err="1"/>
              <a:t>bh</a:t>
            </a:r>
            <a:r>
              <a:rPr lang="en-US" dirty="0"/>
              <a:t>=(hash of message body using SHA-256);  d=(signing domain);  s=(selector);</a:t>
            </a:r>
            <a:r>
              <a:rPr lang="en-US" baseline="0" dirty="0"/>
              <a:t>  </a:t>
            </a:r>
            <a:r>
              <a:rPr lang="en-US" dirty="0"/>
              <a:t>h=(list of signed header fields); c=(canonicalization algorithm)</a:t>
            </a:r>
          </a:p>
          <a:p>
            <a:r>
              <a:rPr lang="en-US" dirty="0"/>
              <a:t>1e100 = 10^100 = googol   :     1e100.net</a:t>
            </a:r>
            <a:r>
              <a:rPr lang="en-US" baseline="0" dirty="0"/>
              <a:t> is a Google domain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Domain</a:t>
            </a:r>
            <a:r>
              <a:rPr lang="en-US" baseline="0" dirty="0"/>
              <a:t> field (d=1e100.net) is verified by signing practice (from previous </a:t>
            </a:r>
            <a:r>
              <a:rPr lang="en-US" baseline="0" dirty="0" err="1"/>
              <a:t>gmail.com</a:t>
            </a:r>
            <a:r>
              <a:rPr lang="en-US" baseline="0" dirty="0"/>
              <a:t> emails or by querying DNS for ADSP (RFC 5617)).  </a:t>
            </a:r>
            <a:r>
              <a:rPr lang="en-US" baseline="0"/>
              <a:t>Also see DMARC.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F5041-1651-2A41-8304-740366D7C4C4}" type="slidenum">
              <a:rPr lang="en-US"/>
              <a:pPr/>
              <a:t>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example:   will see why on</a:t>
            </a:r>
            <a:r>
              <a:rPr lang="en-US" baseline="0" dirty="0"/>
              <a:t> the last slide of this segment.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18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2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98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</a:t>
            </a:r>
            <a:r>
              <a:rPr lang="en-US" baseline="0"/>
              <a:t> untrusted </a:t>
            </a:r>
            <a:r>
              <a:rPr lang="en-US" baseline="0" dirty="0"/>
              <a:t>distribution site and the interaction </a:t>
            </a:r>
            <a:r>
              <a:rPr lang="en-US" baseline="0"/>
              <a:t>with clients </a:t>
            </a:r>
            <a:r>
              <a:rPr lang="en-US" baseline="0" dirty="0"/>
              <a:t>as they download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89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35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09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49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42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define OWF precisely in the next module (also in lecture 12.4).   </a:t>
            </a:r>
            <a:r>
              <a:rPr lang="en-US" dirty="0" err="1"/>
              <a:t>Lamport-Merkle</a:t>
            </a:r>
            <a:r>
              <a:rPr lang="en-US" dirty="0"/>
              <a:t> signatures</a:t>
            </a:r>
            <a:r>
              <a:rPr lang="en-US" baseline="0" dirty="0"/>
              <a:t> actually need CRHF.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F5041-1651-2A41-8304-740366D7C4C4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4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define OWF precisely in the next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93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99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28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example:   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43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47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07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  security</a:t>
            </a:r>
            <a:r>
              <a:rPr lang="en-US" baseline="0" dirty="0"/>
              <a:t> means EUF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72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hash prevents</a:t>
            </a:r>
            <a:r>
              <a:rPr lang="en-US" baseline="0" dirty="0"/>
              <a:t> this attack because given  H(</a:t>
            </a:r>
            <a:r>
              <a:rPr lang="en-US" sz="1200" dirty="0"/>
              <a:t>m):=F(</a:t>
            </a:r>
            <a:r>
              <a:rPr lang="en-US" sz="1200" dirty="0" err="1"/>
              <a:t>pk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sym typeface="Symbol" charset="0"/>
              </a:rPr>
              <a:t>σ</a:t>
            </a:r>
            <a:r>
              <a:rPr lang="en-US" sz="1200" dirty="0">
                <a:solidFill>
                  <a:srgbClr val="000000"/>
                </a:solidFill>
                <a:sym typeface="Symbol" charset="0"/>
              </a:rPr>
              <a:t>)   the attacker can’t find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19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4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</a:t>
            </a:r>
            <a:r>
              <a:rPr lang="en-US" baseline="0" dirty="0"/>
              <a:t> millions of clients.    All can verify signature.     Same software update sent to everyone.</a:t>
            </a:r>
          </a:p>
          <a:p>
            <a:r>
              <a:rPr lang="en-US" baseline="0" dirty="0"/>
              <a:t>Much harder to do with MACs.   Generally, signatures are needed when many verifiers need to verify signature.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85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the</a:t>
            </a:r>
            <a:r>
              <a:rPr lang="en-US" baseline="0" dirty="0"/>
              <a:t> pad is to make sure we only compute roots of large values.    Computing cube roots of small values (e.g. 256 bits) is vulnerable to </a:t>
            </a:r>
            <a:r>
              <a:rPr lang="en-US" baseline="0" dirty="0" err="1"/>
              <a:t>Desmedt-Odlyzko</a:t>
            </a:r>
            <a:r>
              <a:rPr lang="en-US" baseline="0" dirty="0"/>
              <a:t>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58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687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397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8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prove security based</a:t>
            </a:r>
            <a:r>
              <a:rPr lang="en-US" baseline="0" dirty="0"/>
              <a:t> on the security of the TDP we have to cheat:   we have to assume that H is a random oracle.</a:t>
            </a:r>
          </a:p>
          <a:p>
            <a:r>
              <a:rPr lang="en-US" baseline="0" dirty="0" err="1"/>
              <a:t>q_H</a:t>
            </a:r>
            <a:r>
              <a:rPr lang="en-US" baseline="0" dirty="0"/>
              <a:t>:  denotes upper bound on number of hash queries from forger.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309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Adv</a:t>
            </a:r>
            <a:r>
              <a:rPr lang="en-US" dirty="0"/>
              <a:t>^{(RO)} denotes advantage in the random oracle model.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</a:t>
            </a:r>
            <a:r>
              <a:rPr lang="en-US" dirty="0" err="1"/>
              <a:t>q_H</a:t>
            </a:r>
            <a:r>
              <a:rPr lang="en-US" dirty="0"/>
              <a:t> &lt; 2^64 and </a:t>
            </a:r>
            <a:r>
              <a:rPr lang="en-US" dirty="0" err="1"/>
              <a:t>Adv_TDP</a:t>
            </a:r>
            <a:r>
              <a:rPr lang="en-US" dirty="0"/>
              <a:t> is</a:t>
            </a:r>
            <a:r>
              <a:rPr lang="en-US" baseline="0" dirty="0"/>
              <a:t> always &lt; 2^{-192} then </a:t>
            </a:r>
            <a:r>
              <a:rPr lang="en-US" baseline="0" dirty="0" err="1"/>
              <a:t>Adv_SIG</a:t>
            </a:r>
            <a:r>
              <a:rPr lang="en-US" baseline="0" dirty="0"/>
              <a:t> &lt; 2^{-128}.   Reduction is not tight:  we need TDP to be extra secure which implies larger parameters.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proof setting  </a:t>
            </a:r>
            <a:r>
              <a:rPr lang="en-US" sz="1200" dirty="0"/>
              <a:t>H(m</a:t>
            </a:r>
            <a:r>
              <a:rPr lang="en-US" sz="1200" baseline="-25000" dirty="0"/>
              <a:t>i</a:t>
            </a:r>
            <a:r>
              <a:rPr lang="en-US" sz="1200" dirty="0"/>
              <a:t>) = F(</a:t>
            </a:r>
            <a:r>
              <a:rPr lang="en-US" sz="1200" dirty="0" err="1"/>
              <a:t>pk</a:t>
            </a:r>
            <a:r>
              <a:rPr lang="en-US" sz="1200" dirty="0"/>
              <a:t>, x</a:t>
            </a:r>
            <a:r>
              <a:rPr lang="en-US" sz="1200" baseline="-25000" dirty="0"/>
              <a:t>i</a:t>
            </a:r>
            <a:r>
              <a:rPr lang="en-US" sz="1200" dirty="0"/>
              <a:t>)</a:t>
            </a:r>
            <a:r>
              <a:rPr lang="en-US" sz="1200" baseline="0" dirty="0"/>
              <a:t>  is valid because H maps m</a:t>
            </a:r>
            <a:r>
              <a:rPr lang="en-US" sz="1200" baseline="-25000" dirty="0"/>
              <a:t>i </a:t>
            </a:r>
            <a:r>
              <a:rPr lang="en-US" sz="1200" baseline="0" dirty="0"/>
              <a:t>to a </a:t>
            </a:r>
            <a:r>
              <a:rPr lang="en-US" sz="1200" u="sng" baseline="0" dirty="0"/>
              <a:t>random</a:t>
            </a:r>
            <a:r>
              <a:rPr lang="en-US" sz="1200" u="none" baseline="0" dirty="0"/>
              <a:t> </a:t>
            </a:r>
            <a:r>
              <a:rPr lang="en-US" sz="1200" baseline="0" dirty="0"/>
              <a:t>element in X.  This is where we use the fact that H is a </a:t>
            </a:r>
            <a:r>
              <a:rPr lang="en-US" sz="1200" u="sng" baseline="0" dirty="0"/>
              <a:t>full</a:t>
            </a:r>
            <a:r>
              <a:rPr lang="en-US" sz="1200" baseline="0" dirty="0"/>
              <a:t> domain hash.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79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79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 forgery m</a:t>
            </a:r>
            <a:r>
              <a:rPr lang="en-US" baseline="0" dirty="0"/>
              <a:t> equals mi*  then  mi \</a:t>
            </a:r>
            <a:r>
              <a:rPr lang="en-US" baseline="0" dirty="0" err="1"/>
              <a:t>neq</a:t>
            </a:r>
            <a:r>
              <a:rPr lang="en-US" baseline="0" dirty="0"/>
              <a:t> mi* , so easy to answer sig query.     Also, assume   H(mi)  is already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55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hash domain</a:t>
            </a:r>
            <a:r>
              <a:rPr lang="en-US" baseline="0" dirty="0"/>
              <a:t> gets too small then we can’t prove security.   </a:t>
            </a:r>
            <a:br>
              <a:rPr lang="en-US" baseline="0" dirty="0"/>
            </a:br>
            <a:r>
              <a:rPr lang="en-US" baseline="0" dirty="0"/>
              <a:t>This is the problem with PKCS1 v1.5:   hash range is size 2^256, but TDP domain size is about 2^2048, so we can’t find an x </a:t>
            </a:r>
            <a:r>
              <a:rPr lang="en-US" baseline="0" dirty="0" err="1"/>
              <a:t>s.t.</a:t>
            </a:r>
            <a:r>
              <a:rPr lang="en-US" baseline="0" dirty="0"/>
              <a:t> F(</a:t>
            </a:r>
            <a:r>
              <a:rPr lang="en-US" baseline="0" dirty="0" err="1"/>
              <a:t>pk,x</a:t>
            </a:r>
            <a:r>
              <a:rPr lang="en-US" baseline="0" dirty="0"/>
              <a:t>) is in the small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995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KW’03:   specific</a:t>
            </a:r>
            <a:r>
              <a:rPr lang="en-US" baseline="0" dirty="0"/>
              <a:t> to RSA.   Needs random self reduction.   PSS is tight for all TDPs.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2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865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2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526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lots of things in crypto.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469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Write:    CDH:   g, </a:t>
            </a:r>
            <a:r>
              <a:rPr lang="en-US" dirty="0" err="1"/>
              <a:t>gx</a:t>
            </a:r>
            <a:r>
              <a:rPr lang="en-US" dirty="0"/>
              <a:t>, </a:t>
            </a:r>
            <a:r>
              <a:rPr lang="en-US" dirty="0" err="1"/>
              <a:t>gy</a:t>
            </a:r>
            <a:r>
              <a:rPr lang="en-US" baseline="0" dirty="0"/>
              <a:t>  cannot compute  </a:t>
            </a:r>
            <a:r>
              <a:rPr lang="en-US" baseline="0" dirty="0" err="1"/>
              <a:t>gxy</a:t>
            </a:r>
            <a:r>
              <a:rPr lang="en-US" baseline="0" dirty="0"/>
              <a:t>.</a:t>
            </a:r>
          </a:p>
          <a:p>
            <a:r>
              <a:rPr lang="en-US" baseline="0" dirty="0"/>
              <a:t>Explain EUF secure.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63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   security means existential </a:t>
            </a:r>
            <a:r>
              <a:rPr lang="en-US" dirty="0" err="1"/>
              <a:t>unforgeability</a:t>
            </a:r>
            <a:r>
              <a:rPr lang="en-US" dirty="0"/>
              <a:t> under a chosen message attack</a:t>
            </a:r>
          </a:p>
          <a:p>
            <a:r>
              <a:rPr lang="en-US" dirty="0"/>
              <a:t>Write out q-BDH:   </a:t>
            </a:r>
            <a:r>
              <a:rPr lang="en-US" baseline="0" dirty="0"/>
              <a:t>   (g,g</a:t>
            </a:r>
            <a:r>
              <a:rPr lang="en-US" baseline="-25000" dirty="0"/>
              <a:t>1</a:t>
            </a:r>
            <a:r>
              <a:rPr lang="en-US" baseline="0" dirty="0"/>
              <a:t>,…,</a:t>
            </a:r>
            <a:r>
              <a:rPr lang="en-US" baseline="0" dirty="0" err="1"/>
              <a:t>g</a:t>
            </a:r>
            <a:r>
              <a:rPr lang="en-US" baseline="-25000" dirty="0" err="1"/>
              <a:t>q</a:t>
            </a:r>
            <a:r>
              <a:rPr lang="en-US" baseline="0" dirty="0"/>
              <a:t>,  h, h</a:t>
            </a:r>
            <a:r>
              <a:rPr lang="en-US" baseline="-25000" dirty="0"/>
              <a:t>q+2</a:t>
            </a:r>
            <a:r>
              <a:rPr lang="en-US" baseline="0" dirty="0"/>
              <a:t>)   can’t compute   e(g</a:t>
            </a:r>
            <a:r>
              <a:rPr lang="en-US" baseline="-25000" dirty="0"/>
              <a:t>q+1 </a:t>
            </a:r>
            <a:r>
              <a:rPr lang="en-US" baseline="0" dirty="0"/>
              <a:t>, h)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961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841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60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08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717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message</a:t>
            </a:r>
            <a:r>
              <a:rPr lang="en-US" baseline="0" dirty="0"/>
              <a:t> e</a:t>
            </a:r>
            <a:r>
              <a:rPr lang="en-US" dirty="0"/>
              <a:t>xample:    transaction ID  or  product</a:t>
            </a:r>
            <a:r>
              <a:rPr lang="en-US" baseline="0" dirty="0"/>
              <a:t> serial #. </a:t>
            </a:r>
          </a:p>
          <a:p>
            <a:r>
              <a:rPr lang="en-US" baseline="0" dirty="0"/>
              <a:t>Security:   given signatures of adversary’s choice, attacker cannot come up with a new valid signature.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6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400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69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a good exercise:  adapt proof for FDH to prove</a:t>
            </a:r>
            <a:r>
              <a:rPr lang="en-US" baseline="0" dirty="0"/>
              <a:t> this theorem.   Same security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56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of F is 2048-bits and H(m) outputs 256-bits.    Note: normally</a:t>
            </a:r>
            <a:r>
              <a:rPr lang="en-US" baseline="0" dirty="0"/>
              <a:t> would pad m to 1792 bits using something like PKCS1 v1.5.</a:t>
            </a:r>
          </a:p>
          <a:p>
            <a:r>
              <a:rPr lang="en-US" baseline="0" dirty="0"/>
              <a:t>This is insecure:   </a:t>
            </a:r>
            <a:r>
              <a:rPr lang="en-US" baseline="0" dirty="0" err="1"/>
              <a:t>Coron-Naccach-Tibouchi-Weinmann</a:t>
            </a:r>
            <a:r>
              <a:rPr lang="en-US" baseline="0" dirty="0"/>
              <a:t> Crypto 2009.    But does not break EMV for operational reasons:  can’t mount a chosen message attack.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917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794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Certificate chain becomes</a:t>
            </a:r>
            <a:r>
              <a:rPr lang="en-US" baseline="0" dirty="0"/>
              <a:t> shorter because the n signatures are replaced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511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179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2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Existential </a:t>
            </a:r>
            <a:r>
              <a:rPr lang="en-US" dirty="0" err="1"/>
              <a:t>unforgeability</a:t>
            </a:r>
            <a:r>
              <a:rPr lang="en-US" baseline="0" dirty="0"/>
              <a:t> does not provide legal guarantees.    It only ensures that whoever generated the signature had access to a signing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0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02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412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350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9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152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55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Dan Boneh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7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Relationship Id="rId9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digital signature?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9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3581400"/>
            <a:ext cx="1276350" cy="1276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3418605"/>
            <a:ext cx="1276350" cy="127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0"/>
            <a:ext cx="85344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Code signing</a:t>
            </a:r>
            <a:r>
              <a:rPr lang="en-US" dirty="0"/>
              <a:t>:</a:t>
            </a:r>
          </a:p>
          <a:p>
            <a:r>
              <a:rPr lang="en-US" dirty="0"/>
              <a:t>Software vendor signs code</a:t>
            </a:r>
          </a:p>
          <a:p>
            <a:r>
              <a:rPr lang="en-US" dirty="0"/>
              <a:t>Clients have vendor’s pk.    Install software if signature verifies.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952750"/>
            <a:ext cx="223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software vendor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5758" y="3368422"/>
            <a:ext cx="1676400" cy="1036593"/>
            <a:chOff x="533400" y="1428750"/>
            <a:chExt cx="2057400" cy="126519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533400" y="1428750"/>
              <a:ext cx="2057400" cy="41833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533400" y="1857267"/>
              <a:ext cx="2057400" cy="4183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533400" y="2275605"/>
              <a:ext cx="2057400" cy="41833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781800" y="2872085"/>
            <a:ext cx="175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clients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3266205"/>
            <a:ext cx="1276350" cy="1276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91851" y="3291029"/>
            <a:ext cx="6018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pk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14600" y="3409950"/>
            <a:ext cx="441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6600" y="3105150"/>
            <a:ext cx="266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software install  (</a:t>
            </a:r>
            <a:r>
              <a:rPr lang="en-US" dirty="0" err="1"/>
              <a:t>pk</a:t>
            </a:r>
            <a:r>
              <a:rPr lang="en-US" dirty="0"/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90800" y="3685891"/>
            <a:ext cx="4419600" cy="369332"/>
            <a:chOff x="2590800" y="3255709"/>
            <a:chExt cx="4419600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590800" y="3562350"/>
              <a:ext cx="441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63088" y="3255709"/>
              <a:ext cx="2759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 software </a:t>
              </a:r>
              <a:r>
                <a:rPr lang="en-US" dirty="0" err="1"/>
                <a:t>udate</a:t>
              </a:r>
              <a:r>
                <a:rPr lang="en-US" dirty="0"/>
                <a:t> #1   ,  sig  ]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0800" y="4107418"/>
            <a:ext cx="4419600" cy="369332"/>
            <a:chOff x="2590800" y="3562350"/>
            <a:chExt cx="4419600" cy="36933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868991"/>
              <a:ext cx="441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63088" y="3562350"/>
              <a:ext cx="2759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 software </a:t>
              </a:r>
              <a:r>
                <a:rPr lang="en-US" dirty="0" err="1"/>
                <a:t>udate</a:t>
              </a:r>
              <a:r>
                <a:rPr lang="en-US" dirty="0"/>
                <a:t> #2   ,  sig  ]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" y="3634085"/>
            <a:ext cx="44495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6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More generally: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90550"/>
            <a:ext cx="8229600" cy="990600"/>
          </a:xfrm>
          <a:ln>
            <a:solidFill>
              <a:srgbClr val="FF0000"/>
            </a:solidFill>
          </a:ln>
        </p:spPr>
        <p:txBody>
          <a:bodyPr tIns="0" bIns="0">
            <a:normAutofit/>
          </a:bodyPr>
          <a:lstStyle/>
          <a:p>
            <a:pPr marL="0" indent="0">
              <a:lnSpc>
                <a:spcPts val="3500"/>
              </a:lnSpc>
              <a:spcBef>
                <a:spcPts val="24"/>
              </a:spcBef>
              <a:buNone/>
            </a:pPr>
            <a:r>
              <a:rPr lang="en-US" dirty="0"/>
              <a:t>One-time authenticated channel (non-private, one-directional) </a:t>
            </a:r>
            <a:r>
              <a:rPr lang="en-US" dirty="0">
                <a:sym typeface="Wingdings"/>
              </a:rPr>
              <a:t>	⟹    many-time authenticated channel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1657350"/>
            <a:ext cx="584339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Initial software install is authenticated, but not private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09600" y="2114550"/>
            <a:ext cx="7620000" cy="2930618"/>
            <a:chOff x="685800" y="2231932"/>
            <a:chExt cx="7620000" cy="2930618"/>
          </a:xfrm>
        </p:grpSpPr>
        <p:sp>
          <p:nvSpPr>
            <p:cNvPr id="6" name="Rounded Rectangle 5"/>
            <p:cNvSpPr/>
            <p:nvPr/>
          </p:nvSpPr>
          <p:spPr>
            <a:xfrm>
              <a:off x="685800" y="2612932"/>
              <a:ext cx="1600200" cy="22860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934200" y="2612932"/>
              <a:ext cx="1371600" cy="22860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2231932"/>
              <a:ext cx="843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6600" y="2231932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Recipients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0800" y="2624600"/>
              <a:ext cx="325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one-time authenticated channel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2765332"/>
              <a:ext cx="1650149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pk</a:t>
              </a:r>
              <a:r>
                <a:rPr lang="en-US" sz="2000" dirty="0"/>
                <a:t>, </a:t>
              </a:r>
              <a:r>
                <a:rPr lang="en-US" sz="2000" dirty="0" err="1"/>
                <a:t>sk</a:t>
              </a:r>
              <a:r>
                <a:rPr lang="en-US" sz="2000" dirty="0"/>
                <a:t>)</a:t>
              </a:r>
              <a:r>
                <a:rPr lang="en-US" sz="2000" dirty="0">
                  <a:sym typeface="Symbol" charset="0"/>
                </a:rPr>
                <a:t> </a:t>
              </a:r>
              <a:r>
                <a:rPr lang="en-US" dirty="0">
                  <a:sym typeface="Symbol" charset="0"/>
                </a:rPr>
                <a:t> Gen </a:t>
              </a:r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286000" y="2532267"/>
              <a:ext cx="4648200" cy="461665"/>
              <a:chOff x="2286000" y="2532267"/>
              <a:chExt cx="4648200" cy="4616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286000" y="2945954"/>
                <a:ext cx="464820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019800" y="2532267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3">
                        <a:lumMod val="50000"/>
                      </a:schemeClr>
                    </a:solidFill>
                  </a:rPr>
                  <a:t>pk</a:t>
                </a:r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543800" y="29132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</a:rPr>
                <a:t>pk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286000" y="4289332"/>
              <a:ext cx="46482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86000" y="4733586"/>
              <a:ext cx="46482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590800" y="3887411"/>
              <a:ext cx="2409559" cy="353943"/>
              <a:chOff x="2667000" y="2322229"/>
              <a:chExt cx="2409559" cy="35394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2371371"/>
                <a:ext cx="1828800" cy="277375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25332" y="2322229"/>
                <a:ext cx="551227" cy="353943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4F81BD"/>
                </a:solidFill>
              </a:ln>
            </p:spPr>
            <p:txBody>
              <a:bodyPr wrap="none" t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sig</a:t>
                </a:r>
                <a:r>
                  <a:rPr lang="en-US" sz="2000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90800" y="4365532"/>
              <a:ext cx="2409559" cy="353943"/>
              <a:chOff x="2667000" y="2322229"/>
              <a:chExt cx="2409559" cy="35394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2371371"/>
                <a:ext cx="1828800" cy="277375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25332" y="2322229"/>
                <a:ext cx="551227" cy="353943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4F81BD"/>
                </a:solidFill>
              </a:ln>
            </p:spPr>
            <p:txBody>
              <a:bodyPr wrap="none" t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sig</a:t>
                </a:r>
                <a:r>
                  <a:rPr lang="en-US" sz="2000" baseline="-25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352800" y="4577774"/>
              <a:ext cx="389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⋮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3908332"/>
              <a:ext cx="1660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</a:t>
              </a:r>
              <a:r>
                <a:rPr lang="en-US" baseline="-25000" dirty="0"/>
                <a:t>1</a:t>
              </a:r>
              <a:r>
                <a:rPr lang="en-US" dirty="0">
                  <a:sym typeface="Symbol" charset="0"/>
                </a:rPr>
                <a:t></a:t>
              </a:r>
              <a:r>
                <a:rPr lang="en-US" dirty="0"/>
                <a:t> S(</a:t>
              </a:r>
              <a:r>
                <a:rPr lang="en-US" dirty="0" err="1"/>
                <a:t>sk</a:t>
              </a:r>
              <a:r>
                <a:rPr lang="en-US" dirty="0"/>
                <a:t>, m</a:t>
              </a:r>
              <a:r>
                <a:rPr lang="en-US" baseline="-25000" dirty="0"/>
                <a:t>1</a:t>
              </a:r>
              <a:r>
                <a:rPr lang="en-US" dirty="0"/>
                <a:t>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4377200"/>
              <a:ext cx="160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</a:t>
              </a:r>
              <a:r>
                <a:rPr lang="en-US" baseline="-25000" dirty="0"/>
                <a:t>2</a:t>
              </a:r>
              <a:r>
                <a:rPr lang="en-US" dirty="0">
                  <a:sym typeface="Symbol" charset="0"/>
                </a:rPr>
                <a:t></a:t>
              </a:r>
              <a:r>
                <a:rPr lang="en-US" dirty="0"/>
                <a:t> S(</a:t>
              </a:r>
              <a:r>
                <a:rPr lang="en-US" dirty="0" err="1"/>
                <a:t>sk</a:t>
              </a:r>
              <a:r>
                <a:rPr lang="en-US" dirty="0"/>
                <a:t>, m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36" name="Arc 35"/>
          <p:cNvSpPr/>
          <p:nvPr/>
        </p:nvSpPr>
        <p:spPr>
          <a:xfrm rot="17525148">
            <a:off x="2769704" y="3655651"/>
            <a:ext cx="838200" cy="457200"/>
          </a:xfrm>
          <a:prstGeom prst="arc">
            <a:avLst>
              <a:gd name="adj1" fmla="val 16197619"/>
              <a:gd name="adj2" fmla="val 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048000" y="2704079"/>
            <a:ext cx="3810000" cy="1163071"/>
            <a:chOff x="2971800" y="2737147"/>
            <a:chExt cx="3810000" cy="1163071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2737147"/>
              <a:ext cx="3125818" cy="859200"/>
              <a:chOff x="3503582" y="2892945"/>
              <a:chExt cx="3125818" cy="8592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3886200" y="3700639"/>
                <a:ext cx="2743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3503582" y="2892945"/>
                <a:ext cx="3054891" cy="859200"/>
                <a:chOff x="3059594" y="2903528"/>
                <a:chExt cx="3054891" cy="859200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3440594" y="3393396"/>
                  <a:ext cx="26738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eavesdrop, but not modify</a:t>
                  </a:r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4074852" flipV="1">
                  <a:off x="2869094" y="3094028"/>
                  <a:ext cx="838200" cy="457200"/>
                </a:xfrm>
                <a:prstGeom prst="arc">
                  <a:avLst>
                    <a:gd name="adj1" fmla="val 13548630"/>
                    <a:gd name="adj2" fmla="val 0"/>
                  </a:avLst>
                </a:prstGeom>
                <a:ln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181350"/>
              <a:ext cx="685800" cy="718868"/>
            </a:xfrm>
            <a:prstGeom prst="rect">
              <a:avLst/>
            </a:prstGeom>
          </p:spPr>
        </p:pic>
      </p:grpSp>
      <p:sp>
        <p:nvSpPr>
          <p:cNvPr id="37" name="Rounded Rectangle 36"/>
          <p:cNvSpPr/>
          <p:nvPr/>
        </p:nvSpPr>
        <p:spPr>
          <a:xfrm>
            <a:off x="6969864" y="2607423"/>
            <a:ext cx="1371600" cy="2286000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081728" y="2719296"/>
            <a:ext cx="1371600" cy="2286000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Important application: 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91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Problem:   browser needs server’s public-key to setup a session key</a:t>
            </a:r>
          </a:p>
          <a:p>
            <a:pPr marL="0" indent="0">
              <a:buNone/>
            </a:pPr>
            <a:r>
              <a:rPr lang="en-US" dirty="0"/>
              <a:t>Solution:   server asks trusted 3</a:t>
            </a:r>
            <a:r>
              <a:rPr lang="en-US" baseline="30000" dirty="0"/>
              <a:t>rd</a:t>
            </a:r>
            <a:r>
              <a:rPr lang="en-US" dirty="0"/>
              <a:t> party (CA) to sign its public-key </a:t>
            </a:r>
            <a:r>
              <a:rPr lang="en-US" dirty="0" err="1"/>
              <a:t>pk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162800" y="2114549"/>
            <a:ext cx="1066800" cy="17347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230033"/>
            <a:ext cx="9906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1576907"/>
            <a:ext cx="1672704" cy="613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latin typeface="+mn-lt"/>
              </a:rPr>
              <a:t>Certificate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Authority (CA)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351548" y="2001433"/>
            <a:ext cx="2811252" cy="707886"/>
            <a:chOff x="4275348" y="3019933"/>
            <a:chExt cx="2811252" cy="943847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495800" y="3019933"/>
              <a:ext cx="2590800" cy="94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p</a:t>
              </a:r>
              <a:r>
                <a:rPr lang="en-US" sz="2000" dirty="0" err="1">
                  <a:latin typeface="+mn-lt"/>
                </a:rPr>
                <a:t>k</a:t>
              </a:r>
              <a:r>
                <a:rPr lang="en-US" sz="2000" dirty="0">
                  <a:latin typeface="+mn-lt"/>
                </a:rPr>
                <a:t>  and</a:t>
              </a:r>
            </a:p>
            <a:p>
              <a:r>
                <a:rPr lang="en-US" sz="2000" dirty="0">
                  <a:latin typeface="+mn-lt"/>
                </a:rPr>
                <a:t>proof “I am Gmail”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6626" y="1826947"/>
            <a:ext cx="104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>
                <a:latin typeface="+mn-lt"/>
              </a:rPr>
              <a:t>rowser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229600" y="2838450"/>
            <a:ext cx="762000" cy="3429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sk</a:t>
            </a:r>
            <a:r>
              <a:rPr kumimoji="0" lang="en-US" sz="2000" b="0" i="0" u="none" strike="noStrike" cap="none" normalizeH="0" baseline="-2500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CA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0784" y="2523590"/>
            <a:ext cx="78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CFFCC"/>
                </a:solidFill>
                <a:latin typeface="+mn-lt"/>
              </a:rPr>
              <a:t>check</a:t>
            </a:r>
          </a:p>
          <a:p>
            <a:pPr algn="ctr"/>
            <a:r>
              <a:rPr lang="en-US" sz="2000" dirty="0">
                <a:solidFill>
                  <a:srgbClr val="CCFFCC"/>
                </a:solidFill>
                <a:latin typeface="+mn-lt"/>
              </a:rPr>
              <a:t>proof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9600" y="2932396"/>
            <a:ext cx="2819400" cy="1431237"/>
            <a:chOff x="4302384" y="4273409"/>
            <a:chExt cx="2819400" cy="1908315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419600" y="4273409"/>
              <a:ext cx="2364708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Sign Cert using  </a:t>
              </a:r>
              <a:r>
                <a:rPr lang="en-US" sz="2000" b="1" dirty="0" err="1">
                  <a:solidFill>
                    <a:srgbClr val="FF0000"/>
                  </a:solidFill>
                  <a:latin typeface="+mn-lt"/>
                </a:rPr>
                <a:t>sk</a:t>
              </a:r>
              <a:r>
                <a:rPr lang="en-US" sz="2000" b="1" baseline="-25000" dirty="0" err="1">
                  <a:solidFill>
                    <a:srgbClr val="FF0000"/>
                  </a:solidFill>
                  <a:latin typeface="+mn-lt"/>
                </a:rPr>
                <a:t>CA</a:t>
              </a:r>
              <a:r>
                <a:rPr lang="en-US" sz="2000" baseline="-25000" dirty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: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257800" y="4875800"/>
              <a:ext cx="1752600" cy="1305924"/>
              <a:chOff x="5257800" y="4682645"/>
              <a:chExt cx="1752600" cy="1305924"/>
            </a:xfrm>
          </p:grpSpPr>
          <p:pic>
            <p:nvPicPr>
              <p:cNvPr id="9217" name="Picture 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1305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562600" y="4758845"/>
                <a:ext cx="1177526" cy="9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pk</a:t>
                </a:r>
                <a:r>
                  <a:rPr lang="en-US" sz="2000" b="1" dirty="0"/>
                  <a:t> is key</a:t>
                </a:r>
                <a:r>
                  <a:rPr lang="en-US" sz="2000" b="1" dirty="0">
                    <a:latin typeface="+mn-lt"/>
                  </a:rPr>
                  <a:t> </a:t>
                </a:r>
                <a:br>
                  <a:rPr lang="en-US" sz="2000" b="1" dirty="0">
                    <a:latin typeface="+mn-lt"/>
                  </a:rPr>
                </a:br>
                <a:r>
                  <a:rPr lang="en-US" sz="2000" b="1" dirty="0"/>
                  <a:t>for Gmail</a:t>
                </a:r>
                <a:endParaRPr lang="en-US" sz="2000" b="1" dirty="0">
                  <a:latin typeface="+mn-lt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143000" y="3486150"/>
            <a:ext cx="1783830" cy="1065616"/>
            <a:chOff x="1066800" y="5114925"/>
            <a:chExt cx="1783830" cy="1057274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>
              <a:off x="1098030" y="5191124"/>
              <a:ext cx="1752600" cy="981075"/>
              <a:chOff x="5257800" y="4682644"/>
              <a:chExt cx="1752600" cy="981075"/>
            </a:xfrm>
          </p:grpSpPr>
          <p:pic>
            <p:nvPicPr>
              <p:cNvPr id="30" name="Picture 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57800" y="4682644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562600" y="4758845"/>
                <a:ext cx="1177526" cy="702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pk</a:t>
                </a:r>
                <a:r>
                  <a:rPr lang="en-US" sz="2000" b="1" dirty="0"/>
                  <a:t> is key </a:t>
                </a:r>
                <a:br>
                  <a:rPr lang="en-US" sz="2000" b="1" dirty="0"/>
                </a:br>
                <a:r>
                  <a:rPr lang="en-US" sz="2000" b="1" dirty="0"/>
                  <a:t>for Gmail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ectangle 3"/>
          <p:cNvSpPr/>
          <p:nvPr/>
        </p:nvSpPr>
        <p:spPr bwMode="auto">
          <a:xfrm>
            <a:off x="2819400" y="2153833"/>
            <a:ext cx="15240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77633"/>
            <a:ext cx="1096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FFCC"/>
                </a:solidFill>
                <a:latin typeface="+mn-lt"/>
              </a:rPr>
              <a:t>choose</a:t>
            </a:r>
          </a:p>
          <a:p>
            <a:r>
              <a:rPr lang="en-US" sz="2000" dirty="0">
                <a:solidFill>
                  <a:srgbClr val="CCFFCC"/>
                </a:solidFill>
                <a:latin typeface="+mn-lt"/>
              </a:rPr>
              <a:t>   (</a:t>
            </a:r>
            <a:r>
              <a:rPr lang="en-US" sz="2000" dirty="0" err="1">
                <a:solidFill>
                  <a:srgbClr val="CCFFCC"/>
                </a:solidFill>
              </a:rPr>
              <a:t>p</a:t>
            </a:r>
            <a:r>
              <a:rPr lang="en-US" sz="2000" dirty="0" err="1">
                <a:solidFill>
                  <a:srgbClr val="CCFFCC"/>
                </a:solidFill>
                <a:latin typeface="+mn-lt"/>
              </a:rPr>
              <a:t>k</a:t>
            </a:r>
            <a:r>
              <a:rPr lang="en-US" sz="2000" dirty="0">
                <a:solidFill>
                  <a:srgbClr val="CCFFCC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rgbClr val="CCFFCC"/>
                </a:solidFill>
              </a:rPr>
              <a:t>s</a:t>
            </a:r>
            <a:r>
              <a:rPr lang="en-US" sz="2000" dirty="0" err="1">
                <a:solidFill>
                  <a:srgbClr val="CCFFCC"/>
                </a:solidFill>
                <a:latin typeface="+mn-lt"/>
              </a:rPr>
              <a:t>k</a:t>
            </a:r>
            <a:r>
              <a:rPr lang="en-US" dirty="0">
                <a:solidFill>
                  <a:srgbClr val="CCFFCC"/>
                </a:solidFill>
                <a:latin typeface="+mn-lt"/>
              </a:rPr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734733"/>
            <a:ext cx="1305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Gmail.com</a:t>
            </a:r>
            <a:endParaRPr lang="en-US" sz="20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8581" y="2843107"/>
            <a:ext cx="633507" cy="40011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pk</a:t>
            </a:r>
            <a:r>
              <a:rPr lang="en-US" sz="2000" baseline="-25000" dirty="0" err="1">
                <a:latin typeface="+mn-lt"/>
              </a:rPr>
              <a:t>CA</a:t>
            </a:r>
            <a:endParaRPr lang="en-US" sz="20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8560" y="3318368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CFFCC"/>
                </a:solidFill>
              </a:rPr>
              <a:t>v</a:t>
            </a:r>
            <a:r>
              <a:rPr lang="en-US" sz="2000" dirty="0">
                <a:solidFill>
                  <a:srgbClr val="CCFFCC"/>
                </a:solidFill>
                <a:latin typeface="+mn-lt"/>
              </a:rPr>
              <a:t>erify</a:t>
            </a:r>
          </a:p>
          <a:p>
            <a:pPr algn="ctr"/>
            <a:r>
              <a:rPr lang="en-US" sz="2000" dirty="0">
                <a:solidFill>
                  <a:srgbClr val="CCFFCC"/>
                </a:solidFill>
              </a:rPr>
              <a:t>c</a:t>
            </a:r>
            <a:r>
              <a:rPr lang="en-US" sz="2000" dirty="0">
                <a:solidFill>
                  <a:srgbClr val="CCFFCC"/>
                </a:solidFill>
                <a:latin typeface="+mn-lt"/>
              </a:rPr>
              <a:t>ert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85800" y="4629150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/>
              <a:t>Server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Cert for an extended period  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</a:t>
            </a:r>
            <a:r>
              <a:rPr lang="en-US" sz="2000" kern="0" dirty="0">
                <a:latin typeface="+mn-lt"/>
              </a:rPr>
              <a:t>. one year)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0401" y="2857440"/>
            <a:ext cx="633507" cy="40011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pk</a:t>
            </a:r>
            <a:r>
              <a:rPr lang="en-US" sz="2000" baseline="-25000" dirty="0" err="1">
                <a:latin typeface="+mn-lt"/>
              </a:rPr>
              <a:t>CA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4247" y="4019550"/>
            <a:ext cx="121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signing key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529532" y="3181350"/>
            <a:ext cx="4868" cy="914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86760" y="2197523"/>
            <a:ext cx="145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verification key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14400" y="2495550"/>
            <a:ext cx="68580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38400" y="2495550"/>
            <a:ext cx="68580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3200" y="4118570"/>
            <a:ext cx="457200" cy="431315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sz="1600" dirty="0">
                <a:solidFill>
                  <a:srgbClr val="008000"/>
                </a:solidFill>
              </a:rPr>
              <a:t>CA</a:t>
            </a:r>
            <a:br>
              <a:rPr lang="en-US" sz="1600" dirty="0">
                <a:solidFill>
                  <a:srgbClr val="008000"/>
                </a:solidFill>
              </a:rPr>
            </a:br>
            <a:r>
              <a:rPr lang="en-US" sz="1600" dirty="0">
                <a:solidFill>
                  <a:srgbClr val="008000"/>
                </a:solidFill>
              </a:rPr>
              <a:t>sig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62200" y="4267906"/>
            <a:ext cx="457200" cy="431315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sz="1600" dirty="0">
                <a:solidFill>
                  <a:srgbClr val="008000"/>
                </a:solidFill>
              </a:rPr>
              <a:t>CA</a:t>
            </a:r>
            <a:br>
              <a:rPr lang="en-US" sz="1600" dirty="0">
                <a:solidFill>
                  <a:srgbClr val="008000"/>
                </a:solidFill>
              </a:rPr>
            </a:br>
            <a:r>
              <a:rPr lang="en-US" sz="1600" dirty="0">
                <a:solidFill>
                  <a:srgbClr val="008000"/>
                </a:solidFill>
              </a:rPr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3948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35" grpId="0"/>
      <p:bldP spid="39" grpId="0"/>
      <p:bldP spid="47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3048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 fields: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95350"/>
            <a:ext cx="4064591" cy="4037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319" r="5319" b="5636"/>
          <a:stretch/>
        </p:blipFill>
        <p:spPr>
          <a:xfrm>
            <a:off x="228600" y="1550105"/>
            <a:ext cx="4267200" cy="33076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124200" y="173355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2571750"/>
            <a:ext cx="3962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401955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10000" y="470535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383923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04775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entity generates the CA’s secret key  </a:t>
            </a:r>
            <a:r>
              <a:rPr lang="en-US" sz="2400" dirty="0" err="1"/>
              <a:t>sk</a:t>
            </a:r>
            <a:r>
              <a:rPr lang="en-US" sz="2400" baseline="-25000" dirty="0" err="1"/>
              <a:t>CA</a:t>
            </a:r>
            <a:r>
              <a:rPr lang="en-US" sz="2400" baseline="-25000" dirty="0"/>
              <a:t>  </a:t>
            </a:r>
            <a:r>
              <a:rPr lang="en-US" sz="2400" dirty="0"/>
              <a:t>? </a:t>
            </a:r>
            <a:endParaRPr lang="en-US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687461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browser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409128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NSA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176885"/>
            <a:ext cx="91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Gmail</a:t>
            </a:r>
            <a:endParaRPr lang="en-US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624439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CA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40766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Applications with few verifiers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EMV payments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dirty="0"/>
              <a:t>(greatly simplified)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Signed email</a:t>
            </a:r>
            <a:r>
              <a:rPr lang="en-US" dirty="0"/>
              <a:t>:    sender signs email it sends to recipients</a:t>
            </a:r>
          </a:p>
          <a:p>
            <a:r>
              <a:rPr lang="en-US" dirty="0"/>
              <a:t>Every recipient has sender’s public-key  (and cert).  </a:t>
            </a:r>
            <a:br>
              <a:rPr lang="en-US" dirty="0"/>
            </a:br>
            <a:r>
              <a:rPr lang="en-US" dirty="0"/>
              <a:t>	A recipient accepts incoming email if signature verifies.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59414"/>
            <a:ext cx="1905000" cy="1198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8827" y="1047750"/>
            <a:ext cx="455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sk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591" t="22053" r="21661"/>
          <a:stretch/>
        </p:blipFill>
        <p:spPr>
          <a:xfrm>
            <a:off x="2971800" y="1159414"/>
            <a:ext cx="1429393" cy="13489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419600" y="146421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1144064"/>
            <a:ext cx="191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transaction details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(nonce, PIN)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2000" y="215001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2398" y="1831705"/>
            <a:ext cx="115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signature</a:t>
            </a:r>
            <a:br>
              <a:rPr lang="en-US" dirty="0"/>
            </a:br>
            <a:r>
              <a:rPr lang="en-US" dirty="0">
                <a:solidFill>
                  <a:srgbClr val="7F7F7F"/>
                </a:solidFill>
              </a:rPr>
              <a:t>(card cert)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2419141"/>
            <a:ext cx="135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 of Sale</a:t>
            </a:r>
            <a:br>
              <a:rPr lang="en-US" dirty="0"/>
            </a:br>
            <a:r>
              <a:rPr lang="en-US" dirty="0"/>
              <a:t>terminal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2038350"/>
            <a:ext cx="2286000" cy="646331"/>
            <a:chOff x="685800" y="2038350"/>
            <a:chExt cx="2286000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85800" y="2343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02589" y="2038350"/>
              <a:ext cx="1916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transaction details</a:t>
              </a:r>
              <a:br>
                <a:rPr lang="en-US" dirty="0"/>
              </a:br>
              <a:r>
                <a:rPr lang="en-US" dirty="0"/>
                <a:t>and signature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1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40527"/>
            <a:ext cx="85344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Signing email:   DKIM   </a:t>
            </a:r>
            <a:r>
              <a:rPr lang="en-US" sz="2400" dirty="0"/>
              <a:t>(domain key identified mail)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534400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  bad email claiming to be from   </a:t>
            </a:r>
            <a:r>
              <a:rPr lang="en-US" sz="2000" b="1" dirty="0">
                <a:solidFill>
                  <a:srgbClr val="0000FF"/>
                </a:solidFill>
              </a:rPr>
              <a:t>someuser</a:t>
            </a:r>
            <a:r>
              <a:rPr lang="en-US" b="1" dirty="0">
                <a:solidFill>
                  <a:srgbClr val="0000FF"/>
                </a:solidFill>
              </a:rPr>
              <a:t>@gmail.com</a:t>
            </a:r>
          </a:p>
          <a:p>
            <a:pPr marL="0" indent="0">
              <a:buNone/>
              <a:tabLst>
                <a:tab pos="458788" algn="l"/>
              </a:tabLst>
            </a:pPr>
            <a:r>
              <a:rPr lang="en-US" dirty="0">
                <a:solidFill>
                  <a:srgbClr val="000000"/>
                </a:solidFill>
              </a:rPr>
              <a:t>	but in reality, mail is coming from domain  </a:t>
            </a:r>
            <a:r>
              <a:rPr lang="en-US" b="1" dirty="0" err="1">
                <a:solidFill>
                  <a:srgbClr val="000000"/>
                </a:solidFill>
              </a:rPr>
              <a:t>baguy.com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458788" algn="l"/>
              </a:tabLst>
            </a:pPr>
            <a:r>
              <a:rPr lang="en-US" b="1" dirty="0">
                <a:solidFill>
                  <a:srgbClr val="0000FF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⇒</a:t>
            </a:r>
            <a:r>
              <a:rPr lang="en-US" b="1" dirty="0">
                <a:solidFill>
                  <a:srgbClr val="0000FF"/>
                </a:solidFill>
              </a:rPr>
              <a:t>  </a:t>
            </a:r>
            <a:r>
              <a:rPr lang="en-US" dirty="0"/>
              <a:t>Incorrectly makes </a:t>
            </a:r>
            <a:r>
              <a:rPr lang="en-US" dirty="0" err="1"/>
              <a:t>gmail.com</a:t>
            </a:r>
            <a:r>
              <a:rPr lang="en-US" dirty="0"/>
              <a:t> look like a bad source of email</a:t>
            </a:r>
          </a:p>
          <a:p>
            <a:pPr marL="0" indent="0">
              <a:spcBef>
                <a:spcPts val="2376"/>
              </a:spcBef>
              <a:buNone/>
              <a:tabLst>
                <a:tab pos="458788" algn="l"/>
              </a:tabLst>
            </a:pPr>
            <a:r>
              <a:rPr lang="en-US" dirty="0"/>
              <a:t>Solution:   </a:t>
            </a:r>
            <a:r>
              <a:rPr lang="en-US" b="1" dirty="0" err="1"/>
              <a:t>gmail.com</a:t>
            </a:r>
            <a:r>
              <a:rPr lang="en-US" dirty="0"/>
              <a:t>  (and other sites) sign every outgoing mail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3486150"/>
            <a:ext cx="933450" cy="933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624" y="4344769"/>
            <a:ext cx="73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Gmail</a:t>
            </a:r>
          </a:p>
          <a:p>
            <a:pPr algn="ctr"/>
            <a:r>
              <a:rPr lang="en-US" dirty="0"/>
              <a:t>user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4019550"/>
            <a:ext cx="137160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057400" y="3486150"/>
            <a:ext cx="1371600" cy="1322418"/>
            <a:chOff x="1752600" y="3638550"/>
            <a:chExt cx="1371600" cy="1322418"/>
          </a:xfrm>
        </p:grpSpPr>
        <p:sp>
          <p:nvSpPr>
            <p:cNvPr id="8" name="TextBox 7"/>
            <p:cNvSpPr txBox="1"/>
            <p:nvPr/>
          </p:nvSpPr>
          <p:spPr>
            <a:xfrm>
              <a:off x="1828800" y="4591636"/>
              <a:ext cx="1193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Gmail.com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52600" y="3638550"/>
              <a:ext cx="1371600" cy="9906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3600" y="4095750"/>
              <a:ext cx="414528" cy="304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828800" y="3867150"/>
              <a:ext cx="1102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signing key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3275" y="3257550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email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29000" y="4004210"/>
            <a:ext cx="1981200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486400" y="3486150"/>
            <a:ext cx="1371600" cy="990600"/>
          </a:xfrm>
          <a:prstGeom prst="round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Recipients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01000" y="2952750"/>
            <a:ext cx="1066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 flipV="1">
            <a:off x="6858000" y="3219450"/>
            <a:ext cx="1143000" cy="4953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233488">
            <a:off x="6977344" y="3155275"/>
            <a:ext cx="72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6858001" y="3448050"/>
            <a:ext cx="1143000" cy="4953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233488">
            <a:off x="7032649" y="3565611"/>
            <a:ext cx="106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Gmail  </a:t>
            </a:r>
            <a:r>
              <a:rPr lang="en-US" dirty="0" err="1"/>
              <a:t>pk</a:t>
            </a:r>
            <a:r>
              <a:rPr lang="en-US" dirty="0"/>
              <a:t>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505200" y="3013610"/>
            <a:ext cx="1849032" cy="1158340"/>
            <a:chOff x="3845660" y="3105150"/>
            <a:chExt cx="1849032" cy="1158340"/>
          </a:xfrm>
        </p:grpSpPr>
        <p:grpSp>
          <p:nvGrpSpPr>
            <p:cNvPr id="25" name="Group 24"/>
            <p:cNvGrpSpPr/>
            <p:nvPr/>
          </p:nvGrpSpPr>
          <p:grpSpPr>
            <a:xfrm>
              <a:off x="3886200" y="3181352"/>
              <a:ext cx="1747720" cy="1082138"/>
              <a:chOff x="3581400" y="3515336"/>
              <a:chExt cx="1747720" cy="66764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581400" y="3515336"/>
                <a:ext cx="1747720" cy="5171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32475" y="3844425"/>
                <a:ext cx="408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sig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845660" y="3105150"/>
              <a:ext cx="1849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From: bob@gmail.com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02860" y="3450477"/>
              <a:ext cx="9144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body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914400" y="3562350"/>
            <a:ext cx="9144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body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58000" y="4248150"/>
            <a:ext cx="1828800" cy="152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85721">
            <a:off x="7168456" y="4239646"/>
            <a:ext cx="10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sig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62400" y="4705350"/>
            <a:ext cx="160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badguy.com</a:t>
            </a:r>
            <a:r>
              <a:rPr lang="en-US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100391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 animBg="1"/>
      <p:bldP spid="29" grpId="0" animBg="1"/>
      <p:bldP spid="32" grpId="0"/>
      <p:bldP spid="34" grpId="0"/>
      <p:bldP spid="43" grpId="0" animBg="1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 DKIM header from </a:t>
            </a:r>
            <a:r>
              <a:rPr lang="en-US" sz="3600" dirty="0" err="1"/>
              <a:t>gmail.com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X-Google-DKIM-Signature</a:t>
            </a:r>
            <a:r>
              <a:rPr lang="en-US" sz="1600" dirty="0"/>
              <a:t>:    v=1;     </a:t>
            </a:r>
            <a:r>
              <a:rPr lang="en-US" sz="1600" b="1" dirty="0">
                <a:solidFill>
                  <a:srgbClr val="FF0000"/>
                </a:solidFill>
              </a:rPr>
              <a:t>a=rsa-sha256</a:t>
            </a:r>
            <a:r>
              <a:rPr lang="en-US" sz="1600" dirty="0"/>
              <a:t>;      c=relaxed/relaxed;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        d=1e100.net;    s=20130820;	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        h=x-gm-message-state:mime-version:in-reply-to:references:from:date: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en-US" sz="1600" dirty="0" err="1"/>
              <a:t>message-id:subject:to:content-type</a:t>
            </a:r>
            <a:r>
              <a:rPr lang="en-US" sz="1600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bh</a:t>
            </a:r>
            <a:r>
              <a:rPr lang="en-US" sz="1600" dirty="0"/>
              <a:t>=</a:t>
            </a:r>
            <a:r>
              <a:rPr lang="en-US" sz="1600" dirty="0" err="1"/>
              <a:t>MDr</a:t>
            </a:r>
            <a:r>
              <a:rPr lang="en-US" sz="1600" dirty="0"/>
              <a:t>/</a:t>
            </a:r>
            <a:r>
              <a:rPr lang="en-US" sz="1600" dirty="0" err="1"/>
              <a:t>xwte</a:t>
            </a:r>
            <a:r>
              <a:rPr lang="en-US" sz="1600" dirty="0"/>
              <a:t>+/JQSgCG+T2R2Uy+SuTK4/gxqdxMc273hPQ=;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600" dirty="0"/>
              <a:t>        </a:t>
            </a:r>
            <a:r>
              <a:rPr lang="en-US" sz="1600" b="1" dirty="0"/>
              <a:t>b=</a:t>
            </a:r>
            <a:r>
              <a:rPr lang="en-US" sz="1600" b="1" dirty="0">
                <a:solidFill>
                  <a:srgbClr val="3366FF"/>
                </a:solidFill>
              </a:rPr>
              <a:t>dOTpUVOaCrWS6AzmcPMreo09G9viS+sn1z6g+GpC/ArkfMEmcffOJ1s9u5Xa5KC+6K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XRzwZhAWYqFr2a0ywCjbGECBPIE5ccOi9DwMjnvJRYEwNk7/sMzFfx+0L3nTqgTyd0ED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EGWdN3upzSXwBrXo82wVcRRCnQ1yUlTddnHgEoEFg5WV37DRP/</a:t>
            </a:r>
            <a:r>
              <a:rPr lang="en-US" sz="1600" b="1" dirty="0" err="1">
                <a:solidFill>
                  <a:srgbClr val="3366FF"/>
                </a:solidFill>
              </a:rPr>
              <a:t>eq</a:t>
            </a:r>
            <a:r>
              <a:rPr lang="en-US" sz="1600" b="1" dirty="0">
                <a:solidFill>
                  <a:srgbClr val="3366FF"/>
                </a:solidFill>
              </a:rPr>
              <a:t>/hOB6zFNTRBwkvfS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0tC/DNdRwftspO+UboRU2eiWaqJWPjxL/abS7xA/q1VGz0ZoI0y3/SCkxdg4H80c61DU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jdVYhCUd+dSV5fISouLQT/q5DYEjlNQbi+EcbL00liu4o623SDEeyx2isUgcvi2VxTWQ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</a:rPr>
              <a:t>         m80Q==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8497" y="1230868"/>
            <a:ext cx="5649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/>
              </a:rPr>
              <a:t>(lookup  </a:t>
            </a:r>
            <a:r>
              <a:rPr lang="en-US" sz="1600" dirty="0">
                <a:solidFill>
                  <a:srgbClr val="008000"/>
                </a:solidFill>
                <a:cs typeface="Arial"/>
              </a:rPr>
              <a:t>20130820. _domainkey.1e100.net  </a:t>
            </a:r>
            <a:r>
              <a:rPr lang="en-US" sz="1600" dirty="0">
                <a:cs typeface="Arial"/>
              </a:rPr>
              <a:t>in DNS for public key)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800" y="2877067"/>
            <a:ext cx="8671906" cy="2008905"/>
            <a:chOff x="381000" y="2478341"/>
            <a:chExt cx="8671906" cy="2008905"/>
          </a:xfrm>
        </p:grpSpPr>
        <p:sp>
          <p:nvSpPr>
            <p:cNvPr id="4" name="TextBox 3"/>
            <p:cNvSpPr txBox="1"/>
            <p:nvPr/>
          </p:nvSpPr>
          <p:spPr>
            <a:xfrm>
              <a:off x="2514600" y="4117914"/>
              <a:ext cx="6538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Gmail’s signature on headers, including DKIM header   (2048 bits)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" y="2478341"/>
              <a:ext cx="8305800" cy="1721882"/>
            </a:xfrm>
            <a:prstGeom prst="rect">
              <a:avLst/>
            </a:prstGeom>
            <a:noFill/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29765" y="2218972"/>
            <a:ext cx="24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(hash of message body)</a:t>
            </a:r>
          </a:p>
        </p:txBody>
      </p:sp>
    </p:spTree>
    <p:extLst>
      <p:ext uri="{BB962C8B-B14F-4D97-AF65-F5344CB8AC3E}">
        <p14:creationId xmlns:p14="http://schemas.microsoft.com/office/powerpoint/2010/main" val="380529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signatures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895350"/>
            <a:ext cx="8839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	</a:t>
            </a:r>
            <a:r>
              <a:rPr lang="en-US" b="0" dirty="0"/>
              <a:t>bind document to author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581150"/>
            <a:ext cx="3352800" cy="1186854"/>
            <a:chOff x="609600" y="1962150"/>
            <a:chExt cx="3352800" cy="118685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962150"/>
              <a:ext cx="3352800" cy="118685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14400" y="2393950"/>
              <a:ext cx="2380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Bob agrees to pay Alice 1$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10393" t="16976" r="29453" b="8950"/>
            <a:stretch/>
          </p:blipFill>
          <p:spPr>
            <a:xfrm>
              <a:off x="1600201" y="2724150"/>
              <a:ext cx="457200" cy="28724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070069" y="2561979"/>
            <a:ext cx="4311931" cy="1196625"/>
            <a:chOff x="4070069" y="2561979"/>
            <a:chExt cx="4311931" cy="1196625"/>
          </a:xfrm>
        </p:grpSpPr>
        <p:grpSp>
          <p:nvGrpSpPr>
            <p:cNvPr id="9" name="Group 8"/>
            <p:cNvGrpSpPr/>
            <p:nvPr/>
          </p:nvGrpSpPr>
          <p:grpSpPr>
            <a:xfrm>
              <a:off x="5029200" y="2571750"/>
              <a:ext cx="3352800" cy="1186854"/>
              <a:chOff x="609600" y="1962150"/>
              <a:chExt cx="3352800" cy="118685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" y="1962150"/>
                <a:ext cx="3352800" cy="118685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914400" y="2393950"/>
                <a:ext cx="2588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Bob agrees to pay Alice 100$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/>
              <a:srcRect l="10393" t="16976" r="29453" b="8950"/>
              <a:stretch/>
            </p:blipFill>
            <p:spPr>
              <a:xfrm>
                <a:off x="1600201" y="2724150"/>
                <a:ext cx="457200" cy="287246"/>
              </a:xfrm>
              <a:prstGeom prst="rect">
                <a:avLst/>
              </a:prstGeom>
            </p:spPr>
          </p:pic>
        </p:grpSp>
        <p:sp>
          <p:nvSpPr>
            <p:cNvPr id="6" name="Right Arrow 5"/>
            <p:cNvSpPr/>
            <p:nvPr/>
          </p:nvSpPr>
          <p:spPr>
            <a:xfrm rot="1672349">
              <a:off x="4070069" y="2561979"/>
              <a:ext cx="6858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3796665"/>
            <a:ext cx="856286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 in the digital world:  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   anyone can copy Bob’s signature from one doc to another</a:t>
            </a:r>
          </a:p>
        </p:txBody>
      </p:sp>
    </p:spTree>
    <p:extLst>
      <p:ext uri="{BB962C8B-B14F-4D97-AF65-F5344CB8AC3E}">
        <p14:creationId xmlns:p14="http://schemas.microsoft.com/office/powerpoint/2010/main" val="12719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97753"/>
            <a:ext cx="838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recipients could retrieve new data from DNS for every email received, could Gmail implement DKIM without signatures?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(ignoring, for now, the increased load on the DNS system)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566" y="2673350"/>
            <a:ext cx="7880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Gmail would write to DNS a collision-resistant hash </a:t>
            </a:r>
            <a:br>
              <a:rPr lang="en-US" sz="2400" dirty="0"/>
            </a:br>
            <a:r>
              <a:rPr lang="en-US" sz="2400" dirty="0"/>
              <a:t>of every outgoing email.  The recipient retrieves the hash</a:t>
            </a:r>
            <a:br>
              <a:rPr lang="en-US" sz="2400" dirty="0"/>
            </a:br>
            <a:r>
              <a:rPr lang="en-US" sz="2400" dirty="0"/>
              <a:t>from DNS and compares to the hash of the incoming message.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063063"/>
            <a:ext cx="457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the proposal above is insecure.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685800" y="3257550"/>
            <a:ext cx="501766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4717018"/>
            <a:ext cx="670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⇒ Signatures reduce the frequency that recipients need to query DNS</a:t>
            </a:r>
          </a:p>
        </p:txBody>
      </p:sp>
    </p:spTree>
    <p:extLst>
      <p:ext uri="{BB962C8B-B14F-4D97-AF65-F5344CB8AC3E}">
        <p14:creationId xmlns:p14="http://schemas.microsoft.com/office/powerpoint/2010/main" val="16239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/>
              <a:t>Code signing</a:t>
            </a:r>
          </a:p>
          <a:p>
            <a:pPr>
              <a:spcBef>
                <a:spcPts val="1776"/>
              </a:spcBef>
            </a:pPr>
            <a:r>
              <a:rPr lang="en-US" dirty="0"/>
              <a:t>Certificates</a:t>
            </a:r>
          </a:p>
          <a:p>
            <a:pPr>
              <a:spcBef>
                <a:spcPts val="1776"/>
              </a:spcBef>
            </a:pPr>
            <a:r>
              <a:rPr lang="en-US" dirty="0"/>
              <a:t>Signed email   (e.g. DKIM)</a:t>
            </a:r>
          </a:p>
          <a:p>
            <a:pPr>
              <a:spcBef>
                <a:spcPts val="1776"/>
              </a:spcBef>
            </a:pPr>
            <a:r>
              <a:rPr lang="en-US" dirty="0"/>
              <a:t>Credit-card payments:  EMV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09416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Generally speaking:</a:t>
            </a:r>
          </a:p>
          <a:p>
            <a:r>
              <a:rPr lang="en-US" dirty="0"/>
              <a:t>If one party signs and </a:t>
            </a:r>
            <a:r>
              <a:rPr lang="en-US" b="1" u="sng" dirty="0">
                <a:solidFill>
                  <a:srgbClr val="FF0000"/>
                </a:solidFill>
              </a:rPr>
              <a:t>one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party verifies:    </a:t>
            </a:r>
            <a:r>
              <a:rPr lang="en-US" b="1" dirty="0">
                <a:solidFill>
                  <a:srgbClr val="FF0000"/>
                </a:solidFill>
              </a:rPr>
              <a:t>use a MAC</a:t>
            </a:r>
          </a:p>
          <a:p>
            <a:pPr lvl="1"/>
            <a:r>
              <a:rPr lang="en-US" dirty="0"/>
              <a:t>Often requires interaction to generate a shared key</a:t>
            </a:r>
          </a:p>
          <a:p>
            <a:pPr lvl="1"/>
            <a:r>
              <a:rPr lang="en-US" dirty="0"/>
              <a:t>Recipient can modify the data and re-sign it before </a:t>
            </a:r>
            <a:br>
              <a:rPr lang="en-US" dirty="0"/>
            </a:br>
            <a:r>
              <a:rPr lang="en-US" dirty="0"/>
              <a:t>passing the data to a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one party signs and </a:t>
            </a:r>
            <a:r>
              <a:rPr lang="en-US" b="1" u="sng" dirty="0">
                <a:solidFill>
                  <a:srgbClr val="FF0000"/>
                </a:solidFill>
              </a:rPr>
              <a:t>many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parties verify:   </a:t>
            </a:r>
            <a:r>
              <a:rPr lang="en-US" b="1" dirty="0">
                <a:solidFill>
                  <a:srgbClr val="FF0000"/>
                </a:solidFill>
              </a:rPr>
              <a:t>use a signature</a:t>
            </a:r>
          </a:p>
          <a:p>
            <a:pPr lvl="1"/>
            <a:r>
              <a:rPr lang="en-US" dirty="0"/>
              <a:t>Recipients </a:t>
            </a:r>
            <a:r>
              <a:rPr lang="en-US" b="1" dirty="0"/>
              <a:t>cannot</a:t>
            </a:r>
            <a:r>
              <a:rPr lang="en-US" dirty="0"/>
              <a:t> modify received data before </a:t>
            </a:r>
            <a:br>
              <a:rPr lang="en-US" dirty="0"/>
            </a:br>
            <a:r>
              <a:rPr lang="en-US" dirty="0"/>
              <a:t>passing data to a 3</a:t>
            </a:r>
            <a:r>
              <a:rPr lang="en-US" baseline="30000" dirty="0"/>
              <a:t>rd</a:t>
            </a:r>
            <a:r>
              <a:rPr lang="en-US" dirty="0"/>
              <a:t> party (non-repudiation)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20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Review: three approaches to data integrity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19400" y="1352550"/>
            <a:ext cx="1981200" cy="1219199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0090"/>
                </a:solidFill>
              </a:rPr>
              <a:t>Small read-only</a:t>
            </a:r>
            <a:br>
              <a:rPr lang="en-US" sz="2000" b="1" dirty="0">
                <a:solidFill>
                  <a:srgbClr val="000090"/>
                </a:solidFill>
              </a:rPr>
            </a:br>
            <a:r>
              <a:rPr lang="en-US" sz="2000" b="1" dirty="0">
                <a:solidFill>
                  <a:srgbClr val="000090"/>
                </a:solidFill>
              </a:rPr>
              <a:t>public space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742950"/>
            <a:ext cx="649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</a:t>
            </a:r>
            <a:r>
              <a:rPr lang="en-US" sz="2000" b="1" u="sng" dirty="0"/>
              <a:t>Collision resistant hashing</a:t>
            </a:r>
            <a:r>
              <a:rPr lang="en-US" sz="2000" dirty="0"/>
              <a:t>:  need a read-only public 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998" y="2743200"/>
            <a:ext cx="1276350" cy="12763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548" y="1504950"/>
            <a:ext cx="1276350" cy="12763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48600" y="1733550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71024" y="2937104"/>
            <a:ext cx="55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1000" y="1271885"/>
            <a:ext cx="1219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Vendor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" y="4095750"/>
            <a:ext cx="83663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</a:t>
            </a:r>
            <a:r>
              <a:rPr lang="en-US" sz="2000" b="1" u="sng" dirty="0"/>
              <a:t>MACs</a:t>
            </a:r>
            <a:r>
              <a:rPr lang="en-US" sz="2000" dirty="0"/>
              <a:t>: vendor must compute a new MAC of software for every client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and must manage a long-term secret key (to generate a per-client MAC key)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2724150"/>
            <a:ext cx="71609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</a:t>
            </a:r>
            <a:r>
              <a:rPr lang="en-US" sz="2000" b="1" u="sng" dirty="0"/>
              <a:t>Digital signatures</a:t>
            </a:r>
            <a:r>
              <a:rPr lang="en-US" sz="2000" dirty="0"/>
              <a:t>:  vendor must manage a long-term secret key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Vendor’s signature on software is shipped with software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Software can be downloaded from an </a:t>
            </a:r>
            <a:r>
              <a:rPr lang="en-US" sz="2000" u="sng" dirty="0"/>
              <a:t>untrusted</a:t>
            </a:r>
            <a:r>
              <a:rPr lang="en-US" sz="2000" dirty="0"/>
              <a:t> distribution site</a:t>
            </a:r>
          </a:p>
        </p:txBody>
      </p:sp>
    </p:spTree>
    <p:extLst>
      <p:ext uri="{BB962C8B-B14F-4D97-AF65-F5344CB8AC3E}">
        <p14:creationId xmlns:p14="http://schemas.microsoft.com/office/powerpoint/2010/main" val="310770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Constructions 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6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digital signatures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409575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u="sng" dirty="0" err="1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   a signature scheme  (</a:t>
            </a:r>
            <a:r>
              <a:rPr lang="en-US" dirty="0" err="1">
                <a:sym typeface="Symbol" charset="0"/>
              </a:rPr>
              <a:t>Gen,S,V</a:t>
            </a:r>
            <a:r>
              <a:rPr lang="en-US" dirty="0">
                <a:sym typeface="Symbol" charset="0"/>
              </a:rPr>
              <a:t>)  is a triple of algorithms: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Gen():  </a:t>
            </a:r>
            <a:r>
              <a:rPr lang="en-US" dirty="0"/>
              <a:t>randomized alg. outputs a key pair    (</a:t>
            </a:r>
            <a:r>
              <a:rPr lang="en-US" dirty="0" err="1"/>
              <a:t>pk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)</a:t>
            </a:r>
            <a:endParaRPr lang="en-US" dirty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S(</a:t>
            </a:r>
            <a:r>
              <a:rPr lang="en-US" dirty="0" err="1">
                <a:sym typeface="Symbol" charset="0"/>
              </a:rPr>
              <a:t>sk</a:t>
            </a:r>
            <a:r>
              <a:rPr lang="en-US" dirty="0">
                <a:sym typeface="Symbol" charset="0"/>
              </a:rPr>
              <a:t>, </a:t>
            </a:r>
            <a:r>
              <a:rPr lang="en-US" dirty="0" err="1"/>
              <a:t>m∈M</a:t>
            </a:r>
            <a:r>
              <a:rPr lang="en-US" dirty="0">
                <a:sym typeface="Symbol" charset="0"/>
              </a:rPr>
              <a:t>)  outputs sig.  </a:t>
            </a:r>
            <a:r>
              <a:rPr lang="en-US" dirty="0" err="1">
                <a:sym typeface="Symbol" charset="0"/>
              </a:rPr>
              <a:t>σ</a:t>
            </a:r>
            <a:endParaRPr lang="en-US" dirty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V(</a:t>
            </a:r>
            <a:r>
              <a:rPr lang="en-US" dirty="0" err="1">
                <a:sym typeface="Symbol" charset="0"/>
              </a:rPr>
              <a:t>pk</a:t>
            </a:r>
            <a:r>
              <a:rPr lang="en-US" dirty="0">
                <a:sym typeface="Symbol" charset="0"/>
              </a:rPr>
              <a:t>, m, </a:t>
            </a:r>
            <a:r>
              <a:rPr lang="en-US" dirty="0" err="1">
                <a:sym typeface="Symbol" charset="0"/>
              </a:rPr>
              <a:t>σ</a:t>
            </a:r>
            <a:r>
              <a:rPr lang="en-US" dirty="0">
                <a:sym typeface="Symbol" charset="0"/>
              </a:rPr>
              <a:t>)  outputs ‘yes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‘no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endParaRPr lang="en-US" altLang="ja-JP" dirty="0">
              <a:latin typeface="Arial"/>
              <a:sym typeface="Symbol" charset="0"/>
            </a:endParaRPr>
          </a:p>
          <a:p>
            <a:pPr marL="0" indent="0">
              <a:spcBef>
                <a:spcPts val="4200"/>
              </a:spcBef>
              <a:buNone/>
            </a:pPr>
            <a:r>
              <a:rPr lang="en-US" u="sng" dirty="0"/>
              <a:t>Security</a:t>
            </a:r>
            <a:r>
              <a:rPr lang="en-US" dirty="0"/>
              <a:t>:   </a:t>
            </a:r>
          </a:p>
          <a:p>
            <a:pPr>
              <a:spcBef>
                <a:spcPts val="1200"/>
              </a:spcBef>
            </a:pPr>
            <a:r>
              <a:rPr lang="en-US" dirty="0"/>
              <a:t>Attacker’s power:   chosen message attack</a:t>
            </a:r>
          </a:p>
          <a:p>
            <a:pPr>
              <a:spcBef>
                <a:spcPts val="1200"/>
              </a:spcBef>
            </a:pPr>
            <a:r>
              <a:rPr lang="en-US" dirty="0"/>
              <a:t>Attacker’s goal:  existential forgery</a:t>
            </a:r>
          </a:p>
        </p:txBody>
      </p:sp>
    </p:spTree>
    <p:extLst>
      <p:ext uri="{BB962C8B-B14F-4D97-AF65-F5344CB8AC3E}">
        <p14:creationId xmlns:p14="http://schemas.microsoft.com/office/powerpoint/2010/main" val="13908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Extending the domain with CRHF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8392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b="1" dirty="0"/>
              <a:t>Sig</a:t>
            </a:r>
            <a:r>
              <a:rPr lang="en-US" dirty="0"/>
              <a:t>=</a:t>
            </a:r>
            <a:r>
              <a:rPr lang="en-US" sz="2000" dirty="0"/>
              <a:t>(Gen, S, V)  </a:t>
            </a:r>
            <a:r>
              <a:rPr lang="en-US" dirty="0"/>
              <a:t>be a sig scheme for short messages,  say  M = </a:t>
            </a:r>
            <a:r>
              <a:rPr lang="en-US" sz="1800" dirty="0"/>
              <a:t>{0,1}</a:t>
            </a:r>
            <a:r>
              <a:rPr lang="en-US" sz="2600" baseline="30000" dirty="0"/>
              <a:t>256</a:t>
            </a:r>
            <a:r>
              <a:rPr lang="en-US" sz="2600" dirty="0"/>
              <a:t> 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Let   H: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M   be a hash function   (</a:t>
            </a:r>
            <a:r>
              <a:rPr lang="en-US" dirty="0" err="1"/>
              <a:t>s.g</a:t>
            </a:r>
            <a:r>
              <a:rPr lang="en-US" dirty="0"/>
              <a:t>.  SHA-256)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  </a:t>
            </a:r>
            <a:r>
              <a:rPr lang="en-US" b="1" dirty="0" err="1"/>
              <a:t>Sig</a:t>
            </a:r>
            <a:r>
              <a:rPr lang="en-US" baseline="30000" dirty="0" err="1"/>
              <a:t>big</a:t>
            </a:r>
            <a:r>
              <a:rPr lang="en-US" dirty="0"/>
              <a:t> = (Gen, </a:t>
            </a:r>
            <a:r>
              <a:rPr lang="en-US" dirty="0" err="1"/>
              <a:t>S</a:t>
            </a:r>
            <a:r>
              <a:rPr lang="en-US" baseline="30000" dirty="0" err="1"/>
              <a:t>big</a:t>
            </a:r>
            <a:r>
              <a:rPr lang="en-US" dirty="0"/>
              <a:t> , </a:t>
            </a:r>
            <a:r>
              <a:rPr lang="en-US" dirty="0" err="1"/>
              <a:t>V</a:t>
            </a:r>
            <a:r>
              <a:rPr lang="en-US" baseline="30000" dirty="0" err="1"/>
              <a:t>big</a:t>
            </a:r>
            <a:r>
              <a:rPr lang="en-US" dirty="0"/>
              <a:t> )    for messages in 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  as: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3366FF"/>
                </a:solidFill>
              </a:rPr>
              <a:t>S</a:t>
            </a:r>
            <a:r>
              <a:rPr lang="en-US" b="1" baseline="30000" dirty="0" err="1">
                <a:solidFill>
                  <a:srgbClr val="3366FF"/>
                </a:solidFill>
              </a:rPr>
              <a:t>big</a:t>
            </a:r>
            <a:r>
              <a:rPr lang="en-US" b="1" dirty="0">
                <a:solidFill>
                  <a:srgbClr val="3366FF"/>
                </a:solidFill>
              </a:rPr>
              <a:t>(</a:t>
            </a:r>
            <a:r>
              <a:rPr lang="en-US" b="1" dirty="0" err="1">
                <a:solidFill>
                  <a:srgbClr val="3366FF"/>
                </a:solidFill>
              </a:rPr>
              <a:t>sk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rgbClr val="3366FF"/>
                </a:solidFill>
              </a:rPr>
              <a:t>) = S(</a:t>
            </a:r>
            <a:r>
              <a:rPr lang="en-US" b="1" dirty="0" err="1">
                <a:solidFill>
                  <a:srgbClr val="3366FF"/>
                </a:solidFill>
              </a:rPr>
              <a:t>sk,</a:t>
            </a:r>
            <a:r>
              <a:rPr lang="en-US" sz="2600" b="1" dirty="0" err="1">
                <a:solidFill>
                  <a:srgbClr val="FF0000"/>
                </a:solidFill>
              </a:rPr>
              <a:t>H</a:t>
            </a:r>
            <a:r>
              <a:rPr lang="en-US" sz="2600" b="1" dirty="0">
                <a:solidFill>
                  <a:srgbClr val="FF0000"/>
                </a:solidFill>
              </a:rPr>
              <a:t>(m)</a:t>
            </a:r>
            <a:r>
              <a:rPr lang="en-US" b="1" dirty="0">
                <a:solidFill>
                  <a:srgbClr val="3366FF"/>
                </a:solidFill>
              </a:rPr>
              <a:t>)     ;     </a:t>
            </a:r>
            <a:r>
              <a:rPr lang="en-US" b="1" dirty="0" err="1">
                <a:solidFill>
                  <a:srgbClr val="3366FF"/>
                </a:solidFill>
              </a:rPr>
              <a:t>V</a:t>
            </a:r>
            <a:r>
              <a:rPr lang="en-US" b="1" baseline="30000" dirty="0" err="1">
                <a:solidFill>
                  <a:srgbClr val="3366FF"/>
                </a:solidFill>
              </a:rPr>
              <a:t>big</a:t>
            </a:r>
            <a:r>
              <a:rPr lang="en-US" b="1" dirty="0">
                <a:solidFill>
                  <a:srgbClr val="3366FF"/>
                </a:solidFill>
              </a:rPr>
              <a:t>(</a:t>
            </a:r>
            <a:r>
              <a:rPr lang="en-US" b="1" dirty="0" err="1">
                <a:solidFill>
                  <a:srgbClr val="3366FF"/>
                </a:solidFill>
              </a:rPr>
              <a:t>pk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>
                <a:solidFill>
                  <a:srgbClr val="3366FF"/>
                </a:solidFill>
              </a:rPr>
              <a:t>,</a:t>
            </a:r>
            <a:r>
              <a:rPr lang="en-US" dirty="0">
                <a:sym typeface="Symbol" charset="0"/>
              </a:rPr>
              <a:t> 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</a:rPr>
              <a:t>) = V(</a:t>
            </a:r>
            <a:r>
              <a:rPr lang="en-US" b="1" dirty="0" err="1">
                <a:solidFill>
                  <a:srgbClr val="3366FF"/>
                </a:solidFill>
              </a:rPr>
              <a:t>pk,</a:t>
            </a:r>
            <a:r>
              <a:rPr lang="en-US" sz="2600" b="1" dirty="0" err="1">
                <a:solidFill>
                  <a:srgbClr val="FF0000"/>
                </a:solidFill>
              </a:rPr>
              <a:t>H</a:t>
            </a:r>
            <a:r>
              <a:rPr lang="en-US" sz="2600" b="1" dirty="0">
                <a:solidFill>
                  <a:srgbClr val="FF0000"/>
                </a:solidFill>
              </a:rPr>
              <a:t>(m)</a:t>
            </a:r>
            <a:r>
              <a:rPr lang="en-US" b="1" dirty="0">
                <a:solidFill>
                  <a:srgbClr val="3366FF"/>
                </a:solidFill>
              </a:rPr>
              <a:t>,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ct val="80000"/>
              </a:spcBef>
              <a:buNone/>
            </a:pPr>
            <a:r>
              <a:rPr lang="en-US" b="1" u="sng" dirty="0" err="1"/>
              <a:t>Thm</a:t>
            </a:r>
            <a:r>
              <a:rPr lang="en-US" dirty="0"/>
              <a:t>:   If </a:t>
            </a:r>
            <a:r>
              <a:rPr lang="en-US" b="1" dirty="0"/>
              <a:t>Sig</a:t>
            </a:r>
            <a:r>
              <a:rPr lang="en-US" dirty="0"/>
              <a:t> is a secure sig scheme for M and  H  is collision resistant </a:t>
            </a:r>
            <a:br>
              <a:rPr lang="en-US" dirty="0"/>
            </a:br>
            <a:r>
              <a:rPr lang="en-US" dirty="0"/>
              <a:t>	then     </a:t>
            </a:r>
            <a:r>
              <a:rPr lang="en-US" b="1" dirty="0" err="1"/>
              <a:t>Sig</a:t>
            </a:r>
            <a:r>
              <a:rPr lang="en-US" b="1" baseline="30000" dirty="0" err="1"/>
              <a:t>big</a:t>
            </a:r>
            <a:r>
              <a:rPr lang="en-US" dirty="0"/>
              <a:t>  is a secure sig scheme for </a:t>
            </a:r>
            <a:r>
              <a:rPr lang="en-US" dirty="0" err="1"/>
              <a:t>M</a:t>
            </a:r>
            <a:r>
              <a:rPr lang="en-US" baseline="30000" dirty="0" err="1"/>
              <a:t>big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    ⟹    suffices to construct signatures for short 256-bit messages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3409950"/>
            <a:ext cx="8686800" cy="990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047750"/>
            <a:ext cx="838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Suppose an attacker finds two distinct messages m</a:t>
            </a:r>
            <a:r>
              <a:rPr lang="en-US" sz="2400" baseline="-25000" dirty="0"/>
              <a:t>0</a:t>
            </a:r>
            <a:r>
              <a:rPr lang="en-US" sz="2400" dirty="0"/>
              <a:t>, m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such that   H(m</a:t>
            </a:r>
            <a:r>
              <a:rPr lang="en-US" sz="2400" baseline="-25000" dirty="0"/>
              <a:t>0</a:t>
            </a:r>
            <a:r>
              <a:rPr lang="en-US" sz="2400" dirty="0"/>
              <a:t>) = H(m</a:t>
            </a:r>
            <a:r>
              <a:rPr lang="en-US" sz="2400" baseline="-25000" dirty="0"/>
              <a:t>1</a:t>
            </a:r>
            <a:r>
              <a:rPr lang="en-US" sz="2400" dirty="0"/>
              <a:t>) .     Can she use this to break </a:t>
            </a:r>
            <a:r>
              <a:rPr lang="en-US" sz="2400" b="1" dirty="0" err="1"/>
              <a:t>Sig</a:t>
            </a:r>
            <a:r>
              <a:rPr lang="en-US" sz="2400" b="1" baseline="30000" dirty="0" err="1"/>
              <a:t>big</a:t>
            </a:r>
            <a:r>
              <a:rPr lang="en-US" sz="2400" baseline="30000" dirty="0"/>
              <a:t> </a:t>
            </a:r>
            <a:r>
              <a:rPr lang="en-US" sz="2400" dirty="0"/>
              <a:t> ?</a:t>
            </a:r>
            <a:endParaRPr lang="en-US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687461"/>
            <a:ext cx="730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</a:t>
            </a:r>
            <a:r>
              <a:rPr lang="en-US" sz="2400" b="1" dirty="0" err="1"/>
              <a:t>Sig</a:t>
            </a:r>
            <a:r>
              <a:rPr lang="en-US" sz="2400" b="1" baseline="30000" dirty="0" err="1"/>
              <a:t>big</a:t>
            </a:r>
            <a:r>
              <a:rPr lang="en-US" sz="2400" baseline="30000" dirty="0"/>
              <a:t> </a:t>
            </a:r>
            <a:r>
              <a:rPr lang="en-US" sz="2400" dirty="0"/>
              <a:t>  is secure because the underlying scheme </a:t>
            </a:r>
            <a:r>
              <a:rPr lang="en-US" sz="2400" b="1" dirty="0"/>
              <a:t>Sig</a:t>
            </a:r>
            <a:r>
              <a:rPr lang="en-US" sz="2400" dirty="0"/>
              <a:t> is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176885"/>
            <a:ext cx="6393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depends on what underlying scheme </a:t>
            </a:r>
            <a:r>
              <a:rPr lang="en-US" sz="2400" b="1" dirty="0"/>
              <a:t>Sig</a:t>
            </a:r>
            <a:r>
              <a:rPr lang="en-US" sz="2400" dirty="0"/>
              <a:t> is used</a:t>
            </a:r>
            <a:endParaRPr lang="en-US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624439"/>
            <a:ext cx="706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she would ask for a signature on m</a:t>
            </a:r>
            <a:r>
              <a:rPr lang="en-US" sz="2400" baseline="-25000" dirty="0"/>
              <a:t>0</a:t>
            </a:r>
            <a:r>
              <a:rPr lang="en-US" sz="2400" dirty="0"/>
              <a:t> and obtain an</a:t>
            </a:r>
            <a:br>
              <a:rPr lang="en-US" sz="2400" dirty="0"/>
            </a:br>
            <a:r>
              <a:rPr lang="en-US" sz="2400" dirty="0"/>
              <a:t>existential forgery for m</a:t>
            </a:r>
            <a:r>
              <a:rPr lang="en-US" sz="2400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171950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Primitives that imply signatures:  OWF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8392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   f: X ⟶Y  is a </a:t>
            </a:r>
            <a:r>
              <a:rPr lang="en-US" b="1" dirty="0"/>
              <a:t>one-way function </a:t>
            </a:r>
            <a:r>
              <a:rPr lang="en-US" dirty="0"/>
              <a:t>(OWF) if:</a:t>
            </a:r>
          </a:p>
          <a:p>
            <a:r>
              <a:rPr lang="en-US" dirty="0"/>
              <a:t>easy:   for all  </a:t>
            </a:r>
            <a:r>
              <a:rPr lang="en-US" dirty="0" err="1"/>
              <a:t>x∈X</a:t>
            </a:r>
            <a:r>
              <a:rPr lang="en-US" dirty="0"/>
              <a:t>  compute f(x) </a:t>
            </a:r>
          </a:p>
          <a:p>
            <a:r>
              <a:rPr lang="en-US" dirty="0"/>
              <a:t>inverting f is hard:   </a:t>
            </a:r>
          </a:p>
          <a:p>
            <a:pPr marL="0" indent="0">
              <a:buNone/>
            </a:pPr>
            <a:r>
              <a:rPr lang="en-US" dirty="0"/>
              <a:t>Example:     </a:t>
            </a:r>
            <a:r>
              <a:rPr lang="en-US" dirty="0">
                <a:solidFill>
                  <a:srgbClr val="0000FF"/>
                </a:solidFill>
              </a:rPr>
              <a:t>f(x) = AES(x, 0)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Signatures from OWF:   </a:t>
            </a:r>
            <a:r>
              <a:rPr lang="en-US" dirty="0" err="1">
                <a:solidFill>
                  <a:srgbClr val="000000"/>
                </a:solidFill>
              </a:rPr>
              <a:t>Lamport-Merkle</a:t>
            </a:r>
            <a:r>
              <a:rPr lang="en-US" dirty="0">
                <a:solidFill>
                  <a:srgbClr val="000000"/>
                </a:solidFill>
              </a:rPr>
              <a:t>  (see next module),   </a:t>
            </a:r>
            <a:r>
              <a:rPr lang="en-US" dirty="0" err="1">
                <a:solidFill>
                  <a:srgbClr val="000000"/>
                </a:solidFill>
              </a:rPr>
              <a:t>Rompel</a:t>
            </a: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3079750" algn="l"/>
              </a:tabLst>
            </a:pPr>
            <a:r>
              <a:rPr lang="en-US" dirty="0">
                <a:solidFill>
                  <a:srgbClr val="000000"/>
                </a:solidFill>
              </a:rPr>
              <a:t>Signatures are long:	stateless ⇒   &gt; 40KB</a:t>
            </a:r>
          </a:p>
          <a:p>
            <a:pPr marL="0" indent="0">
              <a:buNone/>
              <a:tabLst>
                <a:tab pos="307975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stateful</a:t>
            </a:r>
            <a:r>
              <a:rPr lang="en-US" dirty="0">
                <a:solidFill>
                  <a:srgbClr val="000000"/>
                </a:solidFill>
              </a:rPr>
              <a:t> ⇒  &gt; 4KB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09840" y="2778017"/>
            <a:ext cx="1109096" cy="544065"/>
            <a:chOff x="2981240" y="2778017"/>
            <a:chExt cx="1109096" cy="544065"/>
          </a:xfrm>
        </p:grpSpPr>
        <p:sp>
          <p:nvSpPr>
            <p:cNvPr id="4" name="TextBox 3"/>
            <p:cNvSpPr txBox="1"/>
            <p:nvPr/>
          </p:nvSpPr>
          <p:spPr>
            <a:xfrm>
              <a:off x="3581400" y="2952750"/>
              <a:ext cx="50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2981240" y="2778017"/>
              <a:ext cx="660074" cy="363452"/>
            </a:xfrm>
            <a:custGeom>
              <a:avLst/>
              <a:gdLst>
                <a:gd name="connsiteX0" fmla="*/ 517113 w 517113"/>
                <a:gd name="connsiteY0" fmla="*/ 472810 h 472810"/>
                <a:gd name="connsiteX1" fmla="*/ 179323 w 517113"/>
                <a:gd name="connsiteY1" fmla="*/ 445792 h 472810"/>
                <a:gd name="connsiteX2" fmla="*/ 125276 w 517113"/>
                <a:gd name="connsiteY2" fmla="*/ 432284 h 472810"/>
                <a:gd name="connsiteX3" fmla="*/ 44206 w 517113"/>
                <a:gd name="connsiteY3" fmla="*/ 378248 h 472810"/>
                <a:gd name="connsiteX4" fmla="*/ 30695 w 517113"/>
                <a:gd name="connsiteY4" fmla="*/ 337722 h 472810"/>
                <a:gd name="connsiteX5" fmla="*/ 3671 w 517113"/>
                <a:gd name="connsiteY5" fmla="*/ 310704 h 472810"/>
                <a:gd name="connsiteX6" fmla="*/ 3671 w 517113"/>
                <a:gd name="connsiteY6" fmla="*/ 0 h 472810"/>
                <a:gd name="connsiteX0" fmla="*/ 517113 w 517113"/>
                <a:gd name="connsiteY0" fmla="*/ 472810 h 472810"/>
                <a:gd name="connsiteX1" fmla="*/ 179323 w 517113"/>
                <a:gd name="connsiteY1" fmla="*/ 445792 h 472810"/>
                <a:gd name="connsiteX2" fmla="*/ 125276 w 517113"/>
                <a:gd name="connsiteY2" fmla="*/ 432284 h 472810"/>
                <a:gd name="connsiteX3" fmla="*/ 44206 w 517113"/>
                <a:gd name="connsiteY3" fmla="*/ 378248 h 472810"/>
                <a:gd name="connsiteX4" fmla="*/ 3671 w 517113"/>
                <a:gd name="connsiteY4" fmla="*/ 310704 h 472810"/>
                <a:gd name="connsiteX5" fmla="*/ 3671 w 517113"/>
                <a:gd name="connsiteY5" fmla="*/ 0 h 472810"/>
                <a:gd name="connsiteX0" fmla="*/ 517113 w 517113"/>
                <a:gd name="connsiteY0" fmla="*/ 472810 h 472810"/>
                <a:gd name="connsiteX1" fmla="*/ 179323 w 517113"/>
                <a:gd name="connsiteY1" fmla="*/ 445792 h 472810"/>
                <a:gd name="connsiteX2" fmla="*/ 125276 w 517113"/>
                <a:gd name="connsiteY2" fmla="*/ 432284 h 472810"/>
                <a:gd name="connsiteX3" fmla="*/ 3671 w 517113"/>
                <a:gd name="connsiteY3" fmla="*/ 310704 h 472810"/>
                <a:gd name="connsiteX4" fmla="*/ 3671 w 517113"/>
                <a:gd name="connsiteY4" fmla="*/ 0 h 472810"/>
                <a:gd name="connsiteX0" fmla="*/ 517113 w 517113"/>
                <a:gd name="connsiteY0" fmla="*/ 472810 h 472810"/>
                <a:gd name="connsiteX1" fmla="*/ 179323 w 517113"/>
                <a:gd name="connsiteY1" fmla="*/ 445792 h 472810"/>
                <a:gd name="connsiteX2" fmla="*/ 3671 w 517113"/>
                <a:gd name="connsiteY2" fmla="*/ 310704 h 472810"/>
                <a:gd name="connsiteX3" fmla="*/ 3671 w 517113"/>
                <a:gd name="connsiteY3" fmla="*/ 0 h 472810"/>
                <a:gd name="connsiteX0" fmla="*/ 513442 w 513442"/>
                <a:gd name="connsiteY0" fmla="*/ 472810 h 472810"/>
                <a:gd name="connsiteX1" fmla="*/ 175652 w 513442"/>
                <a:gd name="connsiteY1" fmla="*/ 445792 h 472810"/>
                <a:gd name="connsiteX2" fmla="*/ 18098 w 513442"/>
                <a:gd name="connsiteY2" fmla="*/ 310703 h 472810"/>
                <a:gd name="connsiteX3" fmla="*/ 0 w 513442"/>
                <a:gd name="connsiteY3" fmla="*/ 0 h 472810"/>
                <a:gd name="connsiteX0" fmla="*/ 513442 w 513442"/>
                <a:gd name="connsiteY0" fmla="*/ 472810 h 472810"/>
                <a:gd name="connsiteX1" fmla="*/ 175652 w 513442"/>
                <a:gd name="connsiteY1" fmla="*/ 445792 h 472810"/>
                <a:gd name="connsiteX2" fmla="*/ 47054 w 513442"/>
                <a:gd name="connsiteY2" fmla="*/ 286133 h 472810"/>
                <a:gd name="connsiteX3" fmla="*/ 0 w 513442"/>
                <a:gd name="connsiteY3" fmla="*/ 0 h 472810"/>
                <a:gd name="connsiteX0" fmla="*/ 513442 w 513442"/>
                <a:gd name="connsiteY0" fmla="*/ 472810 h 486756"/>
                <a:gd name="connsiteX1" fmla="*/ 175652 w 513442"/>
                <a:gd name="connsiteY1" fmla="*/ 445792 h 486756"/>
                <a:gd name="connsiteX2" fmla="*/ 0 w 513442"/>
                <a:gd name="connsiteY2" fmla="*/ 0 h 486756"/>
                <a:gd name="connsiteX0" fmla="*/ 513442 w 513442"/>
                <a:gd name="connsiteY0" fmla="*/ 472810 h 482954"/>
                <a:gd name="connsiteX1" fmla="*/ 99642 w 513442"/>
                <a:gd name="connsiteY1" fmla="*/ 439650 h 482954"/>
                <a:gd name="connsiteX2" fmla="*/ 0 w 513442"/>
                <a:gd name="connsiteY2" fmla="*/ 0 h 482954"/>
                <a:gd name="connsiteX0" fmla="*/ 498964 w 498964"/>
                <a:gd name="connsiteY0" fmla="*/ 454383 h 463251"/>
                <a:gd name="connsiteX1" fmla="*/ 85164 w 498964"/>
                <a:gd name="connsiteY1" fmla="*/ 421223 h 463251"/>
                <a:gd name="connsiteX2" fmla="*/ 0 w 498964"/>
                <a:gd name="connsiteY2" fmla="*/ 0 h 463251"/>
                <a:gd name="connsiteX0" fmla="*/ 509823 w 509823"/>
                <a:gd name="connsiteY0" fmla="*/ 466668 h 476386"/>
                <a:gd name="connsiteX1" fmla="*/ 96023 w 509823"/>
                <a:gd name="connsiteY1" fmla="*/ 433508 h 476386"/>
                <a:gd name="connsiteX2" fmla="*/ 0 w 509823"/>
                <a:gd name="connsiteY2" fmla="*/ 0 h 476386"/>
                <a:gd name="connsiteX0" fmla="*/ 509823 w 509823"/>
                <a:gd name="connsiteY0" fmla="*/ 466668 h 476386"/>
                <a:gd name="connsiteX1" fmla="*/ 96023 w 509823"/>
                <a:gd name="connsiteY1" fmla="*/ 433508 h 476386"/>
                <a:gd name="connsiteX2" fmla="*/ 0 w 509823"/>
                <a:gd name="connsiteY2" fmla="*/ 0 h 47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823" h="476386">
                  <a:moveTo>
                    <a:pt x="509823" y="466668"/>
                  </a:moveTo>
                  <a:cubicBezTo>
                    <a:pt x="397226" y="457662"/>
                    <a:pt x="180993" y="511286"/>
                    <a:pt x="96023" y="433508"/>
                  </a:cubicBezTo>
                  <a:cubicBezTo>
                    <a:pt x="11053" y="355730"/>
                    <a:pt x="7638" y="111302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Left Brace 6"/>
          <p:cNvSpPr/>
          <p:nvPr/>
        </p:nvSpPr>
        <p:spPr>
          <a:xfrm>
            <a:off x="3342291" y="4248150"/>
            <a:ext cx="76200" cy="685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19150"/>
            <a:ext cx="8839200" cy="60960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/>
              <a:t>Solution:  </a:t>
            </a:r>
            <a:r>
              <a:rPr lang="en-US" b="0" dirty="0"/>
              <a:t>make signature depend on document</a:t>
            </a:r>
          </a:p>
          <a:p>
            <a:pPr marL="914400" lvl="2" indent="0">
              <a:lnSpc>
                <a:spcPct val="140000"/>
              </a:lnSpc>
              <a:spcBef>
                <a:spcPct val="60000"/>
              </a:spcBef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1863864"/>
            <a:ext cx="3352800" cy="1186854"/>
            <a:chOff x="304800" y="2019240"/>
            <a:chExt cx="3352800" cy="11868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2019240"/>
              <a:ext cx="3352800" cy="11868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9600" y="2451040"/>
              <a:ext cx="2380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Bob agrees to pay Alice 1$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2" y="3692664"/>
            <a:ext cx="1036320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37" y="4302264"/>
            <a:ext cx="1610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secret signing </a:t>
            </a:r>
            <a:br>
              <a:rPr lang="en-US" sz="2000" dirty="0"/>
            </a:br>
            <a:r>
              <a:rPr lang="en-US" sz="2000" dirty="0"/>
              <a:t>key  (</a:t>
            </a:r>
            <a:r>
              <a:rPr lang="en-US" sz="2000" dirty="0" err="1"/>
              <a:t>sk</a:t>
            </a:r>
            <a:r>
              <a:rPr lang="en-US" sz="2000" dirty="0"/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5392" y="3768864"/>
            <a:ext cx="1295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/>
              <a:t>igning</a:t>
            </a:r>
            <a:endParaRPr lang="en-US" dirty="0"/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2" name="Up Arrow 1"/>
          <p:cNvSpPr/>
          <p:nvPr/>
        </p:nvSpPr>
        <p:spPr>
          <a:xfrm flipV="1">
            <a:off x="2924992" y="3159264"/>
            <a:ext cx="228600" cy="533400"/>
          </a:xfrm>
          <a:prstGeom prst="up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477192" y="4073664"/>
            <a:ext cx="762000" cy="152400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3105150"/>
            <a:ext cx="1354908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signature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0075" y="1424285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1733550"/>
            <a:ext cx="1295400" cy="1295400"/>
            <a:chOff x="6629400" y="1428750"/>
            <a:chExt cx="1295400" cy="1295400"/>
          </a:xfrm>
        </p:grpSpPr>
        <p:sp>
          <p:nvSpPr>
            <p:cNvPr id="14" name="Rounded Rectangle 13"/>
            <p:cNvSpPr/>
            <p:nvPr/>
          </p:nvSpPr>
          <p:spPr>
            <a:xfrm>
              <a:off x="6629400" y="1962150"/>
              <a:ext cx="12954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verifier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1800" y="1428750"/>
              <a:ext cx="111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Verifier</a:t>
              </a: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5332376" y="2647950"/>
            <a:ext cx="1079500" cy="152400"/>
          </a:xfrm>
          <a:prstGeom prst="righ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343" t="13511" r="3163" b="8927"/>
          <a:stretch/>
        </p:blipFill>
        <p:spPr>
          <a:xfrm flipH="1">
            <a:off x="6789603" y="3817691"/>
            <a:ext cx="958533" cy="591024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6225134" y="4280716"/>
            <a:ext cx="204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public verification</a:t>
            </a:r>
            <a:br>
              <a:rPr lang="en-US" sz="2000" dirty="0"/>
            </a:br>
            <a:r>
              <a:rPr lang="en-US" sz="2000" dirty="0"/>
              <a:t>key  (</a:t>
            </a:r>
            <a:r>
              <a:rPr lang="en-US" sz="2000" dirty="0" err="1"/>
              <a:t>pk</a:t>
            </a:r>
            <a:r>
              <a:rPr lang="en-US" sz="2000" dirty="0"/>
              <a:t>)</a:t>
            </a:r>
          </a:p>
        </p:txBody>
      </p:sp>
      <p:sp>
        <p:nvSpPr>
          <p:cNvPr id="23" name="Up Arrow 22"/>
          <p:cNvSpPr/>
          <p:nvPr/>
        </p:nvSpPr>
        <p:spPr>
          <a:xfrm>
            <a:off x="7110375" y="3105150"/>
            <a:ext cx="228600" cy="762000"/>
          </a:xfrm>
          <a:prstGeom prst="up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797585" y="2116838"/>
            <a:ext cx="1346919" cy="1015663"/>
            <a:chOff x="7772400" y="2091775"/>
            <a:chExt cx="1346919" cy="1015663"/>
          </a:xfrm>
        </p:grpSpPr>
        <p:cxnSp>
          <p:nvCxnSpPr>
            <p:cNvPr id="16" name="Straight Arrow Connector 15"/>
            <p:cNvCxnSpPr>
              <a:stCxn id="14" idx="3"/>
            </p:cNvCxnSpPr>
            <p:nvPr/>
          </p:nvCxnSpPr>
          <p:spPr>
            <a:xfrm>
              <a:off x="7772400" y="2647950"/>
              <a:ext cx="6858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105475" y="2091775"/>
              <a:ext cx="1013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‘accept’</a:t>
              </a:r>
            </a:p>
            <a:p>
              <a:pPr algn="ctr"/>
              <a:r>
                <a:rPr lang="en-US" sz="2000" b="1" dirty="0"/>
                <a:t>or</a:t>
              </a:r>
            </a:p>
            <a:p>
              <a:pPr algn="ctr"/>
              <a:r>
                <a:rPr lang="en-US" sz="2000" b="1" dirty="0"/>
                <a:t>‘reject’</a:t>
              </a:r>
            </a:p>
          </p:txBody>
        </p:sp>
      </p:grpSp>
      <p:sp>
        <p:nvSpPr>
          <p:cNvPr id="27" name="Bent Arrow 26"/>
          <p:cNvSpPr/>
          <p:nvPr/>
        </p:nvSpPr>
        <p:spPr>
          <a:xfrm rot="16200000" flipV="1">
            <a:off x="3619500" y="3600450"/>
            <a:ext cx="685800" cy="609600"/>
          </a:xfrm>
          <a:prstGeom prst="bent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5029200" y="1885950"/>
            <a:ext cx="304800" cy="16764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3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Primitives that imply signatures:  TDP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8392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   f: X ⟶X  is a </a:t>
            </a:r>
            <a:r>
              <a:rPr lang="en-US" b="1" dirty="0"/>
              <a:t>trapdoor permutation </a:t>
            </a:r>
            <a:r>
              <a:rPr lang="en-US" dirty="0"/>
              <a:t>(TDP) if:</a:t>
            </a:r>
          </a:p>
          <a:p>
            <a:r>
              <a:rPr lang="en-US" dirty="0"/>
              <a:t>easy:   for all  </a:t>
            </a:r>
            <a:r>
              <a:rPr lang="en-US" dirty="0" err="1"/>
              <a:t>x∈X</a:t>
            </a:r>
            <a:r>
              <a:rPr lang="en-US" dirty="0"/>
              <a:t>  compute f(x) </a:t>
            </a:r>
          </a:p>
          <a:p>
            <a:r>
              <a:rPr lang="en-US" dirty="0"/>
              <a:t>inverting f is hard, </a:t>
            </a:r>
            <a:r>
              <a:rPr lang="en-US" b="1" dirty="0"/>
              <a:t>unless one has a trapdoor </a:t>
            </a:r>
          </a:p>
          <a:p>
            <a:pPr marL="0" indent="0">
              <a:buNone/>
            </a:pPr>
            <a:r>
              <a:rPr lang="en-US" dirty="0"/>
              <a:t>Example:     </a:t>
            </a:r>
            <a:r>
              <a:rPr lang="en-US" dirty="0">
                <a:solidFill>
                  <a:srgbClr val="0000FF"/>
                </a:solidFill>
              </a:rPr>
              <a:t>RSA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Signatures from TDP:    very simple and practical  (next segment)</a:t>
            </a:r>
          </a:p>
          <a:p>
            <a:r>
              <a:rPr lang="en-US" dirty="0">
                <a:solidFill>
                  <a:srgbClr val="000000"/>
                </a:solidFill>
              </a:rPr>
              <a:t>Commonly used for signing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20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Primitives that imply signatures:  DLOG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8392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G = {1,g,g</a:t>
            </a:r>
            <a:r>
              <a:rPr lang="en-US" b="1" baseline="30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,…,g</a:t>
            </a:r>
            <a:r>
              <a:rPr lang="en-US" b="1" baseline="30000" dirty="0">
                <a:solidFill>
                  <a:srgbClr val="0000FF"/>
                </a:solidFill>
              </a:rPr>
              <a:t>q-1</a:t>
            </a:r>
            <a:r>
              <a:rPr lang="en-US" b="1" dirty="0">
                <a:solidFill>
                  <a:srgbClr val="0000FF"/>
                </a:solidFill>
              </a:rPr>
              <a:t>}</a:t>
            </a:r>
            <a:r>
              <a:rPr lang="en-US" dirty="0"/>
              <a:t>:  finite cyclic group with generator  g  ,   |G| = q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b="1" dirty="0"/>
              <a:t>discrete-log </a:t>
            </a:r>
            <a:r>
              <a:rPr lang="en-US" dirty="0"/>
              <a:t>in G is hard if   f(x) = </a:t>
            </a:r>
            <a:r>
              <a:rPr lang="en-US" dirty="0" err="1"/>
              <a:t>g</a:t>
            </a:r>
            <a:r>
              <a:rPr lang="en-US" sz="3200" baseline="30000" dirty="0" err="1"/>
              <a:t>x</a:t>
            </a:r>
            <a:r>
              <a:rPr lang="en-US" dirty="0"/>
              <a:t>   is a one-way function</a:t>
            </a:r>
          </a:p>
          <a:p>
            <a:pPr>
              <a:spcBef>
                <a:spcPts val="1176"/>
              </a:spcBef>
            </a:pPr>
            <a:r>
              <a:rPr lang="en-US" dirty="0"/>
              <a:t>note:     f(</a:t>
            </a:r>
            <a:r>
              <a:rPr lang="en-US" dirty="0" err="1"/>
              <a:t>x+y</a:t>
            </a:r>
            <a:r>
              <a:rPr lang="en-US" dirty="0"/>
              <a:t>) = f(x) ⋅ f(y)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Examples:     </a:t>
            </a:r>
            <a:r>
              <a:rPr lang="en-US" dirty="0">
                <a:solidFill>
                  <a:srgbClr val="0000FF"/>
                </a:solidFill>
              </a:rPr>
              <a:t>         = (multiplication mod p)  for a large prime p</a:t>
            </a:r>
          </a:p>
          <a:p>
            <a:pPr marL="0" indent="0">
              <a:spcBef>
                <a:spcPts val="1776"/>
              </a:spcBef>
              <a:buNone/>
              <a:tabLst>
                <a:tab pos="1604963" algn="l"/>
              </a:tabLst>
            </a:pPr>
            <a:r>
              <a:rPr lang="en-US" dirty="0">
                <a:solidFill>
                  <a:srgbClr val="0000FF"/>
                </a:solidFill>
              </a:rPr>
              <a:t>	         = (group of points on an elliptic curve mod p)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Signatures from DLOG:    </a:t>
            </a:r>
            <a:r>
              <a:rPr lang="en-US" dirty="0" err="1">
                <a:solidFill>
                  <a:srgbClr val="000000"/>
                </a:solidFill>
              </a:rPr>
              <a:t>ElGamal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Schnorr</a:t>
            </a:r>
            <a:r>
              <a:rPr lang="en-US" dirty="0">
                <a:solidFill>
                  <a:srgbClr val="000000"/>
                </a:solidFill>
              </a:rPr>
              <a:t>, DSA, EC-DSA, …</a:t>
            </a:r>
          </a:p>
          <a:p>
            <a:r>
              <a:rPr lang="en-US" dirty="0">
                <a:solidFill>
                  <a:srgbClr val="000000"/>
                </a:solidFill>
              </a:rPr>
              <a:t>Will construct these signatures in week 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24" y="2584450"/>
            <a:ext cx="411976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192859"/>
            <a:ext cx="1244600" cy="3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5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Signatures From Trapdoor Permutations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3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Review: Trapdoor permutation   </a:t>
            </a:r>
            <a:r>
              <a:rPr lang="en-US" sz="3100" dirty="0"/>
              <a:t>(G, F, F</a:t>
            </a:r>
            <a:r>
              <a:rPr lang="en-US" sz="3100" baseline="30000" dirty="0"/>
              <a:t>-1</a:t>
            </a:r>
            <a:r>
              <a:rPr lang="en-US" sz="31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9448" y="2426553"/>
            <a:ext cx="497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pk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2350353"/>
            <a:ext cx="455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sk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2812018"/>
            <a:ext cx="3048000" cy="1475481"/>
            <a:chOff x="914400" y="2812018"/>
            <a:chExt cx="3048000" cy="1475481"/>
          </a:xfrm>
        </p:grpSpPr>
        <p:sp>
          <p:nvSpPr>
            <p:cNvPr id="7" name="Rectangle 6"/>
            <p:cNvSpPr/>
            <p:nvPr/>
          </p:nvSpPr>
          <p:spPr>
            <a:xfrm>
              <a:off x="1905000" y="3220699"/>
              <a:ext cx="1143000" cy="1066800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9" name="Straight Arrow Connector 20"/>
            <p:cNvCxnSpPr>
              <a:cxnSpLocks noChangeShapeType="1"/>
            </p:cNvCxnSpPr>
            <p:nvPr/>
          </p:nvCxnSpPr>
          <p:spPr bwMode="auto">
            <a:xfrm>
              <a:off x="2438400" y="2812018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914400" y="373147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70561" y="334843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048000" y="373147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280361" y="334843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ahoma" pitchFamily="34" charset="0"/>
                </a:rPr>
                <a:t>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4610" y="2812018"/>
            <a:ext cx="3048000" cy="1475481"/>
            <a:chOff x="5144610" y="2812018"/>
            <a:chExt cx="3048000" cy="1475481"/>
          </a:xfrm>
        </p:grpSpPr>
        <p:sp>
          <p:nvSpPr>
            <p:cNvPr id="16" name="Rectangle 15"/>
            <p:cNvSpPr/>
            <p:nvPr/>
          </p:nvSpPr>
          <p:spPr>
            <a:xfrm>
              <a:off x="6096000" y="3220699"/>
              <a:ext cx="1143000" cy="1066800"/>
            </a:xfrm>
            <a:prstGeom prst="rect">
              <a:avLst/>
            </a:prstGeom>
            <a:solidFill>
              <a:srgbClr val="CC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</a:rPr>
                <a:t>F</a:t>
              </a:r>
              <a:r>
                <a:rPr lang="en-US" sz="2800" b="1" baseline="50000" dirty="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5144610" y="373147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313101" y="334843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ahoma" pitchFamily="34" charset="0"/>
                </a:rPr>
                <a:t>y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7278210" y="373147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7522901" y="334843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Tahoma" pitchFamily="34" charset="0"/>
                </a:rPr>
                <a:t>x</a:t>
              </a:r>
            </a:p>
          </p:txBody>
        </p:sp>
        <p:cxnSp>
          <p:nvCxnSpPr>
            <p:cNvPr id="22" name="Straight Arrow Connector 20"/>
            <p:cNvCxnSpPr>
              <a:cxnSpLocks noChangeShapeType="1"/>
            </p:cNvCxnSpPr>
            <p:nvPr/>
          </p:nvCxnSpPr>
          <p:spPr bwMode="auto">
            <a:xfrm>
              <a:off x="6629400" y="2812018"/>
              <a:ext cx="0" cy="381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3" name="Rectangle 22"/>
          <p:cNvSpPr/>
          <p:nvPr/>
        </p:nvSpPr>
        <p:spPr>
          <a:xfrm>
            <a:off x="6324600" y="1200150"/>
            <a:ext cx="685800" cy="7620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819150"/>
            <a:ext cx="9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Gen</a:t>
            </a:r>
          </a:p>
        </p:txBody>
      </p:sp>
      <p:cxnSp>
        <p:nvCxnSpPr>
          <p:cNvPr id="25" name="Straight Arrow Connector 20"/>
          <p:cNvCxnSpPr>
            <a:cxnSpLocks noChangeShapeType="1"/>
          </p:cNvCxnSpPr>
          <p:nvPr/>
        </p:nvCxnSpPr>
        <p:spPr bwMode="auto">
          <a:xfrm>
            <a:off x="6629400" y="1962150"/>
            <a:ext cx="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0"/>
          <p:cNvCxnSpPr>
            <a:cxnSpLocks noChangeShapeType="1"/>
            <a:stCxn id="23" idx="1"/>
          </p:cNvCxnSpPr>
          <p:nvPr/>
        </p:nvCxnSpPr>
        <p:spPr bwMode="auto">
          <a:xfrm flipH="1">
            <a:off x="2590800" y="1581150"/>
            <a:ext cx="37338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TextBox 26"/>
          <p:cNvSpPr txBox="1"/>
          <p:nvPr/>
        </p:nvSpPr>
        <p:spPr>
          <a:xfrm>
            <a:off x="304800" y="4552950"/>
            <a:ext cx="823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1688" algn="l"/>
              </a:tabLst>
            </a:pPr>
            <a:r>
              <a:rPr lang="en-US" sz="2400" dirty="0"/>
              <a:t>f(x) = F(</a:t>
            </a:r>
            <a:r>
              <a:rPr lang="en-US" sz="2400" dirty="0" err="1"/>
              <a:t>pk</a:t>
            </a:r>
            <a:r>
              <a:rPr lang="en-US" sz="2400" dirty="0"/>
              <a:t>, x)  is one-to-one  (X ⟶ X)  and is a </a:t>
            </a:r>
            <a:r>
              <a:rPr lang="en-US" sz="2400" b="1" dirty="0"/>
              <a:t>one-way function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09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867400" y="3867150"/>
            <a:ext cx="1282634" cy="896324"/>
            <a:chOff x="5867400" y="3867150"/>
            <a:chExt cx="1282634" cy="896324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6248400" y="4171950"/>
              <a:ext cx="0" cy="591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248400" y="4229040"/>
              <a:ext cx="901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F(</a:t>
              </a:r>
              <a:r>
                <a:rPr lang="en-US" sz="2000" dirty="0" err="1"/>
                <a:t>pk</a:t>
              </a:r>
              <a:r>
                <a:rPr lang="en-US" sz="2000" dirty="0"/>
                <a:t>,⋅)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67400" y="3867150"/>
              <a:ext cx="6858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Full Domain Hash Signatures: pictures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1000" y="1119485"/>
            <a:ext cx="3276600" cy="3433465"/>
            <a:chOff x="381000" y="1119485"/>
            <a:chExt cx="3276600" cy="3433465"/>
          </a:xfrm>
        </p:grpSpPr>
        <p:sp>
          <p:nvSpPr>
            <p:cNvPr id="3" name="Rectangle 2"/>
            <p:cNvSpPr/>
            <p:nvPr/>
          </p:nvSpPr>
          <p:spPr>
            <a:xfrm>
              <a:off x="762000" y="1733550"/>
              <a:ext cx="28956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rgbClr val="000000"/>
                  </a:solidFill>
                </a:rPr>
                <a:t>msg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 flipH="1" flipV="1">
              <a:off x="762000" y="2266950"/>
              <a:ext cx="2819400" cy="990600"/>
            </a:xfrm>
            <a:prstGeom prst="trapezoid">
              <a:avLst>
                <a:gd name="adj" fmla="val 108254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8800" y="3333750"/>
              <a:ext cx="6858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09800" y="371475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3713718"/>
              <a:ext cx="1006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</a:t>
              </a:r>
              <a:r>
                <a:rPr lang="en-US" sz="2000" baseline="50000" dirty="0"/>
                <a:t>-1</a:t>
              </a:r>
              <a:r>
                <a:rPr lang="en-US" sz="2000" dirty="0"/>
                <a:t>(</a:t>
              </a:r>
              <a:r>
                <a:rPr lang="en-US" sz="2000" dirty="0" err="1"/>
                <a:t>sk</a:t>
              </a:r>
              <a:r>
                <a:rPr lang="en-US" sz="2000" dirty="0"/>
                <a:t>,⋅)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4324350"/>
              <a:ext cx="6858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sig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" y="1119485"/>
              <a:ext cx="1545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S(</a:t>
              </a:r>
              <a:r>
                <a:rPr lang="en-US" sz="2400" b="1" dirty="0" err="1"/>
                <a:t>sk</a:t>
              </a:r>
              <a:r>
                <a:rPr lang="en-US" sz="2400" b="1" dirty="0"/>
                <a:t>, </a:t>
              </a:r>
              <a:r>
                <a:rPr lang="en-US" sz="2400" b="1" dirty="0" err="1"/>
                <a:t>msg</a:t>
              </a:r>
              <a:r>
                <a:rPr lang="en-US" sz="2400" b="1" dirty="0"/>
                <a:t>):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67400" y="4706382"/>
            <a:ext cx="6858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sig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19600" y="1119485"/>
            <a:ext cx="3276600" cy="2442865"/>
            <a:chOff x="4419600" y="1119485"/>
            <a:chExt cx="3276600" cy="2442865"/>
          </a:xfrm>
        </p:grpSpPr>
        <p:sp>
          <p:nvSpPr>
            <p:cNvPr id="14" name="TextBox 13"/>
            <p:cNvSpPr txBox="1"/>
            <p:nvPr/>
          </p:nvSpPr>
          <p:spPr>
            <a:xfrm>
              <a:off x="4419600" y="1119485"/>
              <a:ext cx="211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V(</a:t>
              </a:r>
              <a:r>
                <a:rPr lang="en-US" sz="2400" b="1" dirty="0" err="1"/>
                <a:t>pk</a:t>
              </a:r>
              <a:r>
                <a:rPr lang="en-US" sz="2400" b="1" dirty="0"/>
                <a:t>, </a:t>
              </a:r>
              <a:r>
                <a:rPr lang="en-US" sz="2400" b="1" dirty="0" err="1"/>
                <a:t>msg</a:t>
              </a:r>
              <a:r>
                <a:rPr lang="en-US" sz="2400" b="1" dirty="0"/>
                <a:t>, sig):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00600" y="1733550"/>
              <a:ext cx="28956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rgbClr val="000000"/>
                  </a:solidFill>
                </a:rPr>
                <a:t>msg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333750"/>
              <a:ext cx="6858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1" name="Trapezoid 20"/>
            <p:cNvSpPr/>
            <p:nvPr/>
          </p:nvSpPr>
          <p:spPr>
            <a:xfrm flipH="1" flipV="1">
              <a:off x="4800600" y="2266950"/>
              <a:ext cx="2819400" cy="990600"/>
            </a:xfrm>
            <a:prstGeom prst="trapezoid">
              <a:avLst>
                <a:gd name="adj" fmla="val 108254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H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53200" y="3257550"/>
            <a:ext cx="1634705" cy="870324"/>
            <a:chOff x="6553200" y="3257550"/>
            <a:chExt cx="1634705" cy="870324"/>
          </a:xfrm>
        </p:grpSpPr>
        <p:sp>
          <p:nvSpPr>
            <p:cNvPr id="26" name="TextBox 25"/>
            <p:cNvSpPr txBox="1"/>
            <p:nvPr/>
          </p:nvSpPr>
          <p:spPr>
            <a:xfrm>
              <a:off x="6553200" y="3333750"/>
              <a:ext cx="93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≟  </a:t>
              </a:r>
              <a:r>
                <a:rPr lang="en-US" sz="2400" dirty="0"/>
                <a:t>⇒</a:t>
              </a:r>
              <a:endParaRPr lang="en-US" sz="3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5200" y="3257550"/>
              <a:ext cx="872705" cy="870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000" dirty="0"/>
                <a:t>accept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/>
                <a:t>or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/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41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Domain Hash (FDH)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 )</a:t>
            </a:r>
            <a:r>
              <a:rPr lang="en-US" dirty="0"/>
              <a:t>:     Trapdoor permutation on domain 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H: M ⟶ X   </a:t>
            </a:r>
            <a:r>
              <a:rPr lang="en-US" dirty="0"/>
              <a:t>hash function   (FDH)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3366FF"/>
                </a:solidFill>
              </a:rPr>
              <a:t>(Gen, S, V)  </a:t>
            </a:r>
            <a:r>
              <a:rPr lang="en-US" dirty="0"/>
              <a:t>signature scheme:</a:t>
            </a:r>
          </a:p>
          <a:p>
            <a:pPr>
              <a:spcBef>
                <a:spcPts val="1272"/>
              </a:spcBef>
            </a:pPr>
            <a:r>
              <a:rPr lang="en-US" b="1" dirty="0">
                <a:solidFill>
                  <a:srgbClr val="3366FF"/>
                </a:solidFill>
              </a:rPr>
              <a:t>Gen</a:t>
            </a:r>
            <a:r>
              <a:rPr lang="en-US" dirty="0"/>
              <a:t>:   run G</a:t>
            </a:r>
            <a:r>
              <a:rPr lang="en-US" sz="2000" baseline="-25000" dirty="0"/>
              <a:t>TDP</a:t>
            </a:r>
            <a:r>
              <a:rPr lang="en-US" dirty="0"/>
              <a:t> and output   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</a:t>
            </a:r>
            <a:r>
              <a:rPr lang="en-US"/>
              <a:t>k</a:t>
            </a:r>
            <a:endParaRPr lang="en-US" dirty="0"/>
          </a:p>
          <a:p>
            <a:pPr>
              <a:spcBef>
                <a:spcPts val="1272"/>
              </a:spcBef>
            </a:pPr>
            <a:r>
              <a:rPr lang="en-US" b="1" dirty="0">
                <a:solidFill>
                  <a:srgbClr val="3366FF"/>
                </a:solidFill>
              </a:rPr>
              <a:t>S(</a:t>
            </a:r>
            <a:r>
              <a:rPr lang="en-US" b="1" dirty="0" err="1">
                <a:solidFill>
                  <a:srgbClr val="3366FF"/>
                </a:solidFill>
              </a:rPr>
              <a:t>sk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</a:rPr>
              <a:t>m∈M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dirty="0"/>
              <a:t>:    output   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 ⟵ </a:t>
            </a:r>
            <a:r>
              <a:rPr lang="en-US" b="1" dirty="0">
                <a:solidFill>
                  <a:srgbClr val="008000"/>
                </a:solidFill>
              </a:rPr>
              <a:t>F</a:t>
            </a:r>
            <a:r>
              <a:rPr lang="en-US" b="1" baseline="50000" dirty="0">
                <a:solidFill>
                  <a:srgbClr val="008000"/>
                </a:solidFill>
              </a:rPr>
              <a:t>-1</a:t>
            </a:r>
            <a:r>
              <a:rPr lang="en-US" sz="2800" b="1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sk</a:t>
            </a:r>
            <a:r>
              <a:rPr lang="en-US" b="1" dirty="0">
                <a:solidFill>
                  <a:srgbClr val="008000"/>
                </a:solidFill>
              </a:rPr>
              <a:t>, H(m)</a:t>
            </a:r>
            <a:r>
              <a:rPr lang="en-US" sz="2800" b="1" dirty="0">
                <a:solidFill>
                  <a:srgbClr val="008000"/>
                </a:solidFill>
              </a:rPr>
              <a:t>)</a:t>
            </a:r>
          </a:p>
          <a:p>
            <a:pPr>
              <a:spcBef>
                <a:spcPts val="1272"/>
              </a:spcBef>
              <a:tabLst>
                <a:tab pos="3376613" algn="l"/>
              </a:tabLst>
            </a:pPr>
            <a:r>
              <a:rPr lang="en-US" b="1" dirty="0">
                <a:solidFill>
                  <a:srgbClr val="3366FF"/>
                </a:solidFill>
              </a:rPr>
              <a:t>V(</a:t>
            </a:r>
            <a:r>
              <a:rPr lang="en-US" b="1" dirty="0" err="1">
                <a:solidFill>
                  <a:srgbClr val="3366FF"/>
                </a:solidFill>
              </a:rPr>
              <a:t>pk</a:t>
            </a:r>
            <a:r>
              <a:rPr lang="en-US" b="1" dirty="0">
                <a:solidFill>
                  <a:srgbClr val="3366FF"/>
                </a:solidFill>
              </a:rPr>
              <a:t>, m, </a:t>
            </a:r>
            <a:r>
              <a:rPr lang="en-US" b="1" dirty="0" err="1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):    </a:t>
            </a:r>
            <a:r>
              <a:rPr lang="en-US" dirty="0">
                <a:sym typeface="Symbol" charset="0"/>
              </a:rPr>
              <a:t>output	‘accept’  if    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F(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pk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,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) = H(m)</a:t>
            </a:r>
          </a:p>
          <a:p>
            <a:pPr marL="0" indent="0">
              <a:buNone/>
              <a:tabLst>
                <a:tab pos="3376613" algn="l"/>
              </a:tabLst>
            </a:pPr>
            <a:r>
              <a:rPr lang="en-US" dirty="0">
                <a:sym typeface="Symbol" charset="0"/>
              </a:rPr>
              <a:t>	‘reject’   otherwise 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3810000" y="4095750"/>
            <a:ext cx="76200" cy="838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4350"/>
            <a:ext cx="8686800" cy="1600200"/>
          </a:xfrm>
        </p:spPr>
        <p:txBody>
          <a:bodyPr>
            <a:normAutofit/>
          </a:bodyPr>
          <a:lstStyle/>
          <a:p>
            <a:pPr marL="0" indent="0">
              <a:lnSpc>
                <a:spcPts val="3380"/>
              </a:lnSpc>
              <a:buNone/>
            </a:pPr>
            <a:r>
              <a:rPr lang="en-US" b="1" dirty="0" err="1"/>
              <a:t>Thm</a:t>
            </a:r>
            <a:r>
              <a:rPr lang="en-US" dirty="0"/>
              <a:t> </a:t>
            </a:r>
            <a:r>
              <a:rPr lang="en-US" sz="2000" dirty="0"/>
              <a:t>[BR]</a:t>
            </a:r>
            <a:r>
              <a:rPr lang="en-US" dirty="0"/>
              <a:t>: 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b="1" dirty="0"/>
              <a:t>  </a:t>
            </a:r>
            <a:r>
              <a:rPr lang="en-US" dirty="0"/>
              <a:t>secure TDP   ⇒   </a:t>
            </a:r>
            <a:r>
              <a:rPr lang="en-US" b="1" dirty="0">
                <a:solidFill>
                  <a:srgbClr val="3366FF"/>
                </a:solidFill>
              </a:rPr>
              <a:t>(Gen, S, V) </a:t>
            </a:r>
            <a:r>
              <a:rPr lang="en-US" dirty="0"/>
              <a:t>secure signature</a:t>
            </a:r>
            <a:br>
              <a:rPr lang="en-US" dirty="0"/>
            </a:br>
            <a:r>
              <a:rPr lang="en-US" dirty="0"/>
              <a:t>	when  </a:t>
            </a:r>
            <a:r>
              <a:rPr lang="en-US" b="1" dirty="0">
                <a:solidFill>
                  <a:srgbClr val="000000"/>
                </a:solidFill>
              </a:rPr>
              <a:t>H: </a:t>
            </a:r>
            <a:r>
              <a:rPr lang="en-US" dirty="0">
                <a:solidFill>
                  <a:srgbClr val="000000"/>
                </a:solidFill>
              </a:rPr>
              <a:t>M ⟶ X  is modeled as an “ideal” hash function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Difficulty in proving security: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61091" y="1729085"/>
            <a:ext cx="1101909" cy="1908805"/>
            <a:chOff x="7315200" y="2170240"/>
            <a:chExt cx="1101909" cy="1468310"/>
          </a:xfrm>
        </p:grpSpPr>
        <p:sp>
          <p:nvSpPr>
            <p:cNvPr id="4" name="Rectangle 3"/>
            <p:cNvSpPr/>
            <p:nvPr/>
          </p:nvSpPr>
          <p:spPr>
            <a:xfrm>
              <a:off x="7315200" y="2419350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  <a:br>
                <a:rPr lang="en-US" dirty="0"/>
              </a:br>
              <a:r>
                <a:rPr lang="en-US" dirty="0"/>
                <a:t>Forger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5200" y="2170240"/>
              <a:ext cx="1101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adversary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613091" y="2110085"/>
            <a:ext cx="10668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17891" y="1729085"/>
            <a:ext cx="46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93891" y="233868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2095817"/>
            <a:ext cx="165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 F(</a:t>
            </a:r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x)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117633" y="3253085"/>
            <a:ext cx="1495458" cy="461665"/>
            <a:chOff x="2390742" y="3043218"/>
            <a:chExt cx="1495458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67000" y="33337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90742" y="3043218"/>
              <a:ext cx="326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x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679891" y="2414885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1891" y="20767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pk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679891" y="2533889"/>
            <a:ext cx="1981200" cy="795396"/>
            <a:chOff x="5679891" y="2533889"/>
            <a:chExt cx="1981200" cy="795396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679891" y="30244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213291" y="2929175"/>
              <a:ext cx="360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σ</a:t>
              </a:r>
              <a:r>
                <a:rPr lang="en-US" sz="2000" baseline="-25000" dirty="0" err="1"/>
                <a:t>i</a:t>
              </a:r>
              <a:endParaRPr lang="en-US" sz="20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22891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56091" y="3176885"/>
            <a:ext cx="1905000" cy="369332"/>
            <a:chOff x="5029200" y="3486150"/>
            <a:chExt cx="1905000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m,σ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1000" y="2705040"/>
            <a:ext cx="2745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can use use forger?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4171950"/>
            <a:ext cx="7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084263" algn="l"/>
              </a:tabLst>
            </a:pPr>
            <a:r>
              <a:rPr lang="en-US" sz="2000" dirty="0"/>
              <a:t>Solution:   “we” will know sig. on </a:t>
            </a:r>
            <a:r>
              <a:rPr lang="en-US" sz="2000" b="1" dirty="0"/>
              <a:t>all-but-one </a:t>
            </a:r>
            <a:r>
              <a:rPr lang="en-US" sz="2000" dirty="0"/>
              <a:t>of m where adv. queries H().</a:t>
            </a:r>
            <a:br>
              <a:rPr lang="en-US" sz="2000" dirty="0"/>
            </a:br>
            <a:r>
              <a:rPr lang="en-US" sz="2000" dirty="0"/>
              <a:t>	Hope adversary gives forgery for that single message.</a:t>
            </a:r>
          </a:p>
        </p:txBody>
      </p:sp>
    </p:spTree>
    <p:extLst>
      <p:ext uri="{BB962C8B-B14F-4D97-AF65-F5344CB8AC3E}">
        <p14:creationId xmlns:p14="http://schemas.microsoft.com/office/powerpoint/2010/main" val="14201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7" grpId="0"/>
      <p:bldP spid="29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9050"/>
            <a:ext cx="8229600" cy="857250"/>
          </a:xfrm>
        </p:spPr>
        <p:txBody>
          <a:bodyPr/>
          <a:lstStyle/>
          <a:p>
            <a:r>
              <a:rPr lang="en-US" dirty="0"/>
              <a:t>Why hash the 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895350"/>
            <a:ext cx="6858000" cy="175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Suppose we define </a:t>
            </a:r>
            <a:r>
              <a:rPr lang="en-US" sz="2000" dirty="0" err="1"/>
              <a:t>NoHash</a:t>
            </a:r>
            <a:r>
              <a:rPr lang="en-US" sz="2000" dirty="0"/>
              <a:t>-FDH as:</a:t>
            </a:r>
          </a:p>
          <a:p>
            <a:pPr>
              <a:spcBef>
                <a:spcPts val="1272"/>
              </a:spcBef>
            </a:pPr>
            <a:r>
              <a:rPr lang="en-US" sz="2000" b="1" dirty="0">
                <a:solidFill>
                  <a:srgbClr val="3366FF"/>
                </a:solidFill>
              </a:rPr>
              <a:t>S’(</a:t>
            </a:r>
            <a:r>
              <a:rPr lang="en-US" sz="2000" b="1" dirty="0" err="1">
                <a:solidFill>
                  <a:srgbClr val="3366FF"/>
                </a:solidFill>
              </a:rPr>
              <a:t>sk</a:t>
            </a:r>
            <a:r>
              <a:rPr lang="en-US" sz="2000" b="1" dirty="0">
                <a:solidFill>
                  <a:srgbClr val="3366FF"/>
                </a:solidFill>
              </a:rPr>
              <a:t>, </a:t>
            </a:r>
            <a:r>
              <a:rPr lang="en-US" sz="2000" b="1" dirty="0" err="1">
                <a:solidFill>
                  <a:srgbClr val="3366FF"/>
                </a:solidFill>
              </a:rPr>
              <a:t>m∈X</a:t>
            </a:r>
            <a:r>
              <a:rPr lang="en-US" sz="2000" b="1" dirty="0">
                <a:solidFill>
                  <a:srgbClr val="3366FF"/>
                </a:solidFill>
              </a:rPr>
              <a:t>)</a:t>
            </a:r>
            <a:r>
              <a:rPr lang="en-US" sz="2000" dirty="0"/>
              <a:t>:    output     </a:t>
            </a:r>
            <a:r>
              <a:rPr lang="en-US" sz="2000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2000" b="1" dirty="0">
                <a:solidFill>
                  <a:srgbClr val="008000"/>
                </a:solidFill>
                <a:sym typeface="Symbol" charset="0"/>
              </a:rPr>
              <a:t> ⟵ </a:t>
            </a:r>
            <a:r>
              <a:rPr lang="en-US" sz="2000" b="1" dirty="0">
                <a:solidFill>
                  <a:srgbClr val="008000"/>
                </a:solidFill>
              </a:rPr>
              <a:t>F</a:t>
            </a:r>
            <a:r>
              <a:rPr lang="en-US" sz="2000" b="1" baseline="50000" dirty="0">
                <a:solidFill>
                  <a:srgbClr val="008000"/>
                </a:solidFill>
              </a:rPr>
              <a:t>-1</a:t>
            </a:r>
            <a:r>
              <a:rPr lang="en-US" sz="2000" b="1" dirty="0">
                <a:solidFill>
                  <a:srgbClr val="008000"/>
                </a:solidFill>
              </a:rPr>
              <a:t>(</a:t>
            </a:r>
            <a:r>
              <a:rPr lang="en-US" sz="2000" b="1" dirty="0" err="1">
                <a:solidFill>
                  <a:srgbClr val="008000"/>
                </a:solidFill>
              </a:rPr>
              <a:t>sk</a:t>
            </a:r>
            <a:r>
              <a:rPr lang="en-US" sz="2000" b="1" dirty="0">
                <a:solidFill>
                  <a:srgbClr val="008000"/>
                </a:solidFill>
              </a:rPr>
              <a:t>, m)</a:t>
            </a:r>
          </a:p>
          <a:p>
            <a:pPr>
              <a:spcBef>
                <a:spcPts val="1272"/>
              </a:spcBef>
              <a:tabLst>
                <a:tab pos="3376613" algn="l"/>
              </a:tabLst>
            </a:pPr>
            <a:r>
              <a:rPr lang="en-US" sz="2000" b="1" dirty="0">
                <a:solidFill>
                  <a:srgbClr val="3366FF"/>
                </a:solidFill>
              </a:rPr>
              <a:t>V’(</a:t>
            </a:r>
            <a:r>
              <a:rPr lang="en-US" sz="2000" b="1" dirty="0" err="1">
                <a:solidFill>
                  <a:srgbClr val="3366FF"/>
                </a:solidFill>
              </a:rPr>
              <a:t>pk</a:t>
            </a:r>
            <a:r>
              <a:rPr lang="en-US" sz="2000" b="1" dirty="0">
                <a:solidFill>
                  <a:srgbClr val="3366FF"/>
                </a:solidFill>
              </a:rPr>
              <a:t>, m, </a:t>
            </a:r>
            <a:r>
              <a:rPr lang="en-US" sz="2000" b="1" dirty="0" err="1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sz="2000" b="1" dirty="0">
                <a:solidFill>
                  <a:srgbClr val="3366FF"/>
                </a:solidFill>
                <a:sym typeface="Symbol" charset="0"/>
              </a:rPr>
              <a:t>):    </a:t>
            </a:r>
            <a:r>
              <a:rPr lang="en-US" sz="2000" dirty="0">
                <a:sym typeface="Symbol" charset="0"/>
              </a:rPr>
              <a:t>output      ‘accept’  if    </a:t>
            </a:r>
            <a:r>
              <a:rPr lang="en-US" sz="2000" b="1" dirty="0">
                <a:solidFill>
                  <a:srgbClr val="008000"/>
                </a:solidFill>
                <a:sym typeface="Symbol" charset="0"/>
              </a:rPr>
              <a:t>F(</a:t>
            </a:r>
            <a:r>
              <a:rPr lang="en-US" sz="2000" b="1" dirty="0" err="1">
                <a:solidFill>
                  <a:srgbClr val="008000"/>
                </a:solidFill>
                <a:sym typeface="Symbol" charset="0"/>
              </a:rPr>
              <a:t>pk</a:t>
            </a:r>
            <a:r>
              <a:rPr lang="en-US" sz="2000" b="1" dirty="0">
                <a:solidFill>
                  <a:srgbClr val="008000"/>
                </a:solidFill>
                <a:sym typeface="Symbol" charset="0"/>
              </a:rPr>
              <a:t>, </a:t>
            </a:r>
            <a:r>
              <a:rPr lang="en-US" sz="2000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2000" b="1" dirty="0">
                <a:solidFill>
                  <a:srgbClr val="008000"/>
                </a:solidFill>
                <a:sym typeface="Symbol" charset="0"/>
              </a:rPr>
              <a:t>) = m</a:t>
            </a:r>
          </a:p>
          <a:p>
            <a:pPr marL="0" indent="0">
              <a:spcBef>
                <a:spcPts val="1272"/>
              </a:spcBef>
              <a:buNone/>
              <a:tabLst>
                <a:tab pos="3376613" algn="l"/>
              </a:tabLst>
            </a:pPr>
            <a:r>
              <a:rPr lang="en-US" sz="2000" dirty="0">
                <a:solidFill>
                  <a:srgbClr val="000000"/>
                </a:solidFill>
                <a:sym typeface="Symbol" charset="0"/>
              </a:rPr>
              <a:t>Is this scheme secure?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781240"/>
            <a:ext cx="4072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Yes, it is not much different than FDH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238440"/>
            <a:ext cx="708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No, for any </a:t>
            </a:r>
            <a:r>
              <a:rPr lang="en-US" sz="2000" dirty="0" err="1">
                <a:solidFill>
                  <a:srgbClr val="000000"/>
                </a:solidFill>
                <a:sym typeface="Symbol" charset="0"/>
              </a:rPr>
              <a:t>σ</a:t>
            </a:r>
            <a:r>
              <a:rPr lang="en-US" sz="2000" dirty="0" err="1"/>
              <a:t>∈X</a:t>
            </a:r>
            <a:r>
              <a:rPr lang="en-US" sz="2000" dirty="0"/>
              <a:t>,    </a:t>
            </a:r>
            <a:r>
              <a:rPr lang="en-US" sz="2000" dirty="0" err="1">
                <a:solidFill>
                  <a:srgbClr val="000000"/>
                </a:solidFill>
                <a:sym typeface="Symbol" charset="0"/>
              </a:rPr>
              <a:t>σ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2000" dirty="0"/>
              <a:t>is a signature forgery for the </a:t>
            </a:r>
            <a:r>
              <a:rPr lang="en-US" sz="2000" dirty="0" err="1"/>
              <a:t>msg</a:t>
            </a:r>
            <a:r>
              <a:rPr lang="en-US" sz="2000" dirty="0"/>
              <a:t>  m=F(</a:t>
            </a:r>
            <a:r>
              <a:rPr lang="en-US" sz="2000" dirty="0" err="1"/>
              <a:t>pk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sym typeface="Symbol" charset="0"/>
              </a:rPr>
              <a:t>σ</a:t>
            </a:r>
            <a:r>
              <a:rPr lang="en-US" sz="2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681849"/>
            <a:ext cx="512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Yes, the security proof for FDH applies here too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6713" y="4152840"/>
            <a:ext cx="4954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 depends on the underlying TDP being used</a:t>
            </a:r>
          </a:p>
        </p:txBody>
      </p:sp>
    </p:spTree>
    <p:extLst>
      <p:ext uri="{BB962C8B-B14F-4D97-AF65-F5344CB8AC3E}">
        <p14:creationId xmlns:p14="http://schemas.microsoft.com/office/powerpoint/2010/main" val="1772517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RSA-FDH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09575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72"/>
              </a:spcBef>
              <a:buNone/>
            </a:pPr>
            <a:r>
              <a:rPr lang="en-US" b="1" dirty="0">
                <a:solidFill>
                  <a:srgbClr val="3366FF"/>
                </a:solidFill>
              </a:rPr>
              <a:t>Gen</a:t>
            </a:r>
            <a:r>
              <a:rPr lang="en-US" dirty="0"/>
              <a:t>:   generate an RSA modulus  N = </a:t>
            </a:r>
            <a:r>
              <a:rPr lang="en-US" dirty="0" err="1"/>
              <a:t>p⋅q</a:t>
            </a:r>
            <a:r>
              <a:rPr lang="en-US" dirty="0"/>
              <a:t>   and    </a:t>
            </a:r>
            <a:r>
              <a:rPr lang="en-US" dirty="0" err="1"/>
              <a:t>e⋅d</a:t>
            </a:r>
            <a:r>
              <a:rPr lang="en-US" dirty="0"/>
              <a:t> = 1 mod </a:t>
            </a:r>
            <a:r>
              <a:rPr lang="en-US" dirty="0" err="1"/>
              <a:t>φ</a:t>
            </a:r>
            <a:r>
              <a:rPr lang="en-US" dirty="0"/>
              <a:t>(N)</a:t>
            </a:r>
          </a:p>
          <a:p>
            <a:pPr marL="0" indent="0">
              <a:spcBef>
                <a:spcPts val="1272"/>
              </a:spcBef>
              <a:buNone/>
            </a:pPr>
            <a:r>
              <a:rPr lang="en-US" dirty="0"/>
              <a:t>	construct CRHF     H: M ⟶ Z</a:t>
            </a:r>
            <a:r>
              <a:rPr lang="en-US" baseline="-25000" dirty="0"/>
              <a:t>N</a:t>
            </a:r>
          </a:p>
          <a:p>
            <a:pPr marL="0" indent="0">
              <a:spcBef>
                <a:spcPts val="1272"/>
              </a:spcBef>
              <a:buNone/>
            </a:pPr>
            <a:r>
              <a:rPr lang="en-US" dirty="0"/>
              <a:t>	output  	</a:t>
            </a:r>
            <a:r>
              <a:rPr lang="en-US" dirty="0" err="1"/>
              <a:t>pk</a:t>
            </a:r>
            <a:r>
              <a:rPr lang="en-US" dirty="0"/>
              <a:t> = (</a:t>
            </a:r>
            <a:r>
              <a:rPr lang="en-US" dirty="0" err="1"/>
              <a:t>N,e,H</a:t>
            </a:r>
            <a:r>
              <a:rPr lang="en-US" dirty="0"/>
              <a:t>)    ,    </a:t>
            </a:r>
            <a:r>
              <a:rPr lang="en-US" dirty="0" err="1"/>
              <a:t>sk</a:t>
            </a:r>
            <a:r>
              <a:rPr lang="en-US" dirty="0"/>
              <a:t> = (</a:t>
            </a:r>
            <a:r>
              <a:rPr lang="en-US" dirty="0" err="1"/>
              <a:t>N,d,H</a:t>
            </a:r>
            <a:r>
              <a:rPr lang="en-US" dirty="0"/>
              <a:t>)</a:t>
            </a:r>
          </a:p>
          <a:p>
            <a:pPr>
              <a:spcBef>
                <a:spcPts val="2472"/>
              </a:spcBef>
            </a:pPr>
            <a:r>
              <a:rPr lang="en-US" b="1" dirty="0">
                <a:solidFill>
                  <a:srgbClr val="3366FF"/>
                </a:solidFill>
              </a:rPr>
              <a:t>S(</a:t>
            </a:r>
            <a:r>
              <a:rPr lang="en-US" b="1" dirty="0" err="1">
                <a:solidFill>
                  <a:srgbClr val="3366FF"/>
                </a:solidFill>
              </a:rPr>
              <a:t>sk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</a:rPr>
              <a:t>m∈M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dirty="0"/>
              <a:t>:    output   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 ⟵ </a:t>
            </a:r>
            <a:r>
              <a:rPr lang="en-US" b="1" dirty="0">
                <a:solidFill>
                  <a:srgbClr val="008000"/>
                </a:solidFill>
              </a:rPr>
              <a:t>H(m)</a:t>
            </a:r>
            <a:r>
              <a:rPr lang="en-US" sz="2800" b="1" baseline="30000" dirty="0">
                <a:solidFill>
                  <a:srgbClr val="008000"/>
                </a:solidFill>
              </a:rPr>
              <a:t>d</a:t>
            </a:r>
            <a:r>
              <a:rPr lang="en-US" b="1" dirty="0">
                <a:solidFill>
                  <a:srgbClr val="008000"/>
                </a:solidFill>
              </a:rPr>
              <a:t>  mod N</a:t>
            </a:r>
          </a:p>
          <a:p>
            <a:pPr>
              <a:spcBef>
                <a:spcPts val="2472"/>
              </a:spcBef>
              <a:tabLst>
                <a:tab pos="3376613" algn="l"/>
              </a:tabLst>
            </a:pPr>
            <a:r>
              <a:rPr lang="en-US" b="1" dirty="0">
                <a:solidFill>
                  <a:srgbClr val="3366FF"/>
                </a:solidFill>
              </a:rPr>
              <a:t>V(</a:t>
            </a:r>
            <a:r>
              <a:rPr lang="en-US" b="1" dirty="0" err="1">
                <a:solidFill>
                  <a:srgbClr val="3366FF"/>
                </a:solidFill>
              </a:rPr>
              <a:t>pk</a:t>
            </a:r>
            <a:r>
              <a:rPr lang="en-US" b="1" dirty="0">
                <a:solidFill>
                  <a:srgbClr val="3366FF"/>
                </a:solidFill>
              </a:rPr>
              <a:t>, m, </a:t>
            </a:r>
            <a:r>
              <a:rPr lang="en-US" b="1" dirty="0" err="1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):    </a:t>
            </a:r>
            <a:r>
              <a:rPr lang="en-US" dirty="0">
                <a:sym typeface="Symbol" charset="0"/>
              </a:rPr>
              <a:t>output	‘accept’  if      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H(m)  =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2800" b="1" baseline="30000" dirty="0" err="1">
                <a:solidFill>
                  <a:srgbClr val="008000"/>
                </a:solidFill>
                <a:sym typeface="Symbol" charset="0"/>
              </a:rPr>
              <a:t>e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 mod N</a:t>
            </a:r>
          </a:p>
          <a:p>
            <a:pPr marL="0" indent="0">
              <a:spcBef>
                <a:spcPts val="2472"/>
              </a:spcBef>
              <a:buNone/>
              <a:tabLst>
                <a:tab pos="3376613" algn="l"/>
              </a:tabLst>
            </a:pPr>
            <a:endParaRPr lang="en-US" b="1" dirty="0">
              <a:sym typeface="Symbol" charset="0"/>
            </a:endParaRPr>
          </a:p>
          <a:p>
            <a:pPr marL="0" indent="0">
              <a:spcBef>
                <a:spcPts val="2472"/>
              </a:spcBef>
              <a:buNone/>
              <a:tabLst>
                <a:tab pos="3376613" algn="l"/>
              </a:tabLst>
            </a:pPr>
            <a:r>
              <a:rPr lang="en-US" b="1" dirty="0">
                <a:sym typeface="Symbol" charset="0"/>
              </a:rPr>
              <a:t>Problem:    </a:t>
            </a:r>
            <a:r>
              <a:rPr lang="en-US" dirty="0">
                <a:sym typeface="Symbol" charset="0"/>
              </a:rPr>
              <a:t>having H depend on N is slightly inconvenient</a:t>
            </a:r>
          </a:p>
          <a:p>
            <a:pPr>
              <a:spcBef>
                <a:spcPts val="1272"/>
              </a:spcBef>
              <a:tabLst>
                <a:tab pos="3376613" algn="l"/>
              </a:tabLst>
            </a:pPr>
            <a:endParaRPr lang="en-US" b="1" dirty="0">
              <a:solidFill>
                <a:srgbClr val="008000"/>
              </a:solidFill>
              <a:sym typeface="Symbol" charset="0"/>
            </a:endParaRPr>
          </a:p>
          <a:p>
            <a:pPr>
              <a:spcBef>
                <a:spcPts val="1272"/>
              </a:spcBef>
              <a:tabLst>
                <a:tab pos="3376613" algn="l"/>
              </a:tabLst>
            </a:pPr>
            <a:endParaRPr lang="en-US" b="1" dirty="0">
              <a:solidFill>
                <a:srgbClr val="008000"/>
              </a:solidFill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2971800"/>
            <a:ext cx="1276350" cy="127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realistic example</a:t>
            </a:r>
          </a:p>
        </p:txBody>
      </p:sp>
      <p:cxnSp>
        <p:nvCxnSpPr>
          <p:cNvPr id="7" name="Elbow Connector 6"/>
          <p:cNvCxnSpPr>
            <a:stCxn id="30" idx="0"/>
            <a:endCxn id="4" idx="1"/>
          </p:cNvCxnSpPr>
          <p:nvPr/>
        </p:nvCxnSpPr>
        <p:spPr>
          <a:xfrm rot="16200000" flipH="1">
            <a:off x="2609850" y="1333500"/>
            <a:ext cx="1028700" cy="3505200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0200" y="3001525"/>
            <a:ext cx="22860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software update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442" y="1119485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Software vendor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0" y="1195685"/>
            <a:ext cx="99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2" y="4019550"/>
            <a:ext cx="1036320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437" y="3616464"/>
            <a:ext cx="1610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secret signing </a:t>
            </a:r>
            <a:br>
              <a:rPr lang="en-US" sz="2000" dirty="0"/>
            </a:br>
            <a:r>
              <a:rPr lang="en-US" sz="2000" dirty="0"/>
              <a:t>key  (</a:t>
            </a:r>
            <a:r>
              <a:rPr lang="en-US" sz="2000" dirty="0" err="1"/>
              <a:t>sk</a:t>
            </a:r>
            <a:r>
              <a:rPr lang="en-US" sz="200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5732" y="2948285"/>
            <a:ext cx="520545" cy="461665"/>
          </a:xfrm>
          <a:prstGeom prst="rect">
            <a:avLst/>
          </a:prstGeom>
          <a:solidFill>
            <a:srgbClr val="3366FF"/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sig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77192" y="3409950"/>
            <a:ext cx="2866208" cy="1447800"/>
            <a:chOff x="1477192" y="3409950"/>
            <a:chExt cx="2866208" cy="1447800"/>
          </a:xfrm>
        </p:grpSpPr>
        <p:sp>
          <p:nvSpPr>
            <p:cNvPr id="16" name="Rounded Rectangle 15"/>
            <p:cNvSpPr/>
            <p:nvPr/>
          </p:nvSpPr>
          <p:spPr>
            <a:xfrm>
              <a:off x="2315392" y="4095750"/>
              <a:ext cx="1295400" cy="762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signing</a:t>
              </a:r>
            </a:p>
            <a:p>
              <a:pPr algn="ctr"/>
              <a:r>
                <a:rPr lang="en-US" dirty="0"/>
                <a:t>algorithm</a:t>
              </a:r>
            </a:p>
          </p:txBody>
        </p:sp>
        <p:sp>
          <p:nvSpPr>
            <p:cNvPr id="17" name="Up Arrow 16"/>
            <p:cNvSpPr/>
            <p:nvPr/>
          </p:nvSpPr>
          <p:spPr>
            <a:xfrm flipV="1">
              <a:off x="2834166" y="3409950"/>
              <a:ext cx="213834" cy="656260"/>
            </a:xfrm>
            <a:prstGeom prst="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477192" y="4400550"/>
              <a:ext cx="762000" cy="152400"/>
            </a:xfrm>
            <a:prstGeom prst="right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16200000" flipV="1">
              <a:off x="3456057" y="3687693"/>
              <a:ext cx="1088886" cy="685800"/>
            </a:xfrm>
            <a:prstGeom prst="bent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010400" y="4095750"/>
            <a:ext cx="1822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verify sig,</a:t>
            </a:r>
          </a:p>
          <a:p>
            <a:r>
              <a:rPr lang="en-US" sz="2400" dirty="0"/>
              <a:t>install if valid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68532" y="3018460"/>
            <a:ext cx="6018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pk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33550"/>
            <a:ext cx="1276350" cy="12763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20401" y="1758374"/>
            <a:ext cx="6018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pk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" y="1535157"/>
            <a:ext cx="1676400" cy="1036593"/>
            <a:chOff x="533400" y="1428750"/>
            <a:chExt cx="2057400" cy="12651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33400" y="1428750"/>
              <a:ext cx="2057400" cy="41833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33400" y="1857267"/>
              <a:ext cx="2057400" cy="41833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33400" y="2275605"/>
              <a:ext cx="2057400" cy="418338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76800" y="2647950"/>
            <a:ext cx="1110024" cy="1905000"/>
            <a:chOff x="4572000" y="2647950"/>
            <a:chExt cx="1110024" cy="1905000"/>
          </a:xfrm>
        </p:grpSpPr>
        <p:sp>
          <p:nvSpPr>
            <p:cNvPr id="4" name="Rectangle 3"/>
            <p:cNvSpPr/>
            <p:nvPr/>
          </p:nvSpPr>
          <p:spPr>
            <a:xfrm>
              <a:off x="4572000" y="2647950"/>
              <a:ext cx="1066800" cy="1905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3020020"/>
              <a:ext cx="11100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CFFCC"/>
                  </a:solidFill>
                </a:rPr>
                <a:t>untrusted</a:t>
              </a:r>
              <a:br>
                <a:rPr lang="en-US" dirty="0">
                  <a:solidFill>
                    <a:srgbClr val="CCFFCC"/>
                  </a:solidFill>
                </a:rPr>
              </a:br>
              <a:r>
                <a:rPr lang="en-US" dirty="0">
                  <a:solidFill>
                    <a:srgbClr val="CCFFCC"/>
                  </a:solidFill>
                </a:rPr>
                <a:t>hosting</a:t>
              </a:r>
              <a:br>
                <a:rPr lang="en-US" dirty="0">
                  <a:solidFill>
                    <a:srgbClr val="CCFFCC"/>
                  </a:solidFill>
                </a:rPr>
              </a:br>
              <a:r>
                <a:rPr lang="en-US" dirty="0">
                  <a:solidFill>
                    <a:srgbClr val="CCFFCC"/>
                  </a:solidFill>
                </a:rPr>
                <a:t>site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5943600" y="2647950"/>
            <a:ext cx="1066800" cy="609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27" idx="1"/>
          </p:cNvCxnSpPr>
          <p:nvPr/>
        </p:nvCxnSpPr>
        <p:spPr>
          <a:xfrm>
            <a:off x="5943600" y="3600450"/>
            <a:ext cx="1162050" cy="952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5" grpId="1"/>
      <p:bldP spid="19" grpId="0" animBg="1"/>
      <p:bldP spid="23" grpId="0"/>
      <p:bldP spid="24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PKCS1 v1.5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RSA trapdoor permutation:     </a:t>
            </a:r>
            <a:r>
              <a:rPr lang="en-US" dirty="0" err="1"/>
              <a:t>pk</a:t>
            </a:r>
            <a:r>
              <a:rPr lang="en-US" dirty="0"/>
              <a:t> = (</a:t>
            </a:r>
            <a:r>
              <a:rPr lang="en-US" dirty="0" err="1"/>
              <a:t>N,e</a:t>
            </a:r>
            <a:r>
              <a:rPr lang="en-US" dirty="0"/>
              <a:t>)    ,    </a:t>
            </a:r>
            <a:r>
              <a:rPr lang="en-US" dirty="0" err="1"/>
              <a:t>sk</a:t>
            </a:r>
            <a:r>
              <a:rPr lang="en-US" dirty="0"/>
              <a:t> = (</a:t>
            </a:r>
            <a:r>
              <a:rPr lang="en-US" dirty="0" err="1"/>
              <a:t>N,d</a:t>
            </a:r>
            <a:r>
              <a:rPr lang="en-US" dirty="0"/>
              <a:t>)</a:t>
            </a:r>
            <a:endParaRPr lang="en-US" b="1" dirty="0">
              <a:solidFill>
                <a:srgbClr val="3366FF"/>
              </a:solidFill>
            </a:endParaRPr>
          </a:p>
          <a:p>
            <a:r>
              <a:rPr lang="en-US" b="1" dirty="0">
                <a:solidFill>
                  <a:srgbClr val="3366FF"/>
                </a:solidFill>
              </a:rPr>
              <a:t>S(</a:t>
            </a:r>
            <a:r>
              <a:rPr lang="en-US" b="1" dirty="0" err="1">
                <a:solidFill>
                  <a:srgbClr val="3366FF"/>
                </a:solidFill>
              </a:rPr>
              <a:t>sk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</a:rPr>
              <a:t>m∈M</a:t>
            </a:r>
            <a:r>
              <a:rPr lang="en-US" b="1" dirty="0">
                <a:solidFill>
                  <a:srgbClr val="3366FF"/>
                </a:solidFill>
              </a:rPr>
              <a:t>):</a:t>
            </a:r>
          </a:p>
          <a:p>
            <a:endParaRPr lang="en-US" b="1" dirty="0">
              <a:solidFill>
                <a:srgbClr val="3366FF"/>
              </a:solidFill>
            </a:endParaRPr>
          </a:p>
          <a:p>
            <a:endParaRPr lang="en-US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b="1" dirty="0">
                <a:solidFill>
                  <a:srgbClr val="3366FF"/>
                </a:solidFill>
              </a:rPr>
              <a:t>	</a:t>
            </a:r>
            <a:r>
              <a:rPr lang="en-US" dirty="0"/>
              <a:t>output:</a:t>
            </a:r>
            <a:r>
              <a:rPr lang="en-US" b="1" dirty="0">
                <a:solidFill>
                  <a:srgbClr val="3366FF"/>
                </a:solidFill>
              </a:rPr>
              <a:t>  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008000"/>
                </a:solidFill>
                <a:sym typeface="Symbol" charset="0"/>
              </a:rPr>
              <a:t> ⟵ </a:t>
            </a:r>
            <a:r>
              <a:rPr lang="en-US" b="1" dirty="0">
                <a:solidFill>
                  <a:srgbClr val="008000"/>
                </a:solidFill>
              </a:rPr>
              <a:t>(EM)</a:t>
            </a:r>
            <a:r>
              <a:rPr lang="en-US" sz="3200" b="1" baseline="30000" dirty="0">
                <a:solidFill>
                  <a:srgbClr val="008000"/>
                </a:solidFill>
              </a:rPr>
              <a:t>d</a:t>
            </a:r>
            <a:r>
              <a:rPr lang="en-US" b="1" dirty="0">
                <a:solidFill>
                  <a:srgbClr val="008000"/>
                </a:solidFill>
              </a:rPr>
              <a:t>  mod N</a:t>
            </a:r>
          </a:p>
          <a:p>
            <a:pPr>
              <a:lnSpc>
                <a:spcPct val="130000"/>
              </a:lnSpc>
              <a:spcBef>
                <a:spcPts val="1968"/>
              </a:spcBef>
            </a:pPr>
            <a:r>
              <a:rPr lang="en-US" b="1" dirty="0">
                <a:solidFill>
                  <a:srgbClr val="3366FF"/>
                </a:solidFill>
              </a:rPr>
              <a:t>V(</a:t>
            </a:r>
            <a:r>
              <a:rPr lang="en-US" b="1" dirty="0" err="1">
                <a:solidFill>
                  <a:srgbClr val="3366FF"/>
                </a:solidFill>
              </a:rPr>
              <a:t>pk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</a:rPr>
              <a:t>m∈M</a:t>
            </a:r>
            <a:r>
              <a:rPr lang="en-US" b="1" dirty="0">
                <a:solidFill>
                  <a:srgbClr val="3366FF"/>
                </a:solidFill>
              </a:rPr>
              <a:t>, </a:t>
            </a:r>
            <a:r>
              <a:rPr lang="en-US" b="1" dirty="0" err="1">
                <a:solidFill>
                  <a:srgbClr val="3366FF"/>
                </a:solidFill>
                <a:sym typeface="Symbol" charset="0"/>
              </a:rPr>
              <a:t>σ</a:t>
            </a:r>
            <a:r>
              <a:rPr lang="en-US" b="1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):    </a:t>
            </a:r>
            <a:r>
              <a:rPr lang="en-US" dirty="0"/>
              <a:t>verify that   </a:t>
            </a:r>
            <a:r>
              <a:rPr lang="en-US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3200" b="1" baseline="30000" dirty="0" err="1">
                <a:solidFill>
                  <a:srgbClr val="008000"/>
                </a:solidFill>
                <a:sym typeface="Symbol" charset="0"/>
              </a:rPr>
              <a:t>e</a:t>
            </a:r>
            <a:r>
              <a:rPr lang="en-US" sz="3200" b="1" baseline="30000" dirty="0">
                <a:solidFill>
                  <a:srgbClr val="008000"/>
                </a:solidFill>
                <a:sym typeface="Symbol" charset="0"/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mod N  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has the correct format</a:t>
            </a:r>
          </a:p>
          <a:p>
            <a:pPr marL="0" indent="0">
              <a:spcBef>
                <a:spcPts val="1968"/>
              </a:spcBef>
              <a:buNone/>
            </a:pPr>
            <a:r>
              <a:rPr lang="en-US" dirty="0">
                <a:solidFill>
                  <a:srgbClr val="3366FF"/>
                </a:solidFill>
              </a:rPr>
              <a:t>Security:    no security analysis, not even with ideal hash functions</a:t>
            </a:r>
          </a:p>
          <a:p>
            <a:endParaRPr lang="en-US" b="1" dirty="0">
              <a:solidFill>
                <a:srgbClr val="008000"/>
              </a:solidFill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260475" y="1684291"/>
            <a:ext cx="6816725" cy="1177530"/>
            <a:chOff x="650" y="1626"/>
            <a:chExt cx="4294" cy="98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72" y="1872"/>
              <a:ext cx="4272" cy="288"/>
              <a:chOff x="672" y="2592"/>
              <a:chExt cx="4272" cy="288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672" y="2592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01</a:t>
                </a: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104" y="2592"/>
                <a:ext cx="2448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0xFF  0xFF  0xFF  …  0xFF  0xFF</a:t>
                </a: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00</a:t>
                </a: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1056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H(m)</a:t>
                </a:r>
              </a:p>
            </p:txBody>
          </p:sp>
        </p:grpSp>
        <p:sp>
          <p:nvSpPr>
            <p:cNvPr id="7" name="AutoShape 10"/>
            <p:cNvSpPr>
              <a:spLocks/>
            </p:cNvSpPr>
            <p:nvPr/>
          </p:nvSpPr>
          <p:spPr bwMode="auto">
            <a:xfrm rot="16200000">
              <a:off x="2744" y="172"/>
              <a:ext cx="151" cy="4248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832" y="2279"/>
              <a:ext cx="23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 RSA modulus size  (e.g. 2048 bits)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50" y="1626"/>
              <a:ext cx="468" cy="2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16 bits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0889" y="1947620"/>
            <a:ext cx="6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 =</a:t>
            </a:r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 flipV="1">
            <a:off x="7200900" y="1057362"/>
            <a:ext cx="76200" cy="1676400"/>
          </a:xfrm>
          <a:prstGeom prst="leftBrace">
            <a:avLst>
              <a:gd name="adj1" fmla="val 163889"/>
              <a:gd name="adj2" fmla="val 499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37620" y="1581150"/>
            <a:ext cx="846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256 bits</a:t>
            </a:r>
          </a:p>
        </p:txBody>
      </p:sp>
    </p:spTree>
    <p:extLst>
      <p:ext uri="{BB962C8B-B14F-4D97-AF65-F5344CB8AC3E}">
        <p14:creationId xmlns:p14="http://schemas.microsoft.com/office/powerpoint/2010/main" val="6172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610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RSA signatures in practice often use  e=65537   (and a large d).</a:t>
            </a:r>
          </a:p>
          <a:p>
            <a:r>
              <a:rPr lang="en-US" sz="2400" dirty="0"/>
              <a:t>As a result, sig verification is ≈20x faster than sig generation. 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e=3 gives even faster signature verification.   </a:t>
            </a:r>
            <a:br>
              <a:rPr lang="en-US" sz="2400" dirty="0"/>
            </a:br>
            <a:r>
              <a:rPr lang="en-US" sz="2400" dirty="0"/>
              <a:t>Suppose an attacker finds an m</a:t>
            </a:r>
            <a:r>
              <a:rPr lang="en-US" sz="2400" baseline="20000" dirty="0"/>
              <a:t>*</a:t>
            </a:r>
            <a:r>
              <a:rPr lang="en-US" sz="2400" dirty="0"/>
              <a:t>∈M  such that  </a:t>
            </a:r>
            <a:br>
              <a:rPr lang="en-US" sz="2400" dirty="0"/>
            </a:br>
            <a:r>
              <a:rPr lang="en-US" sz="2400"/>
              <a:t>			EM </a:t>
            </a:r>
            <a:r>
              <a:rPr lang="en-US" sz="2400" dirty="0"/>
              <a:t>is a perfect cube  </a:t>
            </a:r>
            <a:r>
              <a:rPr lang="en-US" sz="2000" dirty="0"/>
              <a:t>(e.g. 8=2</a:t>
            </a:r>
            <a:r>
              <a:rPr lang="en-US" sz="2000" baseline="30000" dirty="0"/>
              <a:t>3</a:t>
            </a:r>
            <a:r>
              <a:rPr lang="en-US" sz="2000" dirty="0"/>
              <a:t>, 27=3</a:t>
            </a:r>
            <a:r>
              <a:rPr lang="en-US" sz="2000" baseline="30000" dirty="0"/>
              <a:t>3</a:t>
            </a:r>
            <a:r>
              <a:rPr lang="en-US" sz="2000" dirty="0"/>
              <a:t>, 64=4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Can she use this m</a:t>
            </a:r>
            <a:r>
              <a:rPr lang="en-US" sz="2400" baseline="20000" dirty="0"/>
              <a:t>*</a:t>
            </a:r>
            <a:r>
              <a:rPr lang="en-US" sz="2400" dirty="0"/>
              <a:t> to break PKCS1?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724150"/>
            <a:ext cx="710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Yes, the cube root of EM (over the integers) is a sig. forgery for m*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4826" y="3181350"/>
            <a:ext cx="467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No, this has no impact on PKCS1 signatures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5098" y="3695640"/>
            <a:ext cx="6174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Yes, but the attack only works for a few 2048-bit moduli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9415" y="4124924"/>
            <a:ext cx="515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 depends on what hash function is begin used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85750"/>
            <a:ext cx="8686800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49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7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Proofs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(optional)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11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Proving security of RSA-FDH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66750"/>
            <a:ext cx="8915400" cy="175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(G, F, F</a:t>
            </a:r>
            <a:r>
              <a:rPr lang="en-US" baseline="30000" dirty="0"/>
              <a:t>-1</a:t>
            </a:r>
            <a:r>
              <a:rPr lang="en-US" dirty="0"/>
              <a:t>):   secure TDP with domain X </a:t>
            </a:r>
          </a:p>
          <a:p>
            <a:pPr marL="0" indent="0">
              <a:spcBef>
                <a:spcPts val="1872"/>
              </a:spcBef>
              <a:buNone/>
            </a:pPr>
            <a:r>
              <a:rPr lang="en-US" dirty="0"/>
              <a:t>Recall FDH sigs:    </a:t>
            </a:r>
            <a:r>
              <a:rPr lang="en-US" b="1" dirty="0"/>
              <a:t>S(</a:t>
            </a:r>
            <a:r>
              <a:rPr lang="en-US" b="1" dirty="0" err="1"/>
              <a:t>sk</a:t>
            </a:r>
            <a:r>
              <a:rPr lang="en-US" b="1" dirty="0"/>
              <a:t>, m) = F</a:t>
            </a:r>
            <a:r>
              <a:rPr lang="en-US" b="1" baseline="30000" dirty="0"/>
              <a:t>-1</a:t>
            </a:r>
            <a:r>
              <a:rPr lang="en-US" sz="2800" b="1" dirty="0"/>
              <a:t>(</a:t>
            </a:r>
            <a:r>
              <a:rPr lang="en-US" b="1" dirty="0" err="1"/>
              <a:t>sk</a:t>
            </a:r>
            <a:r>
              <a:rPr lang="en-US" b="1" dirty="0"/>
              <a:t>, H(m)</a:t>
            </a:r>
            <a:r>
              <a:rPr lang="en-US" sz="2800" b="1" dirty="0"/>
              <a:t>)</a:t>
            </a:r>
            <a:r>
              <a:rPr lang="en-US" dirty="0"/>
              <a:t>     where   H: M ⟶ X</a:t>
            </a:r>
          </a:p>
          <a:p>
            <a:pPr marL="0" indent="0">
              <a:spcBef>
                <a:spcPts val="1872"/>
              </a:spcBef>
              <a:buNone/>
            </a:pPr>
            <a:r>
              <a:rPr lang="en-US" dirty="0"/>
              <a:t>We will show:   TDP is secure ⇒ FDH is secure,   when H is a random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34200" y="2419351"/>
            <a:ext cx="1101909" cy="2590799"/>
            <a:chOff x="7315200" y="1877163"/>
            <a:chExt cx="1101909" cy="1996240"/>
          </a:xfrm>
        </p:grpSpPr>
        <p:sp>
          <p:nvSpPr>
            <p:cNvPr id="5" name="Rectangle 4"/>
            <p:cNvSpPr/>
            <p:nvPr/>
          </p:nvSpPr>
          <p:spPr>
            <a:xfrm>
              <a:off x="7315200" y="2111624"/>
              <a:ext cx="1066800" cy="17617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  <a:br>
                <a:rPr lang="en-US" dirty="0"/>
              </a:br>
              <a:r>
                <a:rPr lang="en-US" dirty="0"/>
                <a:t>Forger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1877163"/>
              <a:ext cx="1101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adversary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393891" y="2800350"/>
            <a:ext cx="1066800" cy="220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2419350"/>
            <a:ext cx="46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74691" y="2986128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2647950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 y=F(</a:t>
            </a:r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x)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98433" y="4548485"/>
            <a:ext cx="1495458" cy="461665"/>
            <a:chOff x="2390742" y="3043218"/>
            <a:chExt cx="1495458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67000" y="33337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90742" y="3043218"/>
              <a:ext cx="326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x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4448142" y="302895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10200" y="2633682"/>
            <a:ext cx="49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pk</a:t>
            </a:r>
            <a:endParaRPr lang="en-US" sz="2000" b="1" dirty="0">
              <a:solidFill>
                <a:srgbClr val="0000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67258" y="3105150"/>
            <a:ext cx="2466942" cy="738324"/>
            <a:chOff x="5194149" y="2533889"/>
            <a:chExt cx="2466942" cy="73832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375091" y="2886353"/>
              <a:ext cx="228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194149" y="2991089"/>
              <a:ext cx="23907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872103"/>
              <a:ext cx="360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σ</a:t>
              </a:r>
              <a:r>
                <a:rPr lang="en-US" sz="2000" baseline="-25000" dirty="0" err="1"/>
                <a:t>i</a:t>
              </a:r>
              <a:endParaRPr lang="en-US" sz="20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22891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0" y="4472285"/>
            <a:ext cx="2362200" cy="369332"/>
            <a:chOff x="5029200" y="3486150"/>
            <a:chExt cx="1905000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m,σ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48144" y="3790950"/>
            <a:ext cx="2486058" cy="752592"/>
            <a:chOff x="5702379" y="2533889"/>
            <a:chExt cx="1958712" cy="752592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702379" y="2991089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37091" y="2886371"/>
              <a:ext cx="744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H(m</a:t>
              </a:r>
              <a:r>
                <a:rPr lang="en-US" sz="2000" baseline="-25000" dirty="0"/>
                <a:t>i</a:t>
              </a:r>
              <a:r>
                <a:rPr lang="en-US" sz="2000" dirty="0"/>
                <a:t>)</a:t>
              </a:r>
              <a:endParaRPr lang="en-US" sz="20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76590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9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Proving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686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 </a:t>
            </a:r>
            <a:r>
              <a:rPr lang="en-US" sz="2000" dirty="0"/>
              <a:t>[BR]</a:t>
            </a:r>
            <a:r>
              <a:rPr lang="en-US" dirty="0"/>
              <a:t>: 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b="1" dirty="0"/>
              <a:t>  </a:t>
            </a:r>
            <a:r>
              <a:rPr lang="en-US" dirty="0"/>
              <a:t>secure TDP   ⇒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S, V) </a:t>
            </a:r>
            <a:r>
              <a:rPr lang="en-US" dirty="0"/>
              <a:t>secure signature</a:t>
            </a:r>
            <a:br>
              <a:rPr lang="en-US" dirty="0"/>
            </a:br>
            <a:r>
              <a:rPr lang="en-US" dirty="0"/>
              <a:t>	when  </a:t>
            </a:r>
            <a:r>
              <a:rPr lang="en-US" b="1" dirty="0">
                <a:solidFill>
                  <a:srgbClr val="000000"/>
                </a:solidFill>
              </a:rPr>
              <a:t>H: </a:t>
            </a:r>
            <a:r>
              <a:rPr lang="en-US" dirty="0">
                <a:solidFill>
                  <a:srgbClr val="000000"/>
                </a:solidFill>
              </a:rPr>
              <a:t>M ⟶ X  is modeled as a random oracle.</a:t>
            </a:r>
          </a:p>
          <a:p>
            <a:pPr marL="0" indent="0">
              <a:buNone/>
              <a:tabLst>
                <a:tab pos="1371600" algn="l"/>
                <a:tab pos="2855913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∀A ∃B:	</a:t>
            </a:r>
            <a:r>
              <a:rPr lang="en-US" dirty="0" err="1">
                <a:solidFill>
                  <a:srgbClr val="0000FF"/>
                </a:solidFill>
              </a:rPr>
              <a:t>Adv</a:t>
            </a:r>
            <a:r>
              <a:rPr lang="en-US" baseline="-25000" dirty="0" err="1">
                <a:solidFill>
                  <a:srgbClr val="0000FF"/>
                </a:solidFill>
              </a:rPr>
              <a:t>SIG</a:t>
            </a:r>
            <a:r>
              <a:rPr lang="en-US" dirty="0">
                <a:solidFill>
                  <a:srgbClr val="0000FF"/>
                </a:solidFill>
              </a:rPr>
              <a:t>[A,FDH]  ≤  </a:t>
            </a:r>
            <a:r>
              <a:rPr lang="en-US" dirty="0" err="1">
                <a:solidFill>
                  <a:srgbClr val="0000FF"/>
                </a:solidFill>
              </a:rPr>
              <a:t>q</a:t>
            </a:r>
            <a:r>
              <a:rPr lang="en-US" sz="2000" baseline="-25000" dirty="0" err="1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 ⋅ </a:t>
            </a:r>
            <a:r>
              <a:rPr lang="en-US" dirty="0" err="1">
                <a:solidFill>
                  <a:srgbClr val="0000FF"/>
                </a:solidFill>
              </a:rPr>
              <a:t>Adv</a:t>
            </a:r>
            <a:r>
              <a:rPr lang="en-US" baseline="-25000" dirty="0" err="1">
                <a:solidFill>
                  <a:srgbClr val="0000FF"/>
                </a:solidFill>
              </a:rPr>
              <a:t>TDP</a:t>
            </a:r>
            <a:r>
              <a:rPr lang="en-US" dirty="0">
                <a:solidFill>
                  <a:srgbClr val="0000FF"/>
                </a:solidFill>
              </a:rPr>
              <a:t>[B,F] </a:t>
            </a:r>
            <a:endParaRPr lang="en-US" baseline="-25000" dirty="0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  <a:tabLst>
                <a:tab pos="1371600" algn="l"/>
                <a:tab pos="2855913" algn="l"/>
              </a:tabLst>
            </a:pPr>
            <a:r>
              <a:rPr lang="en-US" dirty="0"/>
              <a:t>Proof: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2491" y="2133675"/>
            <a:ext cx="1066800" cy="2647871"/>
            <a:chOff x="7315200" y="1833187"/>
            <a:chExt cx="1066800" cy="2040216"/>
          </a:xfrm>
        </p:grpSpPr>
        <p:sp>
          <p:nvSpPr>
            <p:cNvPr id="5" name="Rectangle 4"/>
            <p:cNvSpPr/>
            <p:nvPr/>
          </p:nvSpPr>
          <p:spPr>
            <a:xfrm>
              <a:off x="7315200" y="2111624"/>
              <a:ext cx="1066800" cy="17617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  <a:br>
                <a:rPr lang="en-US" dirty="0"/>
              </a:br>
              <a:r>
                <a:rPr lang="en-US" dirty="0"/>
                <a:t>Forger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7880" y="1833187"/>
              <a:ext cx="364202" cy="355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892182" y="2571750"/>
            <a:ext cx="1066800" cy="220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2091" y="2190750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19200" y="2800350"/>
            <a:ext cx="25908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6685" y="2414885"/>
            <a:ext cx="1951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 y=F(</a:t>
            </a:r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x)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946433" y="2405082"/>
            <a:ext cx="2438400" cy="461665"/>
            <a:chOff x="4946433" y="2633682"/>
            <a:chExt cx="2438400" cy="46166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946433" y="3028950"/>
              <a:ext cx="243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08491" y="2633682"/>
              <a:ext cx="497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rgbClr val="0000FF"/>
                  </a:solidFill>
                </a:rPr>
                <a:t>pk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51278" y="3524094"/>
            <a:ext cx="2466942" cy="738324"/>
            <a:chOff x="5194149" y="2533889"/>
            <a:chExt cx="2466942" cy="73832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375091" y="2886353"/>
              <a:ext cx="228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194149" y="2991089"/>
              <a:ext cx="23907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872103"/>
              <a:ext cx="360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σ</a:t>
              </a:r>
              <a:r>
                <a:rPr lang="en-US" sz="2000" baseline="-25000" dirty="0" err="1"/>
                <a:t>i</a:t>
              </a:r>
              <a:endParaRPr lang="en-US" sz="20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22891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70291" y="4243685"/>
            <a:ext cx="2362200" cy="369332"/>
            <a:chOff x="5029200" y="3486150"/>
            <a:chExt cx="1905000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m,σ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46435" y="2800350"/>
            <a:ext cx="2486058" cy="752592"/>
            <a:chOff x="5702379" y="2533889"/>
            <a:chExt cx="1958712" cy="752592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702379" y="2991089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37091" y="2886371"/>
              <a:ext cx="744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H(m</a:t>
              </a:r>
              <a:r>
                <a:rPr lang="en-US" sz="2000" baseline="-25000" dirty="0"/>
                <a:t>i</a:t>
              </a:r>
              <a:r>
                <a:rPr lang="en-US" sz="2000" dirty="0"/>
                <a:t>)</a:t>
              </a:r>
              <a:endParaRPr lang="en-US" sz="20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76590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04800" y="2800350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choose  </a:t>
            </a:r>
            <a:r>
              <a:rPr lang="en-US" sz="2400" dirty="0" err="1"/>
              <a:t>i</a:t>
            </a:r>
            <a:r>
              <a:rPr lang="en-US" sz="2400" dirty="0"/>
              <a:t>* ⟵ {1,…,</a:t>
            </a:r>
            <a:r>
              <a:rPr lang="en-US" sz="2400" dirty="0" err="1"/>
              <a:t>q</a:t>
            </a:r>
            <a:r>
              <a:rPr lang="en-US" sz="2000" baseline="-25000" dirty="0" err="1"/>
              <a:t>H</a:t>
            </a:r>
            <a:r>
              <a:rPr lang="en-US" sz="2400" dirty="0"/>
              <a:t>}</a:t>
            </a:r>
            <a:endParaRPr lang="en-US" sz="20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6200" y="3409950"/>
            <a:ext cx="3651535" cy="7848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 err="1"/>
              <a:t>i</a:t>
            </a:r>
            <a:r>
              <a:rPr lang="en-US" sz="2000" dirty="0"/>
              <a:t> ≠ </a:t>
            </a:r>
            <a:r>
              <a:rPr lang="en-US" sz="2000" dirty="0" err="1"/>
              <a:t>i</a:t>
            </a:r>
            <a:r>
              <a:rPr lang="en-US" sz="2000" dirty="0"/>
              <a:t>*:   x</a:t>
            </a:r>
            <a:r>
              <a:rPr lang="en-US" sz="2000" baseline="-25000" dirty="0"/>
              <a:t>i</a:t>
            </a:r>
            <a:r>
              <a:rPr lang="en-US" sz="2000" dirty="0"/>
              <a:t> ⟵ X,   H(m</a:t>
            </a:r>
            <a:r>
              <a:rPr lang="en-US" sz="2000" baseline="-25000" dirty="0"/>
              <a:t>i</a:t>
            </a:r>
            <a:r>
              <a:rPr lang="en-US" sz="2000" dirty="0"/>
              <a:t>) = F(</a:t>
            </a:r>
            <a:r>
              <a:rPr lang="en-US" sz="2000" dirty="0" err="1"/>
              <a:t>pk</a:t>
            </a:r>
            <a:r>
              <a:rPr lang="en-US" sz="2000" dirty="0"/>
              <a:t>, x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else:                        H(m</a:t>
            </a:r>
            <a:r>
              <a:rPr lang="en-US" sz="2000" baseline="-25000" dirty="0"/>
              <a:t>i</a:t>
            </a:r>
            <a:r>
              <a:rPr lang="en-US" sz="2000" dirty="0"/>
              <a:t>) = 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8044" y="4324350"/>
            <a:ext cx="3608156" cy="400110"/>
            <a:chOff x="278044" y="4552950"/>
            <a:chExt cx="3608156" cy="40011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667000" y="49339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78044" y="4552950"/>
              <a:ext cx="3053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 = m</a:t>
              </a:r>
              <a:r>
                <a:rPr lang="en-US" sz="2000" baseline="-25000" dirty="0"/>
                <a:t>i*</a:t>
              </a:r>
              <a:r>
                <a:rPr lang="en-US" sz="2000" dirty="0"/>
                <a:t>  ⇒  </a:t>
              </a:r>
              <a:r>
                <a:rPr lang="el-GR" sz="2000" dirty="0"/>
                <a:t>σ</a:t>
              </a:r>
              <a:r>
                <a:rPr lang="en-US" sz="2000" dirty="0"/>
                <a:t> = F</a:t>
              </a:r>
              <a:r>
                <a:rPr lang="en-US" sz="2000" baseline="30000" dirty="0"/>
                <a:t>-1</a:t>
              </a:r>
              <a:r>
                <a:rPr lang="en-US" sz="2000" dirty="0"/>
                <a:t>(</a:t>
              </a:r>
              <a:r>
                <a:rPr lang="en-US" sz="2000" dirty="0" err="1"/>
                <a:t>sk</a:t>
              </a:r>
              <a:r>
                <a:rPr lang="en-US" sz="2000" dirty="0"/>
                <a:t>, y) = x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49566" y="4700885"/>
            <a:ext cx="196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</a:t>
            </a:r>
            <a:r>
              <a:rPr lang="en-US" sz="2400" dirty="0"/>
              <a:t>[</a:t>
            </a:r>
            <a:r>
              <a:rPr lang="en-US" sz="2000" dirty="0"/>
              <a:t>m=m</a:t>
            </a:r>
            <a:r>
              <a:rPr lang="en-US" sz="2000" baseline="-25000" dirty="0"/>
              <a:t>i*</a:t>
            </a:r>
            <a:r>
              <a:rPr lang="en-US" sz="2400" dirty="0"/>
              <a:t>]</a:t>
            </a:r>
            <a:r>
              <a:rPr lang="en-US" sz="2000" dirty="0"/>
              <a:t> = 1/</a:t>
            </a:r>
            <a:r>
              <a:rPr lang="en-US" sz="2000" dirty="0" err="1"/>
              <a:t>q</a:t>
            </a:r>
            <a:r>
              <a:rPr lang="en-US" baseline="-25000" dirty="0" err="1"/>
              <a:t>H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38938" y="1523612"/>
            <a:ext cx="432463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solidFill>
                  <a:srgbClr val="0000FF"/>
                </a:solidFill>
              </a:rPr>
              <a:t>(RO)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647625"/>
            <a:ext cx="8763000" cy="1314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Proving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686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 </a:t>
            </a:r>
            <a:r>
              <a:rPr lang="en-US" sz="2000" dirty="0"/>
              <a:t>[BR]</a:t>
            </a:r>
            <a:r>
              <a:rPr lang="en-US" dirty="0"/>
              <a:t>: 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)</a:t>
            </a:r>
            <a:r>
              <a:rPr lang="en-US" b="1" dirty="0"/>
              <a:t>  </a:t>
            </a:r>
            <a:r>
              <a:rPr lang="en-US" dirty="0"/>
              <a:t>secure TDP   ⇒   </a:t>
            </a: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S, V) </a:t>
            </a:r>
            <a:r>
              <a:rPr lang="en-US" dirty="0"/>
              <a:t>secure signature</a:t>
            </a:r>
            <a:br>
              <a:rPr lang="en-US" dirty="0"/>
            </a:br>
            <a:r>
              <a:rPr lang="en-US" dirty="0"/>
              <a:t>	when  </a:t>
            </a:r>
            <a:r>
              <a:rPr lang="en-US" b="1" dirty="0">
                <a:solidFill>
                  <a:srgbClr val="000000"/>
                </a:solidFill>
              </a:rPr>
              <a:t>H: </a:t>
            </a:r>
            <a:r>
              <a:rPr lang="en-US" dirty="0">
                <a:solidFill>
                  <a:srgbClr val="000000"/>
                </a:solidFill>
              </a:rPr>
              <a:t>M ⟶ X  is modeled as a random oracle.</a:t>
            </a:r>
          </a:p>
          <a:p>
            <a:pPr marL="0" indent="0">
              <a:buNone/>
              <a:tabLst>
                <a:tab pos="1371600" algn="l"/>
                <a:tab pos="2855913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∀A ∃B:	</a:t>
            </a:r>
            <a:r>
              <a:rPr lang="en-US" dirty="0" err="1">
                <a:solidFill>
                  <a:srgbClr val="0000FF"/>
                </a:solidFill>
              </a:rPr>
              <a:t>Adv</a:t>
            </a:r>
            <a:r>
              <a:rPr lang="en-US" baseline="-25000" dirty="0" err="1">
                <a:solidFill>
                  <a:srgbClr val="0000FF"/>
                </a:solidFill>
              </a:rPr>
              <a:t>SIG</a:t>
            </a:r>
            <a:r>
              <a:rPr lang="en-US" dirty="0">
                <a:solidFill>
                  <a:srgbClr val="0000FF"/>
                </a:solidFill>
              </a:rPr>
              <a:t>[A,FDH]  ≤  </a:t>
            </a:r>
            <a:r>
              <a:rPr lang="en-US" dirty="0" err="1">
                <a:solidFill>
                  <a:srgbClr val="0000FF"/>
                </a:solidFill>
              </a:rPr>
              <a:t>q</a:t>
            </a:r>
            <a:r>
              <a:rPr lang="en-US" sz="2000" baseline="-25000" dirty="0" err="1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 ⋅ </a:t>
            </a:r>
            <a:r>
              <a:rPr lang="en-US" dirty="0" err="1">
                <a:solidFill>
                  <a:srgbClr val="0000FF"/>
                </a:solidFill>
              </a:rPr>
              <a:t>Adv</a:t>
            </a:r>
            <a:r>
              <a:rPr lang="en-US" baseline="-25000" dirty="0" err="1">
                <a:solidFill>
                  <a:srgbClr val="0000FF"/>
                </a:solidFill>
              </a:rPr>
              <a:t>TDP</a:t>
            </a:r>
            <a:r>
              <a:rPr lang="en-US" dirty="0">
                <a:solidFill>
                  <a:srgbClr val="0000FF"/>
                </a:solidFill>
              </a:rPr>
              <a:t>[B,F] </a:t>
            </a:r>
            <a:endParaRPr lang="en-US" baseline="-25000" dirty="0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buNone/>
              <a:tabLst>
                <a:tab pos="1371600" algn="l"/>
                <a:tab pos="2855913" algn="l"/>
              </a:tabLst>
            </a:pPr>
            <a:r>
              <a:rPr lang="en-US" dirty="0"/>
              <a:t>Proof: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38938" y="1523612"/>
            <a:ext cx="432463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solidFill>
                  <a:srgbClr val="0000FF"/>
                </a:solidFill>
              </a:rPr>
              <a:t>(RO)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647625"/>
            <a:ext cx="8763000" cy="1314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0600" y="3105150"/>
            <a:ext cx="71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So:        </a:t>
            </a:r>
            <a:r>
              <a:rPr lang="en-US" sz="2800" dirty="0" err="1">
                <a:solidFill>
                  <a:srgbClr val="0000FF"/>
                </a:solidFill>
              </a:rPr>
              <a:t>Adv</a:t>
            </a:r>
            <a:r>
              <a:rPr lang="en-US" sz="2800" baseline="-25000" dirty="0" err="1">
                <a:solidFill>
                  <a:srgbClr val="0000FF"/>
                </a:solidFill>
              </a:rPr>
              <a:t>TDP</a:t>
            </a:r>
            <a:r>
              <a:rPr lang="en-US" sz="2800" dirty="0">
                <a:solidFill>
                  <a:srgbClr val="0000FF"/>
                </a:solidFill>
              </a:rPr>
              <a:t>[B,F</a:t>
            </a:r>
            <a:r>
              <a:rPr lang="en-US" sz="2800">
                <a:solidFill>
                  <a:srgbClr val="0000FF"/>
                </a:solidFill>
              </a:rPr>
              <a:t>]   ≥    </a:t>
            </a:r>
            <a:r>
              <a:rPr lang="en-US" sz="2800" dirty="0">
                <a:solidFill>
                  <a:srgbClr val="0000FF"/>
                </a:solidFill>
              </a:rPr>
              <a:t>(1/</a:t>
            </a:r>
            <a:r>
              <a:rPr lang="en-US" sz="2800" dirty="0" err="1">
                <a:solidFill>
                  <a:srgbClr val="0000FF"/>
                </a:solidFill>
              </a:rPr>
              <a:t>q</a:t>
            </a:r>
            <a:r>
              <a:rPr lang="en-US" sz="2800" baseline="-25000" dirty="0" err="1">
                <a:solidFill>
                  <a:srgbClr val="0000FF"/>
                </a:solidFill>
              </a:rPr>
              <a:t>H</a:t>
            </a:r>
            <a:r>
              <a:rPr lang="en-US" sz="2800" dirty="0">
                <a:solidFill>
                  <a:srgbClr val="0000FF"/>
                </a:solidFill>
              </a:rPr>
              <a:t>)  ⋅  </a:t>
            </a:r>
            <a:r>
              <a:rPr lang="en-US" sz="2800" dirty="0" err="1">
                <a:solidFill>
                  <a:srgbClr val="0000FF"/>
                </a:solidFill>
              </a:rPr>
              <a:t>Adv</a:t>
            </a:r>
            <a:r>
              <a:rPr lang="en-US" sz="2800" baseline="-25000" dirty="0" err="1">
                <a:solidFill>
                  <a:srgbClr val="0000FF"/>
                </a:solidFill>
              </a:rPr>
              <a:t>SIG</a:t>
            </a:r>
            <a:r>
              <a:rPr lang="en-US" sz="2800" dirty="0">
                <a:solidFill>
                  <a:srgbClr val="0000FF"/>
                </a:solidFill>
              </a:rPr>
              <a:t>[A,FDH] 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038600" y="2266950"/>
            <a:ext cx="381000" cy="762000"/>
          </a:xfrm>
          <a:prstGeom prst="upArrow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16200000">
            <a:off x="6781800" y="2724150"/>
            <a:ext cx="152400" cy="2133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65408" y="3943350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Prob. forger A </a:t>
            </a:r>
            <a:br>
              <a:rPr lang="en-US" sz="2000" dirty="0"/>
            </a:br>
            <a:r>
              <a:rPr lang="en-US" sz="2000" dirty="0"/>
              <a:t>outputs valid forgery</a:t>
            </a:r>
          </a:p>
        </p:txBody>
      </p:sp>
      <p:sp>
        <p:nvSpPr>
          <p:cNvPr id="41" name="Left Brace 40"/>
          <p:cNvSpPr/>
          <p:nvPr/>
        </p:nvSpPr>
        <p:spPr>
          <a:xfrm rot="16200000">
            <a:off x="4845283" y="3219451"/>
            <a:ext cx="1524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43400" y="3924240"/>
            <a:ext cx="1225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</a:t>
            </a:r>
            <a:r>
              <a:rPr lang="en-US" sz="2000" dirty="0"/>
              <a:t>[m=m</a:t>
            </a:r>
            <a:r>
              <a:rPr lang="en-US" sz="2000" baseline="-25000" dirty="0"/>
              <a:t>i*</a:t>
            </a:r>
            <a:r>
              <a:rPr lang="en-US" sz="2000" dirty="0"/>
              <a:t>]</a:t>
            </a:r>
          </a:p>
        </p:txBody>
      </p:sp>
      <p:sp>
        <p:nvSpPr>
          <p:cNvPr id="47" name="Left Brace 46"/>
          <p:cNvSpPr/>
          <p:nvPr/>
        </p:nvSpPr>
        <p:spPr>
          <a:xfrm rot="16200000">
            <a:off x="2850502" y="2921647"/>
            <a:ext cx="228600" cy="18148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38400" y="3921264"/>
            <a:ext cx="116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Prob. B </a:t>
            </a:r>
            <a:br>
              <a:rPr lang="en-US" sz="2000" dirty="0"/>
            </a:br>
            <a:r>
              <a:rPr lang="en-US" sz="2000" dirty="0"/>
              <a:t>outputs x</a:t>
            </a:r>
          </a:p>
        </p:txBody>
      </p:sp>
    </p:spTree>
    <p:extLst>
      <p:ext uri="{BB962C8B-B14F-4D97-AF65-F5344CB8AC3E}">
        <p14:creationId xmlns:p14="http://schemas.microsoft.com/office/powerpoint/2010/main" val="7687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5046" y="285750"/>
            <a:ext cx="2179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Alg. B has table: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285750"/>
            <a:ext cx="296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,   x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:    H(m</a:t>
            </a:r>
            <a:r>
              <a:rPr lang="en-US" sz="2000" baseline="-25000" dirty="0"/>
              <a:t>1</a:t>
            </a:r>
            <a:r>
              <a:rPr lang="en-US" sz="2000" dirty="0"/>
              <a:t>) = F(</a:t>
            </a:r>
            <a:r>
              <a:rPr lang="en-US" sz="2000" dirty="0" err="1"/>
              <a:t>pk</a:t>
            </a:r>
            <a:r>
              <a:rPr lang="en-US" sz="2000" dirty="0"/>
              <a:t>, x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723840"/>
            <a:ext cx="308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,   x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:    H(m</a:t>
            </a:r>
            <a:r>
              <a:rPr lang="en-US" sz="2000" baseline="-25000" dirty="0"/>
              <a:t>2</a:t>
            </a:r>
            <a:r>
              <a:rPr lang="en-US" sz="2000" dirty="0"/>
              <a:t>) = F(</a:t>
            </a:r>
            <a:r>
              <a:rPr lang="en-US" sz="2000" dirty="0" err="1"/>
              <a:t>pk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562040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m</a:t>
            </a:r>
            <a:r>
              <a:rPr lang="en-US" sz="2000" baseline="-25000" dirty="0">
                <a:solidFill>
                  <a:srgbClr val="0000FF"/>
                </a:solidFill>
              </a:rPr>
              <a:t>i*</a:t>
            </a:r>
            <a:r>
              <a:rPr lang="en-US" sz="2000" dirty="0"/>
              <a:t>,             H(m</a:t>
            </a:r>
            <a:r>
              <a:rPr lang="en-US" sz="2000" baseline="-25000" dirty="0"/>
              <a:t>i*</a:t>
            </a:r>
            <a:r>
              <a:rPr lang="en-US" sz="2000" dirty="0"/>
              <a:t>) =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7400" y="2571750"/>
            <a:ext cx="303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m</a:t>
            </a:r>
            <a:r>
              <a:rPr lang="en-US" sz="2000" baseline="-25000" dirty="0" err="1">
                <a:solidFill>
                  <a:srgbClr val="0000FF"/>
                </a:solidFill>
              </a:rPr>
              <a:t>q</a:t>
            </a:r>
            <a:r>
              <a:rPr lang="en-US" sz="2000" dirty="0">
                <a:solidFill>
                  <a:srgbClr val="0000FF"/>
                </a:solidFill>
              </a:rPr>
              <a:t>,   </a:t>
            </a:r>
            <a:r>
              <a:rPr lang="en-US" sz="2000" dirty="0" err="1">
                <a:solidFill>
                  <a:srgbClr val="0000FF"/>
                </a:solidFill>
              </a:rPr>
              <a:t>x</a:t>
            </a:r>
            <a:r>
              <a:rPr lang="en-US" sz="2000" baseline="-25000" dirty="0" err="1">
                <a:solidFill>
                  <a:srgbClr val="0000FF"/>
                </a:solidFill>
              </a:rPr>
              <a:t>q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:    H(</a:t>
            </a:r>
            <a:r>
              <a:rPr lang="en-US" sz="2000" dirty="0" err="1"/>
              <a:t>m</a:t>
            </a:r>
            <a:r>
              <a:rPr lang="en-US" sz="2000" baseline="-25000" dirty="0" err="1"/>
              <a:t>q</a:t>
            </a:r>
            <a:r>
              <a:rPr lang="en-US" sz="2000" dirty="0"/>
              <a:t>) = F(</a:t>
            </a:r>
            <a:r>
              <a:rPr lang="en-US" sz="2000" dirty="0" err="1"/>
              <a:t>pk</a:t>
            </a:r>
            <a:r>
              <a:rPr lang="en-US" sz="2000" dirty="0"/>
              <a:t>, </a:t>
            </a:r>
            <a:r>
              <a:rPr lang="en-US" sz="2000" dirty="0" err="1"/>
              <a:t>x</a:t>
            </a:r>
            <a:r>
              <a:rPr lang="en-US" sz="2000" baseline="-25000" dirty="0" err="1"/>
              <a:t>q</a:t>
            </a:r>
            <a:r>
              <a:rPr lang="en-US" sz="20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2245" y="1033482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⋮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9621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⋮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285750"/>
            <a:ext cx="3200400" cy="2743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1352550"/>
            <a:ext cx="503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B answers a signature query  m</a:t>
            </a:r>
            <a:r>
              <a:rPr lang="en-US" sz="2400" b="1" baseline="-25000" dirty="0"/>
              <a:t>i</a:t>
            </a:r>
            <a:r>
              <a:rPr lang="en-US" sz="2400" b="1" dirty="0"/>
              <a:t> :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0263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85750"/>
            <a:ext cx="8327921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Partial domain hash: </a:t>
            </a:r>
            <a:br>
              <a:rPr lang="en-US" sz="2400" dirty="0"/>
            </a:br>
            <a:r>
              <a:rPr lang="en-US" sz="2400" dirty="0"/>
              <a:t>	Suppose  </a:t>
            </a:r>
            <a:r>
              <a:rPr lang="en-US" sz="2400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sz="2400" b="1" dirty="0">
                <a:solidFill>
                  <a:srgbClr val="3366FF"/>
                </a:solidFill>
              </a:rPr>
              <a:t>, F, F</a:t>
            </a:r>
            <a:r>
              <a:rPr lang="en-US" sz="2400" b="1" baseline="50000" dirty="0">
                <a:solidFill>
                  <a:srgbClr val="3366FF"/>
                </a:solidFill>
              </a:rPr>
              <a:t>-1</a:t>
            </a:r>
            <a:r>
              <a:rPr lang="en-US" sz="2400" b="1" dirty="0">
                <a:solidFill>
                  <a:srgbClr val="3366FF"/>
                </a:solidFill>
              </a:rPr>
              <a:t>)</a:t>
            </a:r>
            <a:r>
              <a:rPr lang="en-US" sz="2400" b="1" dirty="0"/>
              <a:t>  </a:t>
            </a:r>
            <a:r>
              <a:rPr lang="en-US" sz="2400" dirty="0"/>
              <a:t>is</a:t>
            </a:r>
            <a:r>
              <a:rPr lang="en-US" sz="2400" b="1" dirty="0"/>
              <a:t> </a:t>
            </a:r>
            <a:r>
              <a:rPr lang="en-US" sz="2400" dirty="0"/>
              <a:t>defined</a:t>
            </a:r>
            <a:r>
              <a:rPr lang="en-US" sz="2400" b="1" dirty="0"/>
              <a:t> </a:t>
            </a:r>
            <a:r>
              <a:rPr lang="en-US" sz="2400" dirty="0"/>
              <a:t>over domain X = {0,…,B-1}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	but   </a:t>
            </a:r>
            <a:r>
              <a:rPr lang="en-US" sz="2400" b="1" dirty="0">
                <a:solidFill>
                  <a:srgbClr val="0000FF"/>
                </a:solidFill>
              </a:rPr>
              <a:t>H: M ⟶ {0,…,B/2}  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Can we prove FDH secure with such an 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7329" y="2695614"/>
            <a:ext cx="596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FDH is only secure with a full domain hash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181350"/>
            <a:ext cx="698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but we would need to adjust how B defines  H(m</a:t>
            </a:r>
            <a:r>
              <a:rPr lang="en-US" sz="2400" baseline="-25000" dirty="0"/>
              <a:t>i</a:t>
            </a:r>
            <a:r>
              <a:rPr lang="en-US" sz="2400" dirty="0"/>
              <a:t>)  </a:t>
            </a:r>
            <a:br>
              <a:rPr lang="en-US" sz="2400" dirty="0"/>
            </a:br>
            <a:r>
              <a:rPr lang="en-US" sz="2400" dirty="0"/>
              <a:t>	in the proof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9258" y="4062749"/>
            <a:ext cx="409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depends on what TDP is used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638550"/>
            <a:ext cx="7620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2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PSS:  Tighter security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2481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Some variants of FDH: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tight</a:t>
            </a:r>
            <a:r>
              <a:rPr lang="en-US" dirty="0"/>
              <a:t> reduction from forger to inverting the TDP  (no </a:t>
            </a:r>
            <a:r>
              <a:rPr lang="en-US" dirty="0" err="1"/>
              <a:t>q</a:t>
            </a:r>
            <a:r>
              <a:rPr lang="en-US" baseline="-25000" dirty="0" err="1"/>
              <a:t>H</a:t>
            </a:r>
            <a:r>
              <a:rPr lang="en-US" dirty="0"/>
              <a:t> factor).</a:t>
            </a:r>
            <a:br>
              <a:rPr lang="en-US" dirty="0"/>
            </a:br>
            <a:r>
              <a:rPr lang="en-US" dirty="0"/>
              <a:t>	Still assuming hash function H is “ideal.”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>
              <a:spcBef>
                <a:spcPts val="1776"/>
              </a:spcBef>
            </a:pPr>
            <a:r>
              <a:rPr lang="en-US" dirty="0"/>
              <a:t>PSS </a:t>
            </a:r>
            <a:r>
              <a:rPr lang="en-US" sz="1700" dirty="0"/>
              <a:t>[BR’96]</a:t>
            </a:r>
            <a:r>
              <a:rPr lang="en-US" dirty="0"/>
              <a:t>:   part of the PKCS1 v2.1 standard</a:t>
            </a:r>
          </a:p>
          <a:p>
            <a:pPr>
              <a:spcBef>
                <a:spcPts val="1776"/>
              </a:spcBef>
            </a:pPr>
            <a:r>
              <a:rPr lang="en-US" dirty="0"/>
              <a:t>KW’03:       S( (</a:t>
            </a:r>
            <a:r>
              <a:rPr lang="en-US" dirty="0" err="1"/>
              <a:t>sk,k</a:t>
            </a:r>
            <a:r>
              <a:rPr lang="en-US" dirty="0"/>
              <a:t>), m) =   </a:t>
            </a:r>
            <a:r>
              <a:rPr lang="en-US" sz="3600" dirty="0"/>
              <a:t>[ </a:t>
            </a:r>
            <a:r>
              <a:rPr lang="en-US" dirty="0" err="1"/>
              <a:t>b⟵PRF</a:t>
            </a:r>
            <a:r>
              <a:rPr lang="en-US" dirty="0"/>
              <a:t>(</a:t>
            </a:r>
            <a:r>
              <a:rPr lang="en-US" dirty="0" err="1"/>
              <a:t>k,m</a:t>
            </a:r>
            <a:r>
              <a:rPr lang="en-US" dirty="0"/>
              <a:t>)∈{0,1}  ,   F</a:t>
            </a:r>
            <a:r>
              <a:rPr lang="en-US" baseline="30000" dirty="0"/>
              <a:t>-1</a:t>
            </a:r>
            <a:r>
              <a:rPr lang="en-US" sz="2800" dirty="0"/>
              <a:t>(</a:t>
            </a:r>
            <a:r>
              <a:rPr lang="en-US" dirty="0" err="1"/>
              <a:t>sk</a:t>
            </a:r>
            <a:r>
              <a:rPr lang="en-US" dirty="0"/>
              <a:t>,  H(</a:t>
            </a:r>
            <a:r>
              <a:rPr lang="en-US" dirty="0" err="1"/>
              <a:t>b</a:t>
            </a:r>
            <a:r>
              <a:rPr lang="en-US" sz="3200" spc="-220" dirty="0" err="1"/>
              <a:t>l</a:t>
            </a:r>
            <a:r>
              <a:rPr lang="en-US" sz="3200" dirty="0" err="1"/>
              <a:t>l</a:t>
            </a:r>
            <a:r>
              <a:rPr lang="en-US" dirty="0" err="1"/>
              <a:t>m</a:t>
            </a:r>
            <a:r>
              <a:rPr lang="en-US" dirty="0"/>
              <a:t>)</a:t>
            </a:r>
            <a:r>
              <a:rPr lang="en-US" sz="2800" dirty="0"/>
              <a:t>)</a:t>
            </a:r>
            <a:r>
              <a:rPr lang="en-US" dirty="0"/>
              <a:t> </a:t>
            </a:r>
            <a:r>
              <a:rPr lang="en-US" sz="3600" dirty="0"/>
              <a:t>]</a:t>
            </a:r>
          </a:p>
          <a:p>
            <a:pPr>
              <a:spcBef>
                <a:spcPts val="1776"/>
              </a:spcBef>
            </a:pPr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156646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signatures:   syntax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409575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u="sng" dirty="0" err="1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   a signature scheme  (</a:t>
            </a:r>
            <a:r>
              <a:rPr lang="en-US" dirty="0" err="1">
                <a:sym typeface="Symbol" charset="0"/>
              </a:rPr>
              <a:t>Gen,S,V</a:t>
            </a:r>
            <a:r>
              <a:rPr lang="en-US" dirty="0">
                <a:sym typeface="Symbol" charset="0"/>
              </a:rPr>
              <a:t>)  is a triple of algorithms: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Gen():  </a:t>
            </a:r>
            <a:r>
              <a:rPr lang="en-US" dirty="0"/>
              <a:t>randomized alg. outputs a key pair    (</a:t>
            </a:r>
            <a:r>
              <a:rPr lang="en-US" dirty="0" err="1"/>
              <a:t>pk</a:t>
            </a:r>
            <a:r>
              <a:rPr lang="en-US" dirty="0"/>
              <a:t>, </a:t>
            </a:r>
            <a:r>
              <a:rPr lang="en-US" dirty="0" err="1"/>
              <a:t>sk</a:t>
            </a:r>
            <a:r>
              <a:rPr lang="en-US" dirty="0"/>
              <a:t>)</a:t>
            </a:r>
            <a:endParaRPr lang="en-US" dirty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S(</a:t>
            </a:r>
            <a:r>
              <a:rPr lang="en-US" dirty="0" err="1">
                <a:sym typeface="Symbol" charset="0"/>
              </a:rPr>
              <a:t>sk</a:t>
            </a:r>
            <a:r>
              <a:rPr lang="en-US" dirty="0">
                <a:sym typeface="Symbol" charset="0"/>
              </a:rPr>
              <a:t>, </a:t>
            </a:r>
            <a:r>
              <a:rPr lang="en-US" dirty="0" err="1"/>
              <a:t>m∈M</a:t>
            </a:r>
            <a:r>
              <a:rPr lang="en-US" dirty="0">
                <a:sym typeface="Symbol" charset="0"/>
              </a:rPr>
              <a:t>)  outputs sig.  </a:t>
            </a:r>
            <a:r>
              <a:rPr lang="en-US" dirty="0" err="1">
                <a:sym typeface="Symbol" charset="0"/>
              </a:rPr>
              <a:t>σ</a:t>
            </a:r>
            <a:endParaRPr lang="en-US" dirty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>
                <a:sym typeface="Symbol" charset="0"/>
              </a:rPr>
              <a:t>V(</a:t>
            </a:r>
            <a:r>
              <a:rPr lang="en-US" dirty="0" err="1">
                <a:sym typeface="Symbol" charset="0"/>
              </a:rPr>
              <a:t>pk</a:t>
            </a:r>
            <a:r>
              <a:rPr lang="en-US" dirty="0">
                <a:sym typeface="Symbol" charset="0"/>
              </a:rPr>
              <a:t>, m, </a:t>
            </a:r>
            <a:r>
              <a:rPr lang="en-US" dirty="0" err="1">
                <a:sym typeface="Symbol" charset="0"/>
              </a:rPr>
              <a:t>σ</a:t>
            </a:r>
            <a:r>
              <a:rPr lang="en-US" dirty="0">
                <a:sym typeface="Symbol" charset="0"/>
              </a:rPr>
              <a:t>)  outputs ‘accept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 ‘reject</a:t>
            </a:r>
            <a:r>
              <a:rPr lang="en-US" dirty="0">
                <a:latin typeface="Arial"/>
                <a:sym typeface="Symbol" charset="0"/>
              </a:rPr>
              <a:t>’</a:t>
            </a:r>
            <a:endParaRPr lang="en-US" altLang="ja-JP" dirty="0">
              <a:latin typeface="Arial"/>
              <a:sym typeface="Symbol" charset="0"/>
            </a:endParaRPr>
          </a:p>
          <a:p>
            <a:pPr marL="0" indent="0">
              <a:spcBef>
                <a:spcPts val="4200"/>
              </a:spcBef>
              <a:buNone/>
            </a:pPr>
            <a:r>
              <a:rPr lang="en-US" dirty="0"/>
              <a:t>Consistency:    for all 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/>
              <a:t>)  output by Gen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		∀</a:t>
            </a:r>
            <a:r>
              <a:rPr lang="en-US" dirty="0" err="1"/>
              <a:t>m∈M</a:t>
            </a:r>
            <a:r>
              <a:rPr lang="en-US" dirty="0"/>
              <a:t>:     V</a:t>
            </a:r>
            <a:r>
              <a:rPr lang="en-US" sz="2800" dirty="0"/>
              <a:t>(</a:t>
            </a:r>
            <a:r>
              <a:rPr lang="en-US" dirty="0" err="1"/>
              <a:t>pk</a:t>
            </a:r>
            <a:r>
              <a:rPr lang="en-US" dirty="0"/>
              <a:t>,  m,  S(</a:t>
            </a:r>
            <a:r>
              <a:rPr lang="en-US" dirty="0" err="1"/>
              <a:t>sk</a:t>
            </a:r>
            <a:r>
              <a:rPr lang="en-US" dirty="0"/>
              <a:t>, m) </a:t>
            </a:r>
            <a:r>
              <a:rPr lang="en-US" sz="2800" dirty="0"/>
              <a:t>)</a:t>
            </a:r>
            <a:r>
              <a:rPr lang="en-US" dirty="0"/>
              <a:t> = ‘accept’</a:t>
            </a:r>
          </a:p>
        </p:txBody>
      </p:sp>
    </p:spTree>
    <p:extLst>
      <p:ext uri="{BB962C8B-B14F-4D97-AF65-F5344CB8AC3E}">
        <p14:creationId xmlns:p14="http://schemas.microsoft.com/office/powerpoint/2010/main" val="20832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7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733800" y="2535772"/>
            <a:ext cx="53340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Secure Signatures </a:t>
            </a:r>
            <a:b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Random Oracles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14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943600" y="1352550"/>
            <a:ext cx="3142456" cy="2133600"/>
            <a:chOff x="8153400" y="1543050"/>
            <a:chExt cx="3142456" cy="2133600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8153400" y="1924050"/>
              <a:ext cx="1066800" cy="175260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134600" y="1924050"/>
              <a:ext cx="1066800" cy="175260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0439400" y="2457450"/>
              <a:ext cx="80963" cy="76200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610600" y="2228850"/>
              <a:ext cx="80963" cy="76200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8610600" y="3006725"/>
              <a:ext cx="80963" cy="76200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686800" y="1962150"/>
              <a:ext cx="1752600" cy="495300"/>
            </a:xfrm>
            <a:custGeom>
              <a:avLst/>
              <a:gdLst>
                <a:gd name="T0" fmla="*/ 0 w 1104"/>
                <a:gd name="T1" fmla="*/ 168 h 312"/>
                <a:gd name="T2" fmla="*/ 624 w 1104"/>
                <a:gd name="T3" fmla="*/ 24 h 312"/>
                <a:gd name="T4" fmla="*/ 1104 w 1104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312">
                  <a:moveTo>
                    <a:pt x="0" y="168"/>
                  </a:moveTo>
                  <a:cubicBezTo>
                    <a:pt x="220" y="84"/>
                    <a:pt x="440" y="0"/>
                    <a:pt x="624" y="24"/>
                  </a:cubicBezTo>
                  <a:cubicBezTo>
                    <a:pt x="808" y="48"/>
                    <a:pt x="956" y="180"/>
                    <a:pt x="1104" y="3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686800" y="2533650"/>
              <a:ext cx="1752600" cy="533400"/>
            </a:xfrm>
            <a:custGeom>
              <a:avLst/>
              <a:gdLst>
                <a:gd name="T0" fmla="*/ 0 w 1104"/>
                <a:gd name="T1" fmla="*/ 336 h 336"/>
                <a:gd name="T2" fmla="*/ 720 w 1104"/>
                <a:gd name="T3" fmla="*/ 240 h 336"/>
                <a:gd name="T4" fmla="*/ 1104 w 110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336">
                  <a:moveTo>
                    <a:pt x="0" y="336"/>
                  </a:moveTo>
                  <a:cubicBezTo>
                    <a:pt x="268" y="316"/>
                    <a:pt x="536" y="296"/>
                    <a:pt x="720" y="240"/>
                  </a:cubicBezTo>
                  <a:cubicBezTo>
                    <a:pt x="904" y="184"/>
                    <a:pt x="1004" y="92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8763000" y="1543050"/>
              <a:ext cx="420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cs typeface="Arial" charset="0"/>
                </a:rPr>
                <a:t>G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751344" y="1554061"/>
              <a:ext cx="5445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cs typeface="Arial" charset="0"/>
                </a:rPr>
                <a:t>G</a:t>
              </a:r>
              <a:r>
                <a:rPr lang="en-US" sz="2400" b="1" baseline="-25000" dirty="0">
                  <a:cs typeface="Arial" charset="0"/>
                </a:rPr>
                <a:t>T</a:t>
              </a:r>
              <a:endParaRPr lang="en-US" sz="2400" b="1" dirty="0"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62744" y="2049201"/>
            <a:ext cx="2655137" cy="1253921"/>
            <a:chOff x="8482749" y="2272762"/>
            <a:chExt cx="2655137" cy="1253921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8482749" y="227276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cs typeface="Arial" charset="0"/>
                </a:rPr>
                <a:t>g</a:t>
              </a:r>
              <a:r>
                <a:rPr lang="en-US" sz="2400" b="1" baseline="50000" dirty="0" err="1">
                  <a:cs typeface="Arial" charset="0"/>
                </a:rPr>
                <a:t>a</a:t>
              </a:r>
              <a:endParaRPr lang="en-US" sz="2400" b="1" baseline="50000" dirty="0">
                <a:cs typeface="Arial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8482749" y="3126573"/>
              <a:ext cx="4331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cs typeface="Arial" charset="0"/>
                </a:rPr>
                <a:t>h</a:t>
              </a:r>
              <a:r>
                <a:rPr lang="en-US" sz="2400" b="1" baseline="50000" dirty="0" err="1">
                  <a:cs typeface="Arial" charset="0"/>
                </a:rPr>
                <a:t>b</a:t>
              </a:r>
              <a:endParaRPr lang="en-US" sz="2400" b="1" baseline="50000" dirty="0">
                <a:cs typeface="Arial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0121005" y="2574925"/>
              <a:ext cx="10168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cs typeface="Arial" charset="0"/>
                </a:rPr>
                <a:t>e(</a:t>
              </a:r>
              <a:r>
                <a:rPr lang="en-US" sz="2000" b="1" dirty="0" err="1">
                  <a:cs typeface="Arial" charset="0"/>
                </a:rPr>
                <a:t>g,h</a:t>
              </a:r>
              <a:r>
                <a:rPr lang="en-US" sz="2000" b="1" dirty="0">
                  <a:cs typeface="Arial" charset="0"/>
                </a:rPr>
                <a:t>)</a:t>
              </a:r>
              <a:r>
                <a:rPr lang="en-US" sz="2400" b="1" baseline="50000" dirty="0">
                  <a:cs typeface="Arial" charset="0"/>
                </a:rPr>
                <a:t>ab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/>
          <a:lstStyle/>
          <a:p>
            <a:r>
              <a:rPr lang="en-US" dirty="0"/>
              <a:t>A new tool:  pairings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4324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Secure signature without “ideal” hash function </a:t>
            </a:r>
            <a:r>
              <a:rPr lang="en-US" sz="2200" dirty="0"/>
              <a:t>(a.k.a. random oracles)</a:t>
            </a:r>
            <a:r>
              <a:rPr lang="en-US" dirty="0"/>
              <a:t>:</a:t>
            </a:r>
          </a:p>
          <a:p>
            <a:r>
              <a:rPr lang="en-US" dirty="0"/>
              <a:t>can be built from RSA, but</a:t>
            </a:r>
          </a:p>
          <a:p>
            <a:r>
              <a:rPr lang="en-US" dirty="0"/>
              <a:t>most efficient constructions use </a:t>
            </a:r>
            <a:r>
              <a:rPr lang="en-US" b="1" dirty="0"/>
              <a:t>pairings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  <a:tabLst>
                <a:tab pos="1366838" algn="l"/>
                <a:tab pos="1600200" algn="l"/>
                <a:tab pos="3082925" algn="l"/>
                <a:tab pos="4803775" algn="l"/>
                <a:tab pos="5718175" algn="l"/>
              </a:tabLst>
            </a:pPr>
            <a:r>
              <a:rPr lang="en-US" dirty="0"/>
              <a:t>G , G</a:t>
            </a:r>
            <a:r>
              <a:rPr lang="en-US" baseline="-25000" dirty="0"/>
              <a:t>T </a:t>
            </a:r>
            <a:r>
              <a:rPr lang="en-US" dirty="0"/>
              <a:t>:    finite cyclic groups    G=</a:t>
            </a:r>
            <a:r>
              <a:rPr lang="en-US" sz="2600" dirty="0"/>
              <a:t>{</a:t>
            </a:r>
            <a:r>
              <a:rPr lang="en-US" dirty="0"/>
              <a:t>1,g,…,g</a:t>
            </a:r>
            <a:r>
              <a:rPr lang="en-US" baseline="30000" dirty="0"/>
              <a:t>p-1</a:t>
            </a:r>
            <a:r>
              <a:rPr lang="en-US" sz="2600" dirty="0"/>
              <a:t>}</a:t>
            </a:r>
            <a:endParaRPr lang="en-US" dirty="0"/>
          </a:p>
          <a:p>
            <a:pPr marL="0" indent="0">
              <a:spcBef>
                <a:spcPts val="3132"/>
              </a:spcBef>
              <a:buNone/>
              <a:tabLst>
                <a:tab pos="1366838" algn="l"/>
                <a:tab pos="1600200" algn="l"/>
                <a:tab pos="3082925" algn="l"/>
                <a:tab pos="4803775" algn="l"/>
                <a:tab pos="5718175" algn="l"/>
              </a:tabLst>
            </a:pPr>
            <a:r>
              <a:rPr lang="en-US" u="sng" dirty="0" err="1"/>
              <a:t>Def</a:t>
            </a:r>
            <a:r>
              <a:rPr lang="en-US" dirty="0"/>
              <a:t>:   A </a:t>
            </a:r>
            <a:r>
              <a:rPr lang="en-US" b="1" u="sng" dirty="0"/>
              <a:t>pairing</a:t>
            </a:r>
            <a:r>
              <a:rPr lang="en-US" dirty="0"/>
              <a:t>    e: G</a:t>
            </a:r>
            <a:r>
              <a:rPr lang="en-US" dirty="0">
                <a:sym typeface="Symbol" charset="0"/>
              </a:rPr>
              <a:t>G</a:t>
            </a:r>
            <a:r>
              <a:rPr lang="en-US" baseline="50000" dirty="0"/>
              <a:t> </a:t>
            </a:r>
            <a:r>
              <a:rPr lang="en-US" dirty="0">
                <a:sym typeface="Symbol" charset="0"/>
              </a:rPr>
              <a:t> G</a:t>
            </a:r>
            <a:r>
              <a:rPr lang="en-US" baseline="-25000" dirty="0">
                <a:sym typeface="Symbol" charset="0"/>
              </a:rPr>
              <a:t>T   </a:t>
            </a:r>
            <a:r>
              <a:rPr lang="en-US" dirty="0">
                <a:sym typeface="Symbol" charset="0"/>
              </a:rPr>
              <a:t>  is a map:</a:t>
            </a:r>
            <a:endParaRPr lang="en-US" baseline="50000" dirty="0"/>
          </a:p>
          <a:p>
            <a:pPr lvl="1">
              <a:spcBef>
                <a:spcPct val="80000"/>
              </a:spcBef>
              <a:tabLst>
                <a:tab pos="1366838" algn="l"/>
                <a:tab pos="1600200" algn="l"/>
                <a:tab pos="3082925" algn="l"/>
                <a:tab pos="4803775" algn="l"/>
                <a:tab pos="5718175" algn="l"/>
              </a:tabLst>
            </a:pPr>
            <a:r>
              <a:rPr lang="en-US" u="sng" dirty="0"/>
              <a:t>bilinear</a:t>
            </a:r>
            <a:r>
              <a:rPr lang="en-US" dirty="0"/>
              <a:t>:    </a:t>
            </a:r>
            <a:r>
              <a:rPr lang="en-US" b="1" dirty="0"/>
              <a:t>e</a:t>
            </a:r>
            <a:r>
              <a:rPr lang="en-US" b="1" dirty="0">
                <a:sym typeface="Symbol" charset="0"/>
              </a:rPr>
              <a:t>(</a:t>
            </a:r>
            <a:r>
              <a:rPr lang="en-US" b="1" dirty="0" err="1">
                <a:sym typeface="Symbol" charset="0"/>
              </a:rPr>
              <a:t>g</a:t>
            </a:r>
            <a:r>
              <a:rPr lang="en-US" b="1" baseline="50000" dirty="0" err="1">
                <a:sym typeface="Symbol" charset="0"/>
              </a:rPr>
              <a:t>a</a:t>
            </a:r>
            <a:r>
              <a:rPr lang="en-US" b="1" dirty="0">
                <a:sym typeface="Symbol" charset="0"/>
              </a:rPr>
              <a:t>, </a:t>
            </a:r>
            <a:r>
              <a:rPr lang="en-US" b="1" dirty="0" err="1">
                <a:sym typeface="Symbol" charset="0"/>
              </a:rPr>
              <a:t>h</a:t>
            </a:r>
            <a:r>
              <a:rPr lang="en-US" b="1" baseline="50000" dirty="0" err="1">
                <a:sym typeface="Symbol" charset="0"/>
              </a:rPr>
              <a:t>b</a:t>
            </a:r>
            <a:r>
              <a:rPr lang="en-US" b="1" dirty="0">
                <a:sym typeface="Symbol" charset="0"/>
              </a:rPr>
              <a:t>) = </a:t>
            </a:r>
            <a:r>
              <a:rPr lang="en-US" b="1" dirty="0"/>
              <a:t>e</a:t>
            </a:r>
            <a:r>
              <a:rPr lang="en-US" b="1" dirty="0">
                <a:sym typeface="Symbol" charset="0"/>
              </a:rPr>
              <a:t>(</a:t>
            </a:r>
            <a:r>
              <a:rPr lang="en-US" b="1" dirty="0" err="1">
                <a:sym typeface="Symbol" charset="0"/>
              </a:rPr>
              <a:t>g,h</a:t>
            </a:r>
            <a:r>
              <a:rPr lang="en-US" b="1" dirty="0">
                <a:sym typeface="Symbol" charset="0"/>
              </a:rPr>
              <a:t>)</a:t>
            </a:r>
            <a:r>
              <a:rPr lang="en-US" b="1" baseline="50000" dirty="0">
                <a:sym typeface="Symbol" charset="0"/>
              </a:rPr>
              <a:t>ab</a:t>
            </a:r>
            <a:r>
              <a:rPr lang="en-US" baseline="50000" dirty="0">
                <a:sym typeface="Symbol" charset="0"/>
              </a:rPr>
              <a:t>        </a:t>
            </a:r>
            <a:r>
              <a:rPr lang="en-US" dirty="0">
                <a:sym typeface="Symbol" charset="0"/>
              </a:rPr>
              <a:t></a:t>
            </a:r>
            <a:r>
              <a:rPr lang="en-US" dirty="0" err="1">
                <a:sym typeface="Symbol" charset="0"/>
              </a:rPr>
              <a:t>a,bZ</a:t>
            </a:r>
            <a:r>
              <a:rPr lang="en-US" dirty="0">
                <a:sym typeface="Symbol" charset="0"/>
              </a:rPr>
              <a:t>, </a:t>
            </a:r>
            <a:r>
              <a:rPr lang="en-US" dirty="0" err="1">
                <a:sym typeface="Symbol" charset="0"/>
              </a:rPr>
              <a:t>g,hG</a:t>
            </a:r>
            <a:endParaRPr lang="en-US" dirty="0">
              <a:sym typeface="Symbol" charset="0"/>
            </a:endParaRPr>
          </a:p>
          <a:p>
            <a:pPr lvl="1">
              <a:lnSpc>
                <a:spcPct val="120000"/>
              </a:lnSpc>
              <a:spcBef>
                <a:spcPct val="60000"/>
              </a:spcBef>
              <a:tabLst>
                <a:tab pos="1366838" algn="l"/>
                <a:tab pos="1600200" algn="l"/>
                <a:tab pos="3082925" algn="l"/>
                <a:tab pos="4803775" algn="l"/>
                <a:tab pos="5718175" algn="l"/>
              </a:tabLst>
            </a:pPr>
            <a:r>
              <a:rPr lang="en-US" dirty="0">
                <a:sym typeface="Symbol" charset="0"/>
              </a:rPr>
              <a:t>efficiently computable and non-degenerate: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     g generates G</a:t>
            </a:r>
            <a:r>
              <a:rPr lang="en-US" baseline="-25000" dirty="0">
                <a:sym typeface="Symbol" charset="0"/>
              </a:rPr>
              <a:t>  </a:t>
            </a:r>
            <a:r>
              <a:rPr lang="en-US" dirty="0">
                <a:sym typeface="Symbol" charset="0"/>
              </a:rPr>
              <a:t>       </a:t>
            </a:r>
            <a:r>
              <a:rPr lang="en-US" dirty="0"/>
              <a:t>e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g,g</a:t>
            </a:r>
            <a:r>
              <a:rPr lang="en-US" dirty="0">
                <a:sym typeface="Symbol" charset="0"/>
              </a:rPr>
              <a:t>)  generates G</a:t>
            </a:r>
            <a:r>
              <a:rPr lang="en-US" baseline="-25000" dirty="0">
                <a:sym typeface="Symbol" charset="0"/>
              </a:rPr>
              <a:t>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152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BLS:   a simple signature from pairings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839200" cy="403860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  <a:tabLst>
                <a:tab pos="522288" algn="l"/>
              </a:tabLst>
            </a:pPr>
            <a:r>
              <a:rPr lang="en-US" dirty="0"/>
              <a:t>e: G</a:t>
            </a:r>
            <a:r>
              <a:rPr lang="en-US" dirty="0">
                <a:sym typeface="Symbol" charset="0"/>
              </a:rPr>
              <a:t>G</a:t>
            </a:r>
            <a:r>
              <a:rPr lang="en-US" baseline="50000" dirty="0"/>
              <a:t> </a:t>
            </a:r>
            <a:r>
              <a:rPr lang="en-US" dirty="0">
                <a:sym typeface="Symbol" charset="0"/>
              </a:rPr>
              <a:t> G</a:t>
            </a:r>
            <a:r>
              <a:rPr lang="en-US" baseline="-25000" dirty="0">
                <a:sym typeface="Symbol" charset="0"/>
              </a:rPr>
              <a:t>T    </a:t>
            </a:r>
            <a:r>
              <a:rPr lang="en-US" dirty="0">
                <a:sym typeface="Symbol" charset="0"/>
              </a:rPr>
              <a:t>a pairing where |G|=p ,   </a:t>
            </a:r>
            <a:r>
              <a:rPr lang="en-US" dirty="0" err="1">
                <a:sym typeface="Symbol" charset="0"/>
              </a:rPr>
              <a:t>g∈G</a:t>
            </a:r>
            <a:r>
              <a:rPr lang="en-US" dirty="0">
                <a:sym typeface="Symbol" charset="0"/>
              </a:rPr>
              <a:t> generator,  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H: M ⟶ G</a:t>
            </a:r>
            <a:endParaRPr lang="en-US" baseline="-25000" dirty="0">
              <a:sym typeface="Symbol" charset="0"/>
            </a:endParaRPr>
          </a:p>
          <a:p>
            <a:pPr marL="0" indent="0">
              <a:lnSpc>
                <a:spcPct val="140000"/>
              </a:lnSpc>
              <a:spcBef>
                <a:spcPts val="1728"/>
              </a:spcBef>
              <a:buNone/>
              <a:tabLst>
                <a:tab pos="522288" algn="l"/>
              </a:tabLst>
            </a:pPr>
            <a:r>
              <a:rPr lang="en-US" baseline="-25000" dirty="0">
                <a:cs typeface="Calibri"/>
                <a:sym typeface="Symbol" charset="0"/>
              </a:rPr>
              <a:t>	</a:t>
            </a:r>
            <a:r>
              <a:rPr lang="en-US" dirty="0">
                <a:cs typeface="Calibri"/>
              </a:rPr>
              <a:t>Gen:    </a:t>
            </a:r>
            <a:r>
              <a:rPr lang="en-US" dirty="0" err="1">
                <a:solidFill>
                  <a:srgbClr val="0000FF"/>
                </a:solidFill>
                <a:cs typeface="Calibri"/>
              </a:rPr>
              <a:t>sk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= (random  α 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in 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Z</a:t>
            </a:r>
            <a:r>
              <a:rPr lang="en-US" baseline="-25000" dirty="0" err="1">
                <a:solidFill>
                  <a:srgbClr val="0000FF"/>
                </a:solidFill>
                <a:cs typeface="Calibri"/>
                <a:sym typeface="Symbol" charset="0"/>
              </a:rPr>
              <a:t>p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)    ,   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= g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α</a:t>
            </a:r>
            <a:r>
              <a:rPr lang="en-US" baseline="30000" dirty="0">
                <a:solidFill>
                  <a:srgbClr val="0000FF"/>
                </a:solidFill>
                <a:cs typeface="Calibri"/>
                <a:sym typeface="Symbol" charset="0"/>
              </a:rPr>
              <a:t>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 G</a:t>
            </a:r>
          </a:p>
          <a:p>
            <a:pPr marL="0" indent="0">
              <a:lnSpc>
                <a:spcPct val="140000"/>
              </a:lnSpc>
              <a:spcBef>
                <a:spcPts val="1728"/>
              </a:spcBef>
              <a:buNone/>
              <a:tabLst>
                <a:tab pos="522288" algn="l"/>
              </a:tabLst>
            </a:pP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	S(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sk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, m</a:t>
            </a:r>
            <a:r>
              <a:rPr lang="en-US" dirty="0"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:   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output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   </a:t>
            </a:r>
            <a:r>
              <a:rPr lang="el-GR" dirty="0">
                <a:solidFill>
                  <a:srgbClr val="0000FF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= H(m)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α</a:t>
            </a:r>
            <a:r>
              <a:rPr lang="en-US" baseline="30000" dirty="0">
                <a:solidFill>
                  <a:srgbClr val="0000FF"/>
                </a:solidFill>
                <a:cs typeface="Calibri"/>
                <a:sym typeface="Symbol" charset="0"/>
              </a:rPr>
              <a:t>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 G</a:t>
            </a:r>
          </a:p>
          <a:p>
            <a:pPr marL="0" indent="0">
              <a:lnSpc>
                <a:spcPct val="160000"/>
              </a:lnSpc>
              <a:buNone/>
              <a:tabLst>
                <a:tab pos="522288" algn="l"/>
              </a:tabLst>
            </a:pP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	V(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, m, </a:t>
            </a:r>
            <a:r>
              <a:rPr lang="el-GR" dirty="0">
                <a:solidFill>
                  <a:srgbClr val="000000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):    accept if       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e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(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g,    </a:t>
            </a:r>
            <a:r>
              <a:rPr lang="el-GR" dirty="0">
                <a:solidFill>
                  <a:srgbClr val="0000FF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 ≟   e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(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,  H(m)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)</a:t>
            </a:r>
            <a:endParaRPr lang="en-US" dirty="0">
              <a:solidFill>
                <a:srgbClr val="0000FF"/>
              </a:solidFill>
              <a:cs typeface="Calibri"/>
              <a:sym typeface="Symbol" charset="0"/>
            </a:endParaRPr>
          </a:p>
          <a:p>
            <a:pPr marL="0" indent="0">
              <a:buNone/>
            </a:pPr>
            <a:endParaRPr lang="en-US" b="1" dirty="0">
              <a:cs typeface="Calibri"/>
              <a:sym typeface="Symbol" charset="0"/>
            </a:endParaRPr>
          </a:p>
          <a:p>
            <a:pPr marL="0" indent="0">
              <a:buNone/>
            </a:pPr>
            <a:r>
              <a:rPr lang="en-US" b="1" dirty="0" err="1">
                <a:cs typeface="Calibri"/>
                <a:sym typeface="Symbol" charset="0"/>
              </a:rPr>
              <a:t>Thm</a:t>
            </a:r>
            <a:r>
              <a:rPr lang="en-US" dirty="0">
                <a:cs typeface="Calibri"/>
                <a:sym typeface="Symbol" charset="0"/>
              </a:rPr>
              <a:t>:  secure assuming CDH in G is hard, when H is a random oracle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733550"/>
            <a:ext cx="8077200" cy="2057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02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90500"/>
            <a:ext cx="8839200" cy="857250"/>
          </a:xfrm>
        </p:spPr>
        <p:txBody>
          <a:bodyPr>
            <a:normAutofit/>
          </a:bodyPr>
          <a:lstStyle/>
          <a:p>
            <a:r>
              <a:rPr lang="en-US" dirty="0"/>
              <a:t>Security without random oracles </a:t>
            </a:r>
            <a:r>
              <a:rPr lang="en-US" sz="2200" dirty="0"/>
              <a:t>[BB’04]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686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Gen:   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sk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=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(rand.  α, β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⟵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Z</a:t>
            </a:r>
            <a:r>
              <a:rPr lang="en-US" baseline="-25000" dirty="0" err="1">
                <a:solidFill>
                  <a:srgbClr val="0000FF"/>
                </a:solidFill>
                <a:cs typeface="Calibri"/>
                <a:sym typeface="Symbol" charset="0"/>
              </a:rPr>
              <a:t>p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)    ,    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 =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cs typeface="Calibri"/>
                <a:sym typeface="Symbol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 g ,  y=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g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α</a:t>
            </a:r>
            <a:r>
              <a:rPr lang="en-US" baseline="30000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G  ,  z=g</a:t>
            </a:r>
            <a:r>
              <a:rPr lang="en-US" sz="2800" baseline="30000" dirty="0">
                <a:solidFill>
                  <a:srgbClr val="0000FF"/>
                </a:solidFill>
                <a:cs typeface="Calibri"/>
              </a:rPr>
              <a:t>β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G</a:t>
            </a:r>
            <a:r>
              <a:rPr lang="en-US" sz="2800" baseline="300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z="280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sz="3200" dirty="0">
                <a:solidFill>
                  <a:srgbClr val="0000FF"/>
                </a:solidFill>
                <a:cs typeface="Calibri"/>
              </a:rPr>
              <a:t>)</a:t>
            </a:r>
            <a:endParaRPr lang="en-US" sz="2800" dirty="0">
              <a:solidFill>
                <a:srgbClr val="0000FF"/>
              </a:solidFill>
              <a:cs typeface="Calibri"/>
            </a:endParaRPr>
          </a:p>
          <a:p>
            <a:pPr marL="0" indent="0">
              <a:spcBef>
                <a:spcPts val="3624"/>
              </a:spcBef>
              <a:buNone/>
            </a:pP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S(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sk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m</a:t>
            </a:r>
            <a:r>
              <a:rPr lang="en-US" sz="1600" dirty="0" err="1">
                <a:cs typeface="Calibri"/>
                <a:sym typeface="Symbol" charset="0"/>
              </a:rPr>
              <a:t></a:t>
            </a:r>
            <a:r>
              <a:rPr lang="en-US" dirty="0" err="1">
                <a:cs typeface="Calibri"/>
                <a:sym typeface="Symbol" charset="0"/>
              </a:rPr>
              <a:t>Z</a:t>
            </a:r>
            <a:r>
              <a:rPr lang="en-US" baseline="-25000" dirty="0" err="1">
                <a:cs typeface="Calibri"/>
                <a:sym typeface="Symbol" charset="0"/>
              </a:rPr>
              <a:t>p</a:t>
            </a:r>
            <a:r>
              <a:rPr lang="en-US" dirty="0"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:   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r⟵Z</a:t>
            </a:r>
            <a:r>
              <a:rPr lang="en-US" baseline="-25000" dirty="0" err="1">
                <a:solidFill>
                  <a:srgbClr val="0000FF"/>
                </a:solidFill>
                <a:cs typeface="Calibri"/>
                <a:sym typeface="Symbol" charset="0"/>
              </a:rPr>
              <a:t>p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,   </a:t>
            </a:r>
            <a:r>
              <a:rPr lang="el-GR" dirty="0">
                <a:solidFill>
                  <a:srgbClr val="0000FF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= g</a:t>
            </a:r>
            <a:r>
              <a:rPr lang="en-US" sz="3200" baseline="30000" dirty="0">
                <a:solidFill>
                  <a:srgbClr val="0000FF"/>
                </a:solidFill>
                <a:cs typeface="Calibri"/>
                <a:sym typeface="Symbol" charset="0"/>
              </a:rPr>
              <a:t>1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/(</a:t>
            </a:r>
            <a:r>
              <a:rPr lang="el-GR" sz="3200" baseline="30000" dirty="0">
                <a:solidFill>
                  <a:srgbClr val="0000FF"/>
                </a:solidFill>
                <a:cs typeface="Calibri"/>
              </a:rPr>
              <a:t>α</a:t>
            </a:r>
            <a:r>
              <a:rPr lang="en-US" sz="3200" baseline="30000" dirty="0">
                <a:solidFill>
                  <a:srgbClr val="0000FF"/>
                </a:solidFill>
                <a:cs typeface="Calibri"/>
              </a:rPr>
              <a:t>+rβ+m)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baseline="30000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 G  ,    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output  (r,</a:t>
            </a:r>
            <a:r>
              <a:rPr lang="el-GR" dirty="0">
                <a:solidFill>
                  <a:srgbClr val="000000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</a:p>
          <a:p>
            <a:pPr marL="0" indent="0">
              <a:spcBef>
                <a:spcPts val="3624"/>
              </a:spcBef>
              <a:buNone/>
            </a:pP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V</a:t>
            </a:r>
            <a:r>
              <a:rPr lang="en-US" sz="3200" dirty="0">
                <a:solidFill>
                  <a:srgbClr val="000000"/>
                </a:solidFill>
                <a:cs typeface="Calibri"/>
                <a:sym typeface="Symbol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cs typeface="Calibri"/>
                <a:sym typeface="Symbol" charset="0"/>
              </a:rPr>
              <a:t>pk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, m, (r,</a:t>
            </a:r>
            <a:r>
              <a:rPr lang="el-GR" dirty="0">
                <a:solidFill>
                  <a:srgbClr val="000000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cs typeface="Calibri"/>
                <a:sym typeface="Symbol" charset="0"/>
              </a:rPr>
              <a:t>)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:    </a:t>
            </a:r>
            <a:r>
              <a:rPr lang="en-US" dirty="0">
                <a:solidFill>
                  <a:srgbClr val="000000"/>
                </a:solidFill>
                <a:cs typeface="Calibri"/>
                <a:sym typeface="Symbol" charset="0"/>
              </a:rPr>
              <a:t>accept if    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e( </a:t>
            </a:r>
            <a:r>
              <a:rPr lang="el-GR" dirty="0">
                <a:solidFill>
                  <a:srgbClr val="0000FF"/>
                </a:solidFill>
                <a:cs typeface="Calibri"/>
                <a:sym typeface="Symbol" charset="0"/>
              </a:rPr>
              <a:t>σ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,   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y⋅z</a:t>
            </a:r>
            <a:r>
              <a:rPr lang="en-US" sz="3200" baseline="30000" dirty="0" err="1">
                <a:solidFill>
                  <a:srgbClr val="0000FF"/>
                </a:solidFill>
                <a:cs typeface="Calibri"/>
                <a:sym typeface="Symbol" charset="0"/>
              </a:rPr>
              <a:t>r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⋅g</a:t>
            </a:r>
            <a:r>
              <a:rPr lang="en-US" sz="3200" baseline="30000" dirty="0" err="1">
                <a:solidFill>
                  <a:srgbClr val="0000FF"/>
                </a:solidFill>
                <a:cs typeface="Calibri"/>
                <a:sym typeface="Symbol" charset="0"/>
              </a:rPr>
              <a:t>m</a:t>
            </a:r>
            <a:r>
              <a:rPr lang="en-US" sz="3200" baseline="30000" dirty="0">
                <a:solidFill>
                  <a:srgbClr val="0000FF"/>
                </a:solidFill>
                <a:cs typeface="Calibri"/>
                <a:sym typeface="Symbol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)   </a:t>
            </a:r>
            <a:r>
              <a:rPr lang="en-US" sz="2800" dirty="0">
                <a:solidFill>
                  <a:srgbClr val="0000FF"/>
                </a:solidFill>
                <a:cs typeface="Calibri"/>
                <a:sym typeface="Symbol" charset="0"/>
              </a:rPr>
              <a:t>≟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   e(</a:t>
            </a:r>
            <a:r>
              <a:rPr lang="en-US" dirty="0" err="1">
                <a:solidFill>
                  <a:srgbClr val="0000FF"/>
                </a:solidFill>
                <a:cs typeface="Calibri"/>
                <a:sym typeface="Symbol" charset="0"/>
              </a:rPr>
              <a:t>g,g</a:t>
            </a:r>
            <a:r>
              <a:rPr lang="en-US" dirty="0">
                <a:solidFill>
                  <a:srgbClr val="0000FF"/>
                </a:solidFill>
                <a:cs typeface="Calibri"/>
                <a:sym typeface="Symbol" charset="0"/>
              </a:rPr>
              <a:t>)</a:t>
            </a:r>
            <a:endParaRPr lang="en-US" sz="3200" baseline="30000" dirty="0">
              <a:solidFill>
                <a:srgbClr val="0000FF"/>
              </a:solidFill>
              <a:cs typeface="Calibri"/>
              <a:sym typeface="Symbol" charset="0"/>
            </a:endParaRPr>
          </a:p>
          <a:p>
            <a:pPr marL="0" indent="0">
              <a:spcBef>
                <a:spcPts val="4224"/>
              </a:spcBef>
              <a:buNone/>
            </a:pPr>
            <a:r>
              <a:rPr lang="en-US" b="1" dirty="0" err="1">
                <a:cs typeface="Calibri"/>
                <a:sym typeface="Symbol" charset="0"/>
              </a:rPr>
              <a:t>Thm</a:t>
            </a:r>
            <a:r>
              <a:rPr lang="en-US" dirty="0">
                <a:cs typeface="Calibri"/>
                <a:sym typeface="Symbol" charset="0"/>
              </a:rPr>
              <a:t>:  secure assuming </a:t>
            </a:r>
            <a:r>
              <a:rPr lang="en-US" dirty="0" err="1">
                <a:cs typeface="Calibri"/>
                <a:sym typeface="Symbol" charset="0"/>
              </a:rPr>
              <a:t>q</a:t>
            </a:r>
            <a:r>
              <a:rPr lang="en-US" sz="2000" baseline="-25000" dirty="0" err="1">
                <a:cs typeface="Calibri"/>
                <a:sym typeface="Symbol" charset="0"/>
              </a:rPr>
              <a:t>S</a:t>
            </a:r>
            <a:r>
              <a:rPr lang="en-US" dirty="0">
                <a:cs typeface="Calibri"/>
                <a:sym typeface="Symbol" charset="0"/>
              </a:rPr>
              <a:t>-BDH in G is hard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742950"/>
            <a:ext cx="8763000" cy="2514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7380" y="4095750"/>
            <a:ext cx="5831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∀A ∃B :       </a:t>
            </a:r>
            <a:r>
              <a:rPr lang="en-US" sz="2000" dirty="0" err="1">
                <a:solidFill>
                  <a:srgbClr val="0000FF"/>
                </a:solidFill>
              </a:rPr>
              <a:t>Adv</a:t>
            </a:r>
            <a:r>
              <a:rPr lang="en-US" sz="2000" baseline="-25000" dirty="0" err="1">
                <a:solidFill>
                  <a:srgbClr val="0000FF"/>
                </a:solidFill>
              </a:rPr>
              <a:t>SIG</a:t>
            </a:r>
            <a:r>
              <a:rPr lang="en-US" sz="2000" dirty="0">
                <a:solidFill>
                  <a:srgbClr val="0000FF"/>
                </a:solidFill>
              </a:rPr>
              <a:t>[</a:t>
            </a:r>
            <a:r>
              <a:rPr lang="en-US" sz="2000" dirty="0" err="1">
                <a:solidFill>
                  <a:srgbClr val="0000FF"/>
                </a:solidFill>
              </a:rPr>
              <a:t>A,BBsig</a:t>
            </a:r>
            <a:r>
              <a:rPr lang="en-US" sz="2000" dirty="0">
                <a:solidFill>
                  <a:srgbClr val="0000FF"/>
                </a:solidFill>
              </a:rPr>
              <a:t>]  ≤   </a:t>
            </a:r>
            <a:r>
              <a:rPr lang="en-US" sz="2000" dirty="0" err="1">
                <a:solidFill>
                  <a:srgbClr val="0000FF"/>
                </a:solidFill>
              </a:rPr>
              <a:t>Adv</a:t>
            </a:r>
            <a:r>
              <a:rPr lang="en-US" sz="2000" baseline="-25000" dirty="0" err="1">
                <a:solidFill>
                  <a:srgbClr val="0000FF"/>
                </a:solidFill>
              </a:rPr>
              <a:t>q</a:t>
            </a:r>
            <a:r>
              <a:rPr lang="en-US" sz="1200" baseline="-61000" dirty="0" err="1">
                <a:solidFill>
                  <a:srgbClr val="0000FF"/>
                </a:solidFill>
              </a:rPr>
              <a:t>S</a:t>
            </a:r>
            <a:r>
              <a:rPr lang="en-US" sz="2000" baseline="-25000" dirty="0">
                <a:solidFill>
                  <a:srgbClr val="0000FF"/>
                </a:solidFill>
              </a:rPr>
              <a:t>-BDH</a:t>
            </a:r>
            <a:r>
              <a:rPr lang="en-US" sz="2000" dirty="0">
                <a:solidFill>
                  <a:srgbClr val="0000FF"/>
                </a:solidFill>
              </a:rPr>
              <a:t>[B,G]   +   (</a:t>
            </a:r>
            <a:r>
              <a:rPr lang="en-US" sz="2000" dirty="0" err="1">
                <a:solidFill>
                  <a:srgbClr val="0000FF"/>
                </a:solidFill>
              </a:rPr>
              <a:t>q</a:t>
            </a:r>
            <a:r>
              <a:rPr lang="en-US" baseline="-25000" dirty="0" err="1">
                <a:solidFill>
                  <a:srgbClr val="0000FF"/>
                </a:solidFill>
              </a:rPr>
              <a:t>S</a:t>
            </a:r>
            <a:r>
              <a:rPr lang="en-US" sz="2000" dirty="0">
                <a:solidFill>
                  <a:srgbClr val="0000FF"/>
                </a:solidFill>
              </a:rPr>
              <a:t>/p)</a:t>
            </a:r>
            <a:endParaRPr lang="en-US" sz="20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229600" cy="857250"/>
          </a:xfrm>
        </p:spPr>
        <p:txBody>
          <a:bodyPr/>
          <a:lstStyle/>
          <a:p>
            <a:r>
              <a:rPr lang="en-US" dirty="0"/>
              <a:t>Proof strategy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10400" y="590550"/>
            <a:ext cx="1101909" cy="1908805"/>
            <a:chOff x="7315200" y="2170240"/>
            <a:chExt cx="1101909" cy="1468310"/>
          </a:xfrm>
        </p:grpSpPr>
        <p:sp>
          <p:nvSpPr>
            <p:cNvPr id="5" name="Rectangle 4"/>
            <p:cNvSpPr/>
            <p:nvPr/>
          </p:nvSpPr>
          <p:spPr>
            <a:xfrm>
              <a:off x="7315200" y="2419350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  <a:br>
                <a:rPr lang="en-US" dirty="0"/>
              </a:br>
              <a:r>
                <a:rPr lang="en-US" dirty="0"/>
                <a:t>Forger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200" y="2170240"/>
              <a:ext cx="1101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adversary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962400" y="971550"/>
            <a:ext cx="10668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590550"/>
            <a:ext cx="46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12001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914478"/>
            <a:ext cx="2292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q-BDH challenge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47800" y="2114550"/>
            <a:ext cx="2514600" cy="461665"/>
            <a:chOff x="1371600" y="3043218"/>
            <a:chExt cx="2514600" cy="46166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667000" y="33337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71600" y="3043218"/>
              <a:ext cx="1224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solution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029200" y="127635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9381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pk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29200" y="1395354"/>
            <a:ext cx="1981200" cy="795396"/>
            <a:chOff x="5679891" y="2533889"/>
            <a:chExt cx="1981200" cy="79539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832291" y="28720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3291" y="2533889"/>
              <a:ext cx="428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i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679891" y="3024485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13291" y="2929175"/>
              <a:ext cx="360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σ</a:t>
              </a:r>
              <a:r>
                <a:rPr lang="en-US" sz="2000" baseline="-25000" dirty="0" err="1"/>
                <a:t>i</a:t>
              </a:r>
              <a:endParaRPr lang="en-US" sz="20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22891" y="2600681"/>
              <a:ext cx="62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⟲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2038350"/>
            <a:ext cx="1905000" cy="369332"/>
            <a:chOff x="5029200" y="3486150"/>
            <a:chExt cx="1905000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029200" y="3790950"/>
              <a:ext cx="190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0" y="3486150"/>
              <a:ext cx="68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m,σ</a:t>
              </a:r>
              <a:r>
                <a:rPr lang="en-US" dirty="0"/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4800" y="3028950"/>
            <a:ext cx="2961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choose </a:t>
            </a:r>
            <a:r>
              <a:rPr lang="en-US" sz="2400" dirty="0" err="1"/>
              <a:t>pk</a:t>
            </a:r>
            <a:r>
              <a:rPr lang="en-US" sz="2400" dirty="0"/>
              <a:t> so that: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143000" y="3601084"/>
            <a:ext cx="6096000" cy="1409066"/>
            <a:chOff x="1143000" y="3601084"/>
            <a:chExt cx="6096000" cy="1409066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634085"/>
              <a:ext cx="609600" cy="1376065"/>
              <a:chOff x="1143000" y="3638550"/>
              <a:chExt cx="609600" cy="137606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43000" y="4552950"/>
                <a:ext cx="534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r>
                  <a:rPr lang="en-US" sz="2400" baseline="-25000" dirty="0"/>
                  <a:t>0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95400" y="38671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57400" y="3634085"/>
              <a:ext cx="609600" cy="1376065"/>
              <a:chOff x="1143000" y="3638550"/>
              <a:chExt cx="609600" cy="137606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43000" y="4552950"/>
                <a:ext cx="534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295400" y="41719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971800" y="3634085"/>
              <a:ext cx="609600" cy="1376065"/>
              <a:chOff x="1143000" y="3638550"/>
              <a:chExt cx="609600" cy="13760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3000" y="4552950"/>
                <a:ext cx="534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71600" y="40195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444492" y="3629620"/>
              <a:ext cx="794508" cy="1376065"/>
              <a:chOff x="1143000" y="3638550"/>
              <a:chExt cx="794508" cy="137606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43000" y="4552950"/>
                <a:ext cx="794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r>
                  <a:rPr lang="en-US" sz="2400" baseline="-25000" dirty="0"/>
                  <a:t>2</a:t>
                </a:r>
                <a:r>
                  <a:rPr lang="en-US" sz="2000" baseline="-5000" dirty="0"/>
                  <a:t>256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71600" y="42481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648200" y="3601084"/>
              <a:ext cx="609600" cy="1404601"/>
              <a:chOff x="1143000" y="3638550"/>
              <a:chExt cx="609600" cy="1404601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143000" y="3638550"/>
                <a:ext cx="609600" cy="990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85813" y="4581486"/>
                <a:ext cx="430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</a:t>
                </a:r>
                <a:endParaRPr lang="en-US" sz="2000" baseline="300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371600" y="424815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886200" y="3779044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⋯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62600" y="3779044"/>
              <a:ext cx="466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/>
                <a:t>⋯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53000" y="2905086"/>
            <a:ext cx="1005581" cy="1109999"/>
            <a:chOff x="4953000" y="2905086"/>
            <a:chExt cx="1005581" cy="1109999"/>
          </a:xfrm>
        </p:grpSpPr>
        <p:sp>
          <p:nvSpPr>
            <p:cNvPr id="48" name="Oval 47"/>
            <p:cNvSpPr/>
            <p:nvPr/>
          </p:nvSpPr>
          <p:spPr>
            <a:xfrm>
              <a:off x="4953000" y="3862685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76858" y="2905086"/>
              <a:ext cx="881723" cy="990600"/>
              <a:chOff x="5076858" y="2905086"/>
              <a:chExt cx="881723" cy="9906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H="1">
                <a:off x="5076858" y="3286086"/>
                <a:ext cx="609600" cy="609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610258" y="2905086"/>
                <a:ext cx="348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/>
                  <a:t>σ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47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53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Signatures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Reducing signature size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/>
              <a:t>Online Cryptography Course                                      Dan Boneh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3714750"/>
            <a:ext cx="1104900" cy="548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00" y="3638550"/>
            <a:ext cx="1219200" cy="739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l="23961" t="45922" r="8906" b="9021"/>
          <a:stretch/>
        </p:blipFill>
        <p:spPr>
          <a:xfrm>
            <a:off x="5486400" y="4400550"/>
            <a:ext cx="772391" cy="371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l="23961" t="45922" r="8906" b="9021"/>
          <a:stretch/>
        </p:blipFill>
        <p:spPr>
          <a:xfrm>
            <a:off x="3733800" y="4324350"/>
            <a:ext cx="685800" cy="3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02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 best existential forgery attack time  ≥  2</a:t>
            </a:r>
            <a:r>
              <a:rPr lang="en-US" baseline="30000" dirty="0"/>
              <a:t>128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					signature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u="sng" dirty="0"/>
              <a:t>algorithm</a:t>
            </a:r>
            <a:r>
              <a:rPr lang="en-US" dirty="0"/>
              <a:t>		</a:t>
            </a:r>
            <a:r>
              <a:rPr lang="en-US" u="sng" dirty="0"/>
              <a:t>    size      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  </a:t>
            </a:r>
            <a:r>
              <a:rPr lang="en-US" dirty="0">
                <a:solidFill>
                  <a:srgbClr val="0000FF"/>
                </a:solidFill>
              </a:rPr>
              <a:t>RSA</a:t>
            </a:r>
            <a:r>
              <a:rPr lang="en-US" dirty="0"/>
              <a:t>			2048-3072 bits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  </a:t>
            </a:r>
            <a:r>
              <a:rPr lang="en-US" dirty="0">
                <a:solidFill>
                  <a:srgbClr val="0000FF"/>
                </a:solidFill>
              </a:rPr>
              <a:t>EC-DSA</a:t>
            </a:r>
            <a:r>
              <a:rPr lang="en-US" dirty="0"/>
              <a:t>		512 bits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  </a:t>
            </a:r>
            <a:r>
              <a:rPr lang="en-US" dirty="0" err="1"/>
              <a:t>Schnorr</a:t>
            </a:r>
            <a:r>
              <a:rPr lang="en-US" dirty="0"/>
              <a:t>		384 bits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  BLS			256 bits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Open problem:    practical 128-bit signatures</a:t>
            </a:r>
          </a:p>
        </p:txBody>
      </p:sp>
    </p:spTree>
    <p:extLst>
      <p:ext uri="{BB962C8B-B14F-4D97-AF65-F5344CB8AC3E}">
        <p14:creationId xmlns:p14="http://schemas.microsoft.com/office/powerpoint/2010/main" val="1837682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Signatures with Message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42950"/>
            <a:ext cx="87630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Alice needs to sign a short message,  say  m ∈ {0,1}</a:t>
            </a:r>
            <a:r>
              <a:rPr lang="en-US" sz="3200" baseline="30000" dirty="0"/>
              <a:t>512</a:t>
            </a:r>
          </a:p>
          <a:p>
            <a:pPr marL="0" indent="0">
              <a:buNone/>
            </a:pPr>
            <a:endParaRPr lang="en-US" sz="3200" baseline="30000" dirty="0"/>
          </a:p>
          <a:p>
            <a:pPr marL="0" indent="0">
              <a:buNone/>
            </a:pPr>
            <a:endParaRPr lang="en-US" sz="3200" baseline="30000" dirty="0"/>
          </a:p>
          <a:p>
            <a:pPr marL="0" indent="0">
              <a:buNone/>
            </a:pPr>
            <a:endParaRPr lang="en-US" sz="3200" baseline="30000" dirty="0"/>
          </a:p>
          <a:p>
            <a:pPr marL="0" indent="0">
              <a:spcBef>
                <a:spcPts val="3624"/>
              </a:spcBef>
              <a:buNone/>
            </a:pPr>
            <a:r>
              <a:rPr lang="en-US" dirty="0"/>
              <a:t>Can we do better?     Yes:   signatures with message recovery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Security:    existential </a:t>
            </a:r>
            <a:r>
              <a:rPr lang="en-US" dirty="0" err="1"/>
              <a:t>unforgeability</a:t>
            </a:r>
            <a:r>
              <a:rPr lang="en-US" dirty="0"/>
              <a:t> under a chosen message attack</a:t>
            </a:r>
            <a:endParaRPr lang="en-US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0200" y="1504950"/>
            <a:ext cx="933450" cy="933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135255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sk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" y="18859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1581150"/>
            <a:ext cx="7620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188595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667000" y="1581150"/>
            <a:ext cx="3505200" cy="750332"/>
            <a:chOff x="2895600" y="1733550"/>
            <a:chExt cx="3505200" cy="750332"/>
          </a:xfrm>
        </p:grpSpPr>
        <p:sp>
          <p:nvSpPr>
            <p:cNvPr id="11" name="Rectangle 10"/>
            <p:cNvSpPr/>
            <p:nvPr/>
          </p:nvSpPr>
          <p:spPr>
            <a:xfrm>
              <a:off x="2971800" y="1733550"/>
              <a:ext cx="7620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86200" y="1733550"/>
              <a:ext cx="2514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/>
                <a:t>sig  </a:t>
              </a:r>
              <a:r>
                <a:rPr lang="en-US" dirty="0" err="1"/>
                <a:t>σ</a:t>
              </a:r>
              <a:endParaRPr lang="en-US" dirty="0"/>
            </a:p>
          </p:txBody>
        </p:sp>
        <p:sp>
          <p:nvSpPr>
            <p:cNvPr id="13" name="AutoShape 10"/>
            <p:cNvSpPr>
              <a:spLocks/>
            </p:cNvSpPr>
            <p:nvPr/>
          </p:nvSpPr>
          <p:spPr bwMode="auto">
            <a:xfrm rot="16200000">
              <a:off x="3314700" y="1771650"/>
              <a:ext cx="76200" cy="762000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2114550"/>
              <a:ext cx="9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512 bits</a:t>
              </a:r>
            </a:p>
          </p:txBody>
        </p:sp>
        <p:sp>
          <p:nvSpPr>
            <p:cNvPr id="15" name="AutoShape 10"/>
            <p:cNvSpPr>
              <a:spLocks/>
            </p:cNvSpPr>
            <p:nvPr/>
          </p:nvSpPr>
          <p:spPr bwMode="auto">
            <a:xfrm rot="16200000">
              <a:off x="5114960" y="904909"/>
              <a:ext cx="90467" cy="2481213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1" y="2114550"/>
              <a:ext cx="1046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2048 bits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62800" y="1276350"/>
            <a:ext cx="85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verifier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629400" y="1490682"/>
            <a:ext cx="2314542" cy="692497"/>
            <a:chOff x="6629400" y="1643082"/>
            <a:chExt cx="2314542" cy="692497"/>
          </a:xfrm>
        </p:grpSpPr>
        <p:sp>
          <p:nvSpPr>
            <p:cNvPr id="33" name="TextBox 32"/>
            <p:cNvSpPr txBox="1"/>
            <p:nvPr/>
          </p:nvSpPr>
          <p:spPr>
            <a:xfrm>
              <a:off x="6629400" y="1809750"/>
              <a:ext cx="1375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V(</a:t>
              </a:r>
              <a:r>
                <a:rPr lang="en-US" dirty="0" err="1"/>
                <a:t>pk</a:t>
              </a:r>
              <a:r>
                <a:rPr lang="en-US" dirty="0"/>
                <a:t>, m, </a:t>
              </a:r>
              <a:r>
                <a:rPr lang="en-US" dirty="0" err="1"/>
                <a:t>σ</a:t>
              </a:r>
              <a:r>
                <a:rPr lang="en-US" dirty="0"/>
                <a:t>) =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40041" y="1643082"/>
              <a:ext cx="803901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accept</a:t>
              </a:r>
            </a:p>
            <a:p>
              <a:pPr>
                <a:lnSpc>
                  <a:spcPct val="110000"/>
                </a:lnSpc>
              </a:pPr>
              <a:r>
                <a:rPr lang="en-US" dirty="0"/>
                <a:t>reject</a:t>
              </a:r>
            </a:p>
          </p:txBody>
        </p:sp>
        <p:sp>
          <p:nvSpPr>
            <p:cNvPr id="41" name="Left Brace 40"/>
            <p:cNvSpPr/>
            <p:nvPr/>
          </p:nvSpPr>
          <p:spPr>
            <a:xfrm>
              <a:off x="8077200" y="1705014"/>
              <a:ext cx="1524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4800" y="3333750"/>
            <a:ext cx="8831727" cy="1085850"/>
            <a:chOff x="304800" y="3333750"/>
            <a:chExt cx="8831727" cy="10858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600200" y="3486150"/>
              <a:ext cx="933450" cy="93345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33600" y="3333750"/>
              <a:ext cx="4026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sk</a:t>
              </a:r>
              <a:endParaRPr lang="en-US" sz="2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04800" y="3867150"/>
              <a:ext cx="1219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33400" y="3562350"/>
              <a:ext cx="7620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514600" y="3867150"/>
              <a:ext cx="396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657600" y="3562350"/>
              <a:ext cx="2514600" cy="750332"/>
              <a:chOff x="3886200" y="3562350"/>
              <a:chExt cx="2514600" cy="75033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886200" y="3562350"/>
                <a:ext cx="25146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dirty="0"/>
                  <a:t>sig  </a:t>
                </a:r>
                <a:r>
                  <a:rPr lang="en-US" dirty="0" err="1"/>
                  <a:t>σ</a:t>
                </a:r>
                <a:endParaRPr lang="en-US" dirty="0"/>
              </a:p>
            </p:txBody>
          </p:sp>
          <p:sp>
            <p:nvSpPr>
              <p:cNvPr id="29" name="AutoShape 10"/>
              <p:cNvSpPr>
                <a:spLocks/>
              </p:cNvSpPr>
              <p:nvPr/>
            </p:nvSpPr>
            <p:spPr bwMode="auto">
              <a:xfrm rot="16200000">
                <a:off x="5114960" y="2733709"/>
                <a:ext cx="90467" cy="2481213"/>
              </a:xfrm>
              <a:prstGeom prst="leftBrace">
                <a:avLst>
                  <a:gd name="adj1" fmla="val 163889"/>
                  <a:gd name="adj2" fmla="val 4994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648201" y="3943350"/>
                <a:ext cx="1046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2048 bits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529503" y="3414810"/>
              <a:ext cx="2607024" cy="761747"/>
              <a:chOff x="6529503" y="1571742"/>
              <a:chExt cx="2607024" cy="76174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529503" y="1724142"/>
                <a:ext cx="137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V(</a:t>
                </a:r>
                <a:r>
                  <a:rPr lang="en-US" sz="2400" b="1" dirty="0" err="1">
                    <a:solidFill>
                      <a:srgbClr val="0000FF"/>
                    </a:solidFill>
                  </a:rPr>
                  <a:t>pk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, </a:t>
                </a:r>
                <a:r>
                  <a:rPr lang="en-US" sz="2400" b="1" dirty="0" err="1">
                    <a:solidFill>
                      <a:srgbClr val="0000FF"/>
                    </a:solidFill>
                  </a:rPr>
                  <a:t>σ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) </a:t>
                </a:r>
                <a:r>
                  <a:rPr lang="en-US" dirty="0"/>
                  <a:t>= 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24800" y="1571742"/>
                <a:ext cx="1211727" cy="76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accept,  </a:t>
                </a:r>
                <a:r>
                  <a:rPr lang="en-US" sz="2400" dirty="0"/>
                  <a:t>m</a:t>
                </a: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reject</a:t>
                </a:r>
              </a:p>
            </p:txBody>
          </p:sp>
          <p:sp>
            <p:nvSpPr>
              <p:cNvPr id="46" name="Left Brace 45"/>
              <p:cNvSpPr/>
              <p:nvPr/>
            </p:nvSpPr>
            <p:spPr>
              <a:xfrm>
                <a:off x="7848600" y="1705014"/>
                <a:ext cx="152400" cy="609600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Digital signatures:  security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610600" cy="432435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493838" algn="l"/>
              </a:tabLst>
            </a:pPr>
            <a:r>
              <a:rPr lang="en-US" dirty="0"/>
              <a:t>Attacker’s power:    </a:t>
            </a:r>
            <a:r>
              <a:rPr lang="en-US" b="1" dirty="0"/>
              <a:t>chosen message attack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>
                <a:sym typeface="Symbol" charset="0"/>
              </a:rPr>
              <a:t>σ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S(</a:t>
            </a:r>
            <a:r>
              <a:rPr lang="en-US" dirty="0" err="1"/>
              <a:t>sk</a:t>
            </a:r>
            <a:r>
              <a:rPr lang="en-US" dirty="0"/>
              <a:t>, m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/>
              <a:t>Attacker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goal:   </a:t>
            </a:r>
            <a:r>
              <a:rPr lang="en-US" b="1" dirty="0"/>
              <a:t>existential forgery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produce some </a:t>
            </a:r>
            <a:r>
              <a:rPr lang="en-US" b="1" u="sng" dirty="0"/>
              <a:t>new</a:t>
            </a:r>
            <a:r>
              <a:rPr lang="en-US" dirty="0"/>
              <a:t> valid message/sig pair  (m,</a:t>
            </a:r>
            <a:r>
              <a:rPr lang="en-US" dirty="0">
                <a:sym typeface="Symbol" charset="0"/>
              </a:rPr>
              <a:t> </a:t>
            </a:r>
            <a:r>
              <a:rPr lang="en-US" dirty="0" err="1">
                <a:sym typeface="Symbol" charset="0"/>
              </a:rPr>
              <a:t>σ</a:t>
            </a:r>
            <a:r>
              <a:rPr lang="en-US" dirty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m  </a:t>
            </a:r>
            <a:r>
              <a:rPr lang="en-US" dirty="0">
                <a:sym typeface="Symbol" charset="0"/>
              </a:rPr>
              <a:t>  </a:t>
            </a:r>
            <a:r>
              <a:rPr lang="en-US" sz="2800" dirty="0">
                <a:sym typeface="Symbol" charset="0"/>
              </a:rPr>
              <a:t>{</a:t>
            </a:r>
            <a:r>
              <a:rPr lang="en-US" dirty="0">
                <a:sym typeface="Symbol" charset="0"/>
              </a:rPr>
              <a:t>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, … , </a:t>
            </a:r>
            <a:r>
              <a:rPr lang="en-US" dirty="0" err="1">
                <a:sym typeface="Symbol" charset="0"/>
              </a:rPr>
              <a:t>m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  attacker cannot produce a valid sig. for a </a:t>
            </a:r>
            <a:r>
              <a:rPr lang="en-US" u="sng" dirty="0">
                <a:sym typeface="Symbol" charset="0"/>
              </a:rPr>
              <a:t>new</a:t>
            </a:r>
            <a:r>
              <a:rPr lang="en-US" dirty="0">
                <a:sym typeface="Symbol" charset="0"/>
              </a:rPr>
              <a:t> message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" y="39433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32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Sigs with Message Recovery: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86868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b="1" dirty="0">
                <a:solidFill>
                  <a:srgbClr val="3366FF"/>
                </a:solidFill>
              </a:rPr>
              <a:t>, F, F</a:t>
            </a:r>
            <a:r>
              <a:rPr lang="en-US" b="1" baseline="5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 )</a:t>
            </a:r>
            <a:r>
              <a:rPr lang="en-US" dirty="0"/>
              <a:t>:    TDP on domain  (X</a:t>
            </a:r>
            <a:r>
              <a:rPr lang="en-US" baseline="-25000" dirty="0"/>
              <a:t>0</a:t>
            </a:r>
            <a:r>
              <a:rPr lang="en-US" dirty="0"/>
              <a:t> × 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en-US" baseline="-25000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Hash functions:   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>
                <a:solidFill>
                  <a:srgbClr val="3366FF"/>
                </a:solidFill>
              </a:rPr>
              <a:t>	H: X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r>
              <a:rPr lang="en-US" b="1" dirty="0">
                <a:solidFill>
                  <a:srgbClr val="3366FF"/>
                </a:solidFill>
              </a:rPr>
              <a:t> ⟶ X</a:t>
            </a:r>
            <a:r>
              <a:rPr lang="en-US" b="1" baseline="-25000" dirty="0">
                <a:solidFill>
                  <a:srgbClr val="3366FF"/>
                </a:solidFill>
              </a:rPr>
              <a:t>0</a:t>
            </a:r>
            <a:r>
              <a:rPr lang="en-US" b="1" dirty="0">
                <a:solidFill>
                  <a:srgbClr val="3366FF"/>
                </a:solidFill>
              </a:rPr>
              <a:t>   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b="1" dirty="0">
                <a:solidFill>
                  <a:srgbClr val="3366FF"/>
                </a:solidFill>
              </a:rPr>
              <a:t>	G: X</a:t>
            </a:r>
            <a:r>
              <a:rPr lang="en-US" b="1" baseline="-25000" dirty="0">
                <a:solidFill>
                  <a:srgbClr val="3366FF"/>
                </a:solidFill>
              </a:rPr>
              <a:t>0</a:t>
            </a:r>
            <a:r>
              <a:rPr lang="en-US" b="1" dirty="0">
                <a:solidFill>
                  <a:srgbClr val="3366FF"/>
                </a:solidFill>
              </a:rPr>
              <a:t>⟶ X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endParaRPr lang="en-US" dirty="0"/>
          </a:p>
        </p:txBody>
      </p:sp>
      <p:sp>
        <p:nvSpPr>
          <p:cNvPr id="21" name="AutoShape 10"/>
          <p:cNvSpPr>
            <a:spLocks/>
          </p:cNvSpPr>
          <p:nvPr/>
        </p:nvSpPr>
        <p:spPr bwMode="auto">
          <a:xfrm rot="16200000">
            <a:off x="7505701" y="-40284"/>
            <a:ext cx="76199" cy="2743202"/>
          </a:xfrm>
          <a:prstGeom prst="leftBrace">
            <a:avLst>
              <a:gd name="adj1" fmla="val 163889"/>
              <a:gd name="adj2" fmla="val 499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AutoShape 10"/>
          <p:cNvSpPr>
            <a:spLocks/>
          </p:cNvSpPr>
          <p:nvPr/>
        </p:nvSpPr>
        <p:spPr bwMode="auto">
          <a:xfrm rot="16200000">
            <a:off x="5600700" y="869258"/>
            <a:ext cx="76200" cy="914400"/>
          </a:xfrm>
          <a:prstGeom prst="leftBrace">
            <a:avLst>
              <a:gd name="adj1" fmla="val 163889"/>
              <a:gd name="adj2" fmla="val 499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76127" y="590550"/>
            <a:ext cx="3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90550"/>
            <a:ext cx="3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200716" y="974150"/>
            <a:ext cx="914400" cy="22859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172200" y="974150"/>
            <a:ext cx="2743200" cy="22859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5980" y="1321414"/>
            <a:ext cx="9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  <a:r>
              <a:rPr lang="en-US" sz="2400" baseline="30000" dirty="0"/>
              <a:t>256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7043315" y="1352550"/>
            <a:ext cx="19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  <a:r>
              <a:rPr lang="en-US" sz="2400" baseline="30000" dirty="0"/>
              <a:t>2048-256=1792</a:t>
            </a:r>
            <a:endParaRPr lang="en-US" baseline="30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200" y="3045083"/>
            <a:ext cx="8915400" cy="1965067"/>
            <a:chOff x="76200" y="3045083"/>
            <a:chExt cx="8915400" cy="1965067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95542" y="4006875"/>
              <a:ext cx="5029200" cy="39290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m ⊕ G(h)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6466" y="3943088"/>
              <a:ext cx="767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EM =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90600" y="3611607"/>
              <a:ext cx="1676400" cy="788943"/>
              <a:chOff x="6307111" y="2724150"/>
              <a:chExt cx="1676400" cy="788943"/>
            </a:xfrm>
          </p:grpSpPr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307111" y="3120186"/>
                <a:ext cx="1676400" cy="392907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</a:rPr>
                  <a:t>h</a:t>
                </a:r>
              </a:p>
            </p:txBody>
          </p:sp>
          <p:sp>
            <p:nvSpPr>
              <p:cNvPr id="14" name="AutoShape 10"/>
              <p:cNvSpPr>
                <a:spLocks/>
              </p:cNvSpPr>
              <p:nvPr/>
            </p:nvSpPr>
            <p:spPr bwMode="auto">
              <a:xfrm rot="5400000" flipV="1">
                <a:off x="7107211" y="2200362"/>
                <a:ext cx="76200" cy="1676400"/>
              </a:xfrm>
              <a:prstGeom prst="leftBrace">
                <a:avLst>
                  <a:gd name="adj1" fmla="val 163889"/>
                  <a:gd name="adj2" fmla="val 4994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43931" y="2724150"/>
                <a:ext cx="8469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256 bits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696200" y="3962478"/>
              <a:ext cx="1240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∈  X</a:t>
              </a:r>
              <a:r>
                <a:rPr lang="en-US" sz="2000" baseline="-25000" dirty="0"/>
                <a:t>0</a:t>
              </a:r>
              <a:r>
                <a:rPr lang="en-US" sz="2000" dirty="0"/>
                <a:t> × X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18994" y="4379952"/>
              <a:ext cx="346260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400" dirty="0"/>
                <a:t>output:</a:t>
              </a:r>
              <a:r>
                <a:rPr lang="en-US" sz="2400" b="1" dirty="0">
                  <a:solidFill>
                    <a:srgbClr val="3366FF"/>
                  </a:solidFill>
                </a:rPr>
                <a:t>    </a:t>
              </a:r>
              <a:r>
                <a:rPr lang="en-US" sz="2400" b="1" dirty="0" err="1">
                  <a:solidFill>
                    <a:srgbClr val="008000"/>
                  </a:solidFill>
                  <a:sym typeface="Symbol" charset="0"/>
                </a:rPr>
                <a:t>σ</a:t>
              </a:r>
              <a:r>
                <a:rPr lang="en-US" sz="2400" b="1" dirty="0">
                  <a:solidFill>
                    <a:srgbClr val="008000"/>
                  </a:solidFill>
                  <a:sym typeface="Symbol" charset="0"/>
                </a:rPr>
                <a:t> ⟵ F</a:t>
              </a:r>
              <a:r>
                <a:rPr lang="en-US" sz="2800" b="1" baseline="30000" dirty="0">
                  <a:solidFill>
                    <a:srgbClr val="008000"/>
                  </a:solidFill>
                  <a:sym typeface="Symbol" charset="0"/>
                </a:rPr>
                <a:t>-1</a:t>
              </a:r>
              <a:r>
                <a:rPr lang="en-US" sz="2400" b="1" dirty="0">
                  <a:solidFill>
                    <a:srgbClr val="008000"/>
                  </a:solidFill>
                  <a:sym typeface="Symbol" charset="0"/>
                </a:rPr>
                <a:t>(</a:t>
              </a:r>
              <a:r>
                <a:rPr lang="en-US" sz="2400" b="1" dirty="0" err="1">
                  <a:solidFill>
                    <a:srgbClr val="008000"/>
                  </a:solidFill>
                  <a:sym typeface="Symbol" charset="0"/>
                </a:rPr>
                <a:t>sk</a:t>
              </a:r>
              <a:r>
                <a:rPr lang="en-US" sz="2400" b="1" dirty="0">
                  <a:solidFill>
                    <a:srgbClr val="008000"/>
                  </a:solidFill>
                  <a:sym typeface="Symbol" charset="0"/>
                </a:rPr>
                <a:t>, EM)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045083"/>
              <a:ext cx="5607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Signing:     S(</a:t>
              </a:r>
              <a:r>
                <a:rPr lang="en-US" sz="2400" dirty="0" err="1"/>
                <a:t>sk</a:t>
              </a:r>
              <a:r>
                <a:rPr lang="en-US" sz="2400" dirty="0"/>
                <a:t>, </a:t>
              </a:r>
              <a:r>
                <a:rPr lang="en-US" sz="2800" b="1" dirty="0">
                  <a:solidFill>
                    <a:srgbClr val="0000FF"/>
                  </a:solidFill>
                </a:rPr>
                <a:t>m</a:t>
              </a:r>
              <a:r>
                <a:rPr lang="en-US" sz="2400" dirty="0"/>
                <a:t>∈X</a:t>
              </a:r>
              <a:r>
                <a:rPr lang="en-US" sz="2400" baseline="-25000" dirty="0"/>
                <a:t>1</a:t>
              </a:r>
              <a:r>
                <a:rPr lang="en-US" sz="2400" dirty="0"/>
                <a:t>):     h ⟵ H(</a:t>
              </a:r>
              <a:r>
                <a:rPr lang="en-US" sz="2800" b="1" dirty="0">
                  <a:solidFill>
                    <a:srgbClr val="0000FF"/>
                  </a:solidFill>
                </a:rPr>
                <a:t>m</a:t>
              </a:r>
              <a:r>
                <a:rPr lang="en-US" sz="2400" dirty="0"/>
                <a:t>)  ∈ X</a:t>
              </a:r>
              <a:r>
                <a:rPr lang="en-US" sz="2400" baseline="-25000" dirty="0"/>
                <a:t>0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200" y="3105150"/>
              <a:ext cx="8915400" cy="19050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71800" y="1657350"/>
            <a:ext cx="4343400" cy="1165247"/>
            <a:chOff x="2971800" y="1763432"/>
            <a:chExt cx="4343400" cy="1165247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2971800" y="2071746"/>
              <a:ext cx="2743200" cy="2285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2971800" y="2619414"/>
              <a:ext cx="914400" cy="2285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6367413" y="2066886"/>
              <a:ext cx="914400" cy="2285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572000" y="2619414"/>
              <a:ext cx="2743200" cy="22859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537" y="1890810"/>
              <a:ext cx="54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⟶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2467014"/>
              <a:ext cx="54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5200" y="1763432"/>
              <a:ext cx="1154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msg</a:t>
              </a:r>
              <a:r>
                <a:rPr lang="en-US" dirty="0"/>
                <a:t>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6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Sigs with Message Recovery: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8686800" cy="609600"/>
          </a:xfrm>
        </p:spPr>
        <p:txBody>
          <a:bodyPr/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/>
              <a:t> S(</a:t>
            </a:r>
            <a:r>
              <a:rPr lang="en-US" dirty="0" err="1"/>
              <a:t>sk</a:t>
            </a:r>
            <a:r>
              <a:rPr lang="en-US" dirty="0"/>
              <a:t>, m∈X</a:t>
            </a:r>
            <a:r>
              <a:rPr lang="en-US" baseline="-25000" dirty="0"/>
              <a:t>1</a:t>
            </a:r>
            <a:r>
              <a:rPr lang="en-US" dirty="0"/>
              <a:t>):     choose random  h ⟵ H(m)  ∈ X</a:t>
            </a:r>
            <a:r>
              <a:rPr lang="en-US" baseline="-25000" dirty="0"/>
              <a:t>0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695542" y="1624821"/>
            <a:ext cx="5029200" cy="39290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 ⊕ G(h)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466" y="1561034"/>
            <a:ext cx="76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EM =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90600" y="1229553"/>
            <a:ext cx="1676400" cy="788943"/>
            <a:chOff x="6307111" y="2724150"/>
            <a:chExt cx="1676400" cy="788943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307111" y="3120186"/>
              <a:ext cx="1676400" cy="39290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 rot="5400000" flipV="1">
              <a:off x="7107211" y="2200362"/>
              <a:ext cx="76200" cy="1676400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43931" y="2724150"/>
              <a:ext cx="846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256 bits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78783" y="1580424"/>
            <a:ext cx="1240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∈  X</a:t>
            </a:r>
            <a:r>
              <a:rPr lang="en-US" sz="2000" baseline="-25000" dirty="0"/>
              <a:t>0</a:t>
            </a:r>
            <a:r>
              <a:rPr lang="en-US" sz="2000" dirty="0"/>
              <a:t> × X</a:t>
            </a:r>
            <a:r>
              <a:rPr lang="en-US" sz="2000" baseline="-250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0" y="2038350"/>
            <a:ext cx="34626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output:</a:t>
            </a:r>
            <a:r>
              <a:rPr lang="en-US" sz="2400" b="1" dirty="0">
                <a:solidFill>
                  <a:srgbClr val="3366FF"/>
                </a:solidFill>
              </a:rPr>
              <a:t>    </a:t>
            </a:r>
            <a:r>
              <a:rPr lang="en-US" sz="2400" b="1" dirty="0" err="1">
                <a:solidFill>
                  <a:srgbClr val="008000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8000"/>
                </a:solidFill>
                <a:sym typeface="Symbol" charset="0"/>
              </a:rPr>
              <a:t> ⟵ F</a:t>
            </a:r>
            <a:r>
              <a:rPr lang="en-US" sz="2800" b="1" baseline="30000" dirty="0">
                <a:solidFill>
                  <a:srgbClr val="008000"/>
                </a:solidFill>
                <a:sym typeface="Symbol" charset="0"/>
              </a:rPr>
              <a:t>-1</a:t>
            </a:r>
            <a:r>
              <a:rPr lang="en-US" sz="2400" b="1" dirty="0">
                <a:solidFill>
                  <a:srgbClr val="008000"/>
                </a:solidFill>
                <a:sym typeface="Symbol" charset="0"/>
              </a:rPr>
              <a:t>(</a:t>
            </a:r>
            <a:r>
              <a:rPr lang="en-US" sz="2400" b="1" dirty="0" err="1">
                <a:solidFill>
                  <a:srgbClr val="008000"/>
                </a:solidFill>
                <a:sym typeface="Symbol" charset="0"/>
              </a:rPr>
              <a:t>sk</a:t>
            </a:r>
            <a:r>
              <a:rPr lang="en-US" sz="2400" b="1" dirty="0">
                <a:solidFill>
                  <a:srgbClr val="008000"/>
                </a:solidFill>
                <a:sym typeface="Symbol" charset="0"/>
              </a:rPr>
              <a:t>, EM)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876550"/>
            <a:ext cx="7456388" cy="101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bIns="91440" rtlCol="0">
            <a:spAutoFit/>
          </a:bodyPr>
          <a:lstStyle/>
          <a:p>
            <a:pPr>
              <a:lnSpc>
                <a:spcPct val="120000"/>
              </a:lnSpc>
              <a:tabLst>
                <a:tab pos="1370013" algn="l"/>
              </a:tabLst>
            </a:pPr>
            <a:r>
              <a:rPr lang="en-US" sz="2400" dirty="0"/>
              <a:t>V(</a:t>
            </a:r>
            <a:r>
              <a:rPr lang="en-US" sz="2400" dirty="0" err="1"/>
              <a:t>pk</a:t>
            </a:r>
            <a:r>
              <a:rPr lang="en-US" sz="2400" dirty="0"/>
              <a:t>, </a:t>
            </a:r>
            <a:r>
              <a:rPr lang="en-US" sz="2400" dirty="0" err="1"/>
              <a:t>σ</a:t>
            </a:r>
            <a:r>
              <a:rPr lang="en-US" sz="2400" dirty="0"/>
              <a:t>):	(x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) ⟵ F(</a:t>
            </a:r>
            <a:r>
              <a:rPr lang="en-US" sz="2400" dirty="0" err="1"/>
              <a:t>pk</a:t>
            </a:r>
            <a:r>
              <a:rPr lang="en-US" sz="2400" dirty="0"/>
              <a:t>, </a:t>
            </a:r>
            <a:r>
              <a:rPr lang="en-US" sz="2400" dirty="0" err="1"/>
              <a:t>σ</a:t>
            </a:r>
            <a:r>
              <a:rPr lang="en-US" sz="2400" dirty="0"/>
              <a:t>) ,    m ⟵ x</a:t>
            </a:r>
            <a:r>
              <a:rPr lang="en-US" sz="2400" baseline="-25000" dirty="0"/>
              <a:t>1</a:t>
            </a:r>
            <a:r>
              <a:rPr lang="en-US" sz="2400" dirty="0"/>
              <a:t>⊕ G(x</a:t>
            </a:r>
            <a:r>
              <a:rPr lang="en-US" sz="2400" baseline="-25000" dirty="0"/>
              <a:t>0</a:t>
            </a:r>
            <a:r>
              <a:rPr lang="en-US" sz="2400" dirty="0"/>
              <a:t>)  </a:t>
            </a:r>
            <a:br>
              <a:rPr lang="en-US" sz="2400" dirty="0"/>
            </a:br>
            <a:r>
              <a:rPr lang="en-US" sz="2400" dirty="0"/>
              <a:t>	if  x</a:t>
            </a:r>
            <a:r>
              <a:rPr lang="en-US" sz="2400" baseline="-25000" dirty="0"/>
              <a:t>0</a:t>
            </a:r>
            <a:r>
              <a:rPr lang="en-US" sz="2400" dirty="0"/>
              <a:t>=H(m)  output  “</a:t>
            </a:r>
            <a:r>
              <a:rPr lang="en-US" sz="2400" dirty="0">
                <a:solidFill>
                  <a:srgbClr val="0000FF"/>
                </a:solidFill>
              </a:rPr>
              <a:t>accept,  m</a:t>
            </a:r>
            <a:r>
              <a:rPr lang="en-US" sz="2400" dirty="0"/>
              <a:t>”   else   “</a:t>
            </a:r>
            <a:r>
              <a:rPr lang="en-US" sz="2400" dirty="0">
                <a:solidFill>
                  <a:srgbClr val="0000FF"/>
                </a:solidFill>
              </a:rPr>
              <a:t>reject</a:t>
            </a:r>
            <a:r>
              <a:rPr lang="en-US" sz="2400"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4248150"/>
            <a:ext cx="862875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Thm</a:t>
            </a:r>
            <a:r>
              <a:rPr lang="en-US" sz="2400" dirty="0"/>
              <a:t>:  </a:t>
            </a:r>
            <a:r>
              <a:rPr lang="en-US" sz="2400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sz="2400" b="1" dirty="0">
                <a:solidFill>
                  <a:srgbClr val="3366FF"/>
                </a:solidFill>
              </a:rPr>
              <a:t>, F, F</a:t>
            </a:r>
            <a:r>
              <a:rPr lang="en-US" sz="2400" b="1" baseline="50000" dirty="0">
                <a:solidFill>
                  <a:srgbClr val="3366FF"/>
                </a:solidFill>
              </a:rPr>
              <a:t>-1</a:t>
            </a:r>
            <a:r>
              <a:rPr lang="en-US" sz="2400" b="1" dirty="0">
                <a:solidFill>
                  <a:srgbClr val="3366FF"/>
                </a:solidFill>
              </a:rPr>
              <a:t>)</a:t>
            </a:r>
            <a:r>
              <a:rPr lang="en-US" sz="2400" b="1" dirty="0"/>
              <a:t>  </a:t>
            </a:r>
            <a:r>
              <a:rPr lang="en-US" sz="2400" dirty="0"/>
              <a:t>secure TDP   ⇒   </a:t>
            </a:r>
            <a:r>
              <a:rPr lang="en-US" sz="2400" b="1" dirty="0">
                <a:solidFill>
                  <a:srgbClr val="3366FF"/>
                </a:solidFill>
              </a:rPr>
              <a:t>(G</a:t>
            </a:r>
            <a:r>
              <a:rPr lang="en-US" sz="2000" b="1" baseline="-25000" dirty="0">
                <a:solidFill>
                  <a:srgbClr val="3366FF"/>
                </a:solidFill>
              </a:rPr>
              <a:t>TDP</a:t>
            </a:r>
            <a:r>
              <a:rPr lang="en-US" sz="2400" b="1" dirty="0">
                <a:solidFill>
                  <a:srgbClr val="3366FF"/>
                </a:solidFill>
              </a:rPr>
              <a:t>, S, V) </a:t>
            </a:r>
            <a:r>
              <a:rPr lang="en-US" sz="2400" dirty="0"/>
              <a:t>secure MR signature</a:t>
            </a:r>
            <a:br>
              <a:rPr lang="en-US" sz="2400" dirty="0"/>
            </a:br>
            <a:r>
              <a:rPr lang="en-US" sz="2400" dirty="0"/>
              <a:t>	when  </a:t>
            </a:r>
            <a:r>
              <a:rPr lang="en-US" sz="2400" b="1" dirty="0">
                <a:solidFill>
                  <a:srgbClr val="000000"/>
                </a:solidFill>
              </a:rPr>
              <a:t>H, G</a:t>
            </a:r>
            <a:r>
              <a:rPr lang="en-US" sz="2400" dirty="0">
                <a:solidFill>
                  <a:srgbClr val="000000"/>
                </a:solidFill>
              </a:rPr>
              <a:t>  are modeled as random oracles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1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7150"/>
            <a:ext cx="901656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 for sigs with message-recovery:   </a:t>
            </a:r>
            <a:r>
              <a:rPr lang="en-US" sz="2400" b="1" dirty="0"/>
              <a:t>RSA-PSS-R    </a:t>
            </a:r>
            <a:r>
              <a:rPr lang="en-US" sz="2400" dirty="0"/>
              <a:t>(PKCS1)</a:t>
            </a:r>
          </a:p>
          <a:p>
            <a:pPr>
              <a:spcBef>
                <a:spcPts val="1200"/>
              </a:spcBef>
              <a:tabLst>
                <a:tab pos="850900" algn="l"/>
                <a:tab pos="2286000" algn="l"/>
                <a:tab pos="5480050" algn="l"/>
              </a:tabLst>
            </a:pPr>
            <a:r>
              <a:rPr lang="en-US" sz="2400" dirty="0"/>
              <a:t>Consider the following MR signature:    </a:t>
            </a:r>
            <a:r>
              <a:rPr lang="en-US" sz="2400" b="1" dirty="0">
                <a:solidFill>
                  <a:srgbClr val="0000FF"/>
                </a:solidFill>
              </a:rPr>
              <a:t>S(</a:t>
            </a:r>
            <a:r>
              <a:rPr lang="en-US" sz="2400" b="1" dirty="0" err="1">
                <a:solidFill>
                  <a:srgbClr val="0000FF"/>
                </a:solidFill>
              </a:rPr>
              <a:t>sk</a:t>
            </a:r>
            <a:r>
              <a:rPr lang="en-US" sz="2400" b="1" dirty="0">
                <a:solidFill>
                  <a:srgbClr val="0000FF"/>
                </a:solidFill>
              </a:rPr>
              <a:t>, m) = 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F</a:t>
            </a:r>
            <a:r>
              <a:rPr lang="en-US" sz="2800" b="1" baseline="30000" dirty="0">
                <a:solidFill>
                  <a:srgbClr val="0000FF"/>
                </a:solidFill>
                <a:sym typeface="Symbol" charset="0"/>
              </a:rPr>
              <a:t>-1</a:t>
            </a:r>
            <a:r>
              <a:rPr lang="en-US" sz="2800" b="1" dirty="0">
                <a:solidFill>
                  <a:srgbClr val="0000FF"/>
                </a:solidFill>
                <a:sym typeface="Symbol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sk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,  </a:t>
            </a:r>
            <a:r>
              <a:rPr lang="en-US" sz="2400" b="1" dirty="0">
                <a:solidFill>
                  <a:srgbClr val="FF0000"/>
                </a:solidFill>
                <a:sym typeface="Symbol" charset="0"/>
              </a:rPr>
              <a:t>[m </a:t>
            </a:r>
            <a:r>
              <a:rPr lang="en-US" sz="2800" b="1" spc="-170" dirty="0" err="1">
                <a:solidFill>
                  <a:srgbClr val="FF0000"/>
                </a:solidFill>
                <a:sym typeface="Symbol" charset="0"/>
              </a:rPr>
              <a:t>ll</a:t>
            </a:r>
            <a:r>
              <a:rPr lang="en-US" sz="2400" b="1" dirty="0">
                <a:solidFill>
                  <a:srgbClr val="FF0000"/>
                </a:solidFill>
                <a:sym typeface="Symbol" charset="0"/>
              </a:rPr>
              <a:t> H(m)] </a:t>
            </a:r>
            <a:r>
              <a:rPr lang="en-US" sz="2800" b="1" dirty="0">
                <a:solidFill>
                  <a:srgbClr val="0000FF"/>
                </a:solidFill>
                <a:sym typeface="Symbol" charset="0"/>
              </a:rPr>
              <a:t>)</a:t>
            </a:r>
            <a:br>
              <a:rPr lang="en-US" sz="2400" b="1" dirty="0">
                <a:solidFill>
                  <a:srgbClr val="0000FF"/>
                </a:solidFill>
                <a:sym typeface="Symbol" charset="0"/>
              </a:rPr>
            </a:br>
            <a:r>
              <a:rPr lang="en-US" sz="2400" b="1" dirty="0">
                <a:solidFill>
                  <a:srgbClr val="008000"/>
                </a:solidFill>
                <a:sym typeface="Symbol" charset="0"/>
              </a:rPr>
              <a:t>    	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V(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pk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, </a:t>
            </a:r>
            <a:r>
              <a:rPr lang="el-GR" sz="2400" b="1" dirty="0">
                <a:solidFill>
                  <a:srgbClr val="0000FF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):	(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m,h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) ⟵ F(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pk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, </a:t>
            </a:r>
            <a:r>
              <a:rPr lang="el-GR" sz="2400" b="1" dirty="0">
                <a:solidFill>
                  <a:srgbClr val="0000FF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) </a:t>
            </a:r>
            <a:br>
              <a:rPr lang="en-US" sz="2400" b="1" dirty="0">
                <a:solidFill>
                  <a:srgbClr val="0000FF"/>
                </a:solidFill>
                <a:sym typeface="Symbol" charset="0"/>
              </a:rPr>
            </a:b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		if h=H(m) outputs “accept, m”</a:t>
            </a:r>
          </a:p>
          <a:p>
            <a:pPr>
              <a:tabLst>
                <a:tab pos="850900" algn="l"/>
                <a:tab pos="2286000" algn="l"/>
                <a:tab pos="5480050" algn="l"/>
              </a:tabLst>
            </a:pPr>
            <a:r>
              <a:rPr lang="en-US" sz="2400" dirty="0">
                <a:solidFill>
                  <a:srgbClr val="000000"/>
                </a:solidFill>
                <a:sym typeface="Symbol" charset="0"/>
              </a:rPr>
              <a:t>Unfortunately, we can’t prove security.</a:t>
            </a:r>
          </a:p>
          <a:p>
            <a:pPr>
              <a:tabLst>
                <a:tab pos="850900" algn="l"/>
                <a:tab pos="2286000" algn="l"/>
                <a:tab pos="5480050" algn="l"/>
              </a:tabLst>
            </a:pPr>
            <a:r>
              <a:rPr lang="en-US" sz="2400" dirty="0">
                <a:solidFill>
                  <a:srgbClr val="000000"/>
                </a:solidFill>
                <a:sym typeface="Symbol" charset="0"/>
              </a:rPr>
              <a:t>Should we use this scheme with RSA and with H as SHA-256?</a:t>
            </a:r>
            <a:r>
              <a:rPr lang="en-US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181350"/>
            <a:ext cx="5213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unless someone discovers an attack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638550"/>
            <a:ext cx="7138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only use schemes that have a clear security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095750"/>
            <a:ext cx="544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depends on the size of the RSA modulus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643485"/>
            <a:ext cx="848621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				   (</a:t>
            </a:r>
            <a:r>
              <a:rPr lang="en-US" sz="2200" dirty="0"/>
              <a:t>ISO</a:t>
            </a:r>
            <a:r>
              <a:rPr lang="pl-PL" sz="2200" dirty="0"/>
              <a:t>/IEC 9796-2 </a:t>
            </a:r>
            <a:r>
              <a:rPr lang="pl-PL" sz="2400" dirty="0"/>
              <a:t>sigs.  and  </a:t>
            </a:r>
            <a:r>
              <a:rPr lang="pl-PL" sz="2200" dirty="0"/>
              <a:t>EMV</a:t>
            </a:r>
            <a:r>
              <a:rPr lang="pl-PL" sz="2400" dirty="0"/>
              <a:t> sigs.)   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5668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407" y="4834287"/>
            <a:ext cx="6444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[Practical cryptanalysis of ISO/IEC 9796-2 and EMV signatures, in Proc. of Crypto 2009]</a:t>
            </a:r>
          </a:p>
        </p:txBody>
      </p:sp>
    </p:spTree>
    <p:extLst>
      <p:ext uri="{BB962C8B-B14F-4D97-AF65-F5344CB8AC3E}">
        <p14:creationId xmlns:p14="http://schemas.microsoft.com/office/powerpoint/2010/main" val="41941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Aggregate Signatures     </a:t>
            </a:r>
            <a:r>
              <a:rPr lang="en-US" sz="2000" dirty="0"/>
              <a:t>[BGLS’03]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90550"/>
            <a:ext cx="26670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Certificate chain: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1047750"/>
            <a:ext cx="1752600" cy="9906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www.xyz.com</a:t>
            </a:r>
          </a:p>
          <a:p>
            <a:r>
              <a:rPr lang="en-US" dirty="0"/>
              <a:t>pub-key:   ….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000" y="2038350"/>
            <a:ext cx="1752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0037" y="1047750"/>
            <a:ext cx="2411763" cy="1371600"/>
            <a:chOff x="2654364" y="971550"/>
            <a:chExt cx="2411763" cy="1371600"/>
          </a:xfrm>
        </p:grpSpPr>
        <p:sp>
          <p:nvSpPr>
            <p:cNvPr id="8" name="Rectangle 7"/>
            <p:cNvSpPr/>
            <p:nvPr/>
          </p:nvSpPr>
          <p:spPr>
            <a:xfrm>
              <a:off x="2971800" y="971550"/>
              <a:ext cx="1752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/>
                <a:t>subj</a:t>
              </a:r>
              <a:r>
                <a:rPr lang="en-US" dirty="0"/>
                <a:t>-id:</a:t>
              </a:r>
              <a:br>
                <a:rPr lang="en-US" dirty="0"/>
              </a:br>
              <a:r>
                <a:rPr lang="en-US" dirty="0"/>
                <a:t>    </a:t>
              </a:r>
              <a:r>
                <a:rPr lang="en-US" dirty="0">
                  <a:solidFill>
                    <a:srgbClr val="FFFF00"/>
                  </a:solidFill>
                </a:rPr>
                <a:t>Equifax CA</a:t>
              </a:r>
            </a:p>
            <a:p>
              <a:r>
                <a:rPr lang="en-US" dirty="0"/>
                <a:t>pub-key:   ….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1962150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self-signed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654364" y="1726390"/>
              <a:ext cx="299687" cy="399495"/>
            </a:xfrm>
            <a:custGeom>
              <a:avLst/>
              <a:gdLst>
                <a:gd name="connsiteX0" fmla="*/ 299687 w 299687"/>
                <a:gd name="connsiteY0" fmla="*/ 0 h 399495"/>
                <a:gd name="connsiteX1" fmla="*/ 0 w 299687"/>
                <a:gd name="connsiteY1" fmla="*/ 14267 h 399495"/>
                <a:gd name="connsiteX2" fmla="*/ 0 w 299687"/>
                <a:gd name="connsiteY2" fmla="*/ 399495 h 399495"/>
                <a:gd name="connsiteX3" fmla="*/ 271145 w 299687"/>
                <a:gd name="connsiteY3" fmla="*/ 399495 h 39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87" h="399495">
                  <a:moveTo>
                    <a:pt x="299687" y="0"/>
                  </a:moveTo>
                  <a:lnTo>
                    <a:pt x="0" y="14267"/>
                  </a:lnTo>
                  <a:lnTo>
                    <a:pt x="0" y="399495"/>
                  </a:lnTo>
                  <a:lnTo>
                    <a:pt x="271145" y="399495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95801" y="1740657"/>
              <a:ext cx="570326" cy="413763"/>
            </a:xfrm>
            <a:custGeom>
              <a:avLst/>
              <a:gdLst>
                <a:gd name="connsiteX0" fmla="*/ 0 w 342499"/>
                <a:gd name="connsiteY0" fmla="*/ 0 h 370960"/>
                <a:gd name="connsiteX1" fmla="*/ 242603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70960"/>
                <a:gd name="connsiteX1" fmla="*/ 216892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99496"/>
                <a:gd name="connsiteX1" fmla="*/ 216892 w 342499"/>
                <a:gd name="connsiteY1" fmla="*/ 0 h 399496"/>
                <a:gd name="connsiteX2" fmla="*/ 222632 w 342499"/>
                <a:gd name="connsiteY2" fmla="*/ 399496 h 399496"/>
                <a:gd name="connsiteX3" fmla="*/ 342499 w 342499"/>
                <a:gd name="connsiteY3" fmla="*/ 370960 h 399496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399496 h 413763"/>
                <a:gd name="connsiteX3" fmla="*/ 342499 w 342499"/>
                <a:gd name="connsiteY3" fmla="*/ 413763 h 413763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412864 h 413763"/>
                <a:gd name="connsiteX3" fmla="*/ 342499 w 342499"/>
                <a:gd name="connsiteY3" fmla="*/ 413763 h 41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499" h="413763">
                  <a:moveTo>
                    <a:pt x="0" y="0"/>
                  </a:moveTo>
                  <a:lnTo>
                    <a:pt x="216892" y="0"/>
                  </a:lnTo>
                  <a:cubicBezTo>
                    <a:pt x="215949" y="118898"/>
                    <a:pt x="223575" y="293966"/>
                    <a:pt x="222632" y="412864"/>
                  </a:cubicBezTo>
                  <a:lnTo>
                    <a:pt x="342499" y="413763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0" y="1047750"/>
            <a:ext cx="2094326" cy="1371600"/>
            <a:chOff x="5105400" y="971550"/>
            <a:chExt cx="2094326" cy="1371600"/>
          </a:xfrm>
        </p:grpSpPr>
        <p:sp>
          <p:nvSpPr>
            <p:cNvPr id="6" name="Rectangle 5"/>
            <p:cNvSpPr/>
            <p:nvPr/>
          </p:nvSpPr>
          <p:spPr>
            <a:xfrm>
              <a:off x="5105400" y="971550"/>
              <a:ext cx="1752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/>
                <a:t>subj</a:t>
              </a:r>
              <a:r>
                <a:rPr lang="en-US" dirty="0"/>
                <a:t>-id:</a:t>
              </a:r>
              <a:br>
                <a:rPr lang="en-US" dirty="0"/>
              </a:br>
              <a:r>
                <a:rPr lang="en-US" dirty="0"/>
                <a:t>    </a:t>
              </a:r>
              <a:r>
                <a:rPr lang="en-US" dirty="0">
                  <a:solidFill>
                    <a:srgbClr val="FFFF00"/>
                  </a:solidFill>
                </a:rPr>
                <a:t>Internal CA</a:t>
              </a:r>
            </a:p>
            <a:p>
              <a:r>
                <a:rPr lang="en-US" dirty="0"/>
                <a:t>pub-key:   ….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1962150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629400" y="1733550"/>
              <a:ext cx="570326" cy="413763"/>
            </a:xfrm>
            <a:custGeom>
              <a:avLst/>
              <a:gdLst>
                <a:gd name="connsiteX0" fmla="*/ 0 w 342499"/>
                <a:gd name="connsiteY0" fmla="*/ 0 h 370960"/>
                <a:gd name="connsiteX1" fmla="*/ 242603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70960"/>
                <a:gd name="connsiteX1" fmla="*/ 216892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99496"/>
                <a:gd name="connsiteX1" fmla="*/ 216892 w 342499"/>
                <a:gd name="connsiteY1" fmla="*/ 0 h 399496"/>
                <a:gd name="connsiteX2" fmla="*/ 222632 w 342499"/>
                <a:gd name="connsiteY2" fmla="*/ 399496 h 399496"/>
                <a:gd name="connsiteX3" fmla="*/ 342499 w 342499"/>
                <a:gd name="connsiteY3" fmla="*/ 370960 h 399496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399496 h 413763"/>
                <a:gd name="connsiteX3" fmla="*/ 342499 w 342499"/>
                <a:gd name="connsiteY3" fmla="*/ 413763 h 413763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412864 h 413763"/>
                <a:gd name="connsiteX3" fmla="*/ 342499 w 342499"/>
                <a:gd name="connsiteY3" fmla="*/ 413763 h 41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499" h="413763">
                  <a:moveTo>
                    <a:pt x="0" y="0"/>
                  </a:moveTo>
                  <a:lnTo>
                    <a:pt x="216892" y="0"/>
                  </a:lnTo>
                  <a:cubicBezTo>
                    <a:pt x="215949" y="118898"/>
                    <a:pt x="223575" y="293966"/>
                    <a:pt x="222632" y="412864"/>
                  </a:cubicBezTo>
                  <a:lnTo>
                    <a:pt x="342499" y="413763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264795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Aggregate sigs:   lets anyone compress  n  signatures into </a:t>
            </a:r>
            <a:r>
              <a:rPr lang="en-US" u="sng" dirty="0"/>
              <a:t>one</a:t>
            </a: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11073" y="1047750"/>
            <a:ext cx="2094327" cy="1371600"/>
            <a:chOff x="2971800" y="971550"/>
            <a:chExt cx="2094327" cy="1371600"/>
          </a:xfrm>
        </p:grpSpPr>
        <p:sp>
          <p:nvSpPr>
            <p:cNvPr id="17" name="Rectangle 16"/>
            <p:cNvSpPr/>
            <p:nvPr/>
          </p:nvSpPr>
          <p:spPr>
            <a:xfrm>
              <a:off x="2971800" y="971550"/>
              <a:ext cx="1752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/>
                <a:t>subj</a:t>
              </a:r>
              <a:r>
                <a:rPr lang="en-US" dirty="0"/>
                <a:t>-id:</a:t>
              </a:r>
              <a:br>
                <a:rPr lang="en-US" dirty="0"/>
              </a:br>
              <a:r>
                <a:rPr lang="en-US" dirty="0"/>
                <a:t>    </a:t>
              </a:r>
              <a:r>
                <a:rPr lang="en-US" dirty="0" err="1">
                  <a:solidFill>
                    <a:srgbClr val="FFFF00"/>
                  </a:solidFill>
                </a:rPr>
                <a:t>GeoTrust</a:t>
              </a:r>
              <a:r>
                <a:rPr lang="en-US" dirty="0">
                  <a:solidFill>
                    <a:srgbClr val="FFFF00"/>
                  </a:solidFill>
                </a:rPr>
                <a:t> CA</a:t>
              </a:r>
            </a:p>
            <a:p>
              <a:r>
                <a:rPr lang="en-US" dirty="0"/>
                <a:t>pub-key:   ….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71800" y="1962150"/>
              <a:ext cx="17526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95801" y="1740657"/>
              <a:ext cx="570326" cy="413763"/>
            </a:xfrm>
            <a:custGeom>
              <a:avLst/>
              <a:gdLst>
                <a:gd name="connsiteX0" fmla="*/ 0 w 342499"/>
                <a:gd name="connsiteY0" fmla="*/ 0 h 370960"/>
                <a:gd name="connsiteX1" fmla="*/ 242603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70960"/>
                <a:gd name="connsiteX1" fmla="*/ 216892 w 342499"/>
                <a:gd name="connsiteY1" fmla="*/ 0 h 370960"/>
                <a:gd name="connsiteX2" fmla="*/ 214062 w 342499"/>
                <a:gd name="connsiteY2" fmla="*/ 356693 h 370960"/>
                <a:gd name="connsiteX3" fmla="*/ 342499 w 342499"/>
                <a:gd name="connsiteY3" fmla="*/ 370960 h 370960"/>
                <a:gd name="connsiteX0" fmla="*/ 0 w 342499"/>
                <a:gd name="connsiteY0" fmla="*/ 0 h 399496"/>
                <a:gd name="connsiteX1" fmla="*/ 216892 w 342499"/>
                <a:gd name="connsiteY1" fmla="*/ 0 h 399496"/>
                <a:gd name="connsiteX2" fmla="*/ 222632 w 342499"/>
                <a:gd name="connsiteY2" fmla="*/ 399496 h 399496"/>
                <a:gd name="connsiteX3" fmla="*/ 342499 w 342499"/>
                <a:gd name="connsiteY3" fmla="*/ 370960 h 399496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399496 h 413763"/>
                <a:gd name="connsiteX3" fmla="*/ 342499 w 342499"/>
                <a:gd name="connsiteY3" fmla="*/ 413763 h 413763"/>
                <a:gd name="connsiteX0" fmla="*/ 0 w 342499"/>
                <a:gd name="connsiteY0" fmla="*/ 0 h 413763"/>
                <a:gd name="connsiteX1" fmla="*/ 216892 w 342499"/>
                <a:gd name="connsiteY1" fmla="*/ 0 h 413763"/>
                <a:gd name="connsiteX2" fmla="*/ 222632 w 342499"/>
                <a:gd name="connsiteY2" fmla="*/ 412864 h 413763"/>
                <a:gd name="connsiteX3" fmla="*/ 342499 w 342499"/>
                <a:gd name="connsiteY3" fmla="*/ 413763 h 41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499" h="413763">
                  <a:moveTo>
                    <a:pt x="0" y="0"/>
                  </a:moveTo>
                  <a:lnTo>
                    <a:pt x="216892" y="0"/>
                  </a:lnTo>
                  <a:cubicBezTo>
                    <a:pt x="215949" y="118898"/>
                    <a:pt x="223575" y="293966"/>
                    <a:pt x="222632" y="412864"/>
                  </a:cubicBezTo>
                  <a:lnTo>
                    <a:pt x="342499" y="413763"/>
                  </a:ln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000" y="3257550"/>
            <a:ext cx="8185239" cy="1493966"/>
            <a:chOff x="762000" y="3257550"/>
            <a:chExt cx="8185239" cy="1493966"/>
          </a:xfrm>
        </p:grpSpPr>
        <p:sp>
          <p:nvSpPr>
            <p:cNvPr id="36" name="TextBox 35"/>
            <p:cNvSpPr txBox="1"/>
            <p:nvPr/>
          </p:nvSpPr>
          <p:spPr>
            <a:xfrm>
              <a:off x="762000" y="3257550"/>
              <a:ext cx="18675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pk</a:t>
              </a:r>
              <a:r>
                <a:rPr lang="en-US" sz="2000" baseline="-25000" dirty="0"/>
                <a:t>1</a:t>
              </a:r>
              <a:r>
                <a:rPr lang="en-US" sz="2000" dirty="0"/>
                <a:t>  ,  m</a:t>
              </a:r>
              <a:r>
                <a:rPr lang="en-US" sz="2000" baseline="-25000" dirty="0"/>
                <a:t>1</a:t>
              </a:r>
              <a:r>
                <a:rPr lang="en-US" sz="2000" dirty="0"/>
                <a:t>  ⟶  </a:t>
              </a:r>
              <a:r>
                <a:rPr lang="el-GR" sz="2000" dirty="0"/>
                <a:t>σ</a:t>
              </a:r>
              <a:r>
                <a:rPr lang="en-US" sz="2000" baseline="-25000" dirty="0"/>
                <a:t>1</a:t>
              </a:r>
              <a:r>
                <a:rPr lang="en-US" sz="2000" dirty="0"/>
                <a:t>    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00" y="4324350"/>
              <a:ext cx="1877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pk</a:t>
              </a:r>
              <a:r>
                <a:rPr lang="en-US" sz="2000" baseline="-25000" dirty="0" err="1"/>
                <a:t>n</a:t>
              </a:r>
              <a:r>
                <a:rPr lang="en-US" sz="2000" dirty="0"/>
                <a:t>  ,  </a:t>
              </a:r>
              <a:r>
                <a:rPr lang="en-US" sz="2000" dirty="0" err="1"/>
                <a:t>m</a:t>
              </a:r>
              <a:r>
                <a:rPr lang="en-US" sz="2000" baseline="-25000" dirty="0" err="1"/>
                <a:t>n</a:t>
              </a:r>
              <a:r>
                <a:rPr lang="en-US" sz="2000" dirty="0"/>
                <a:t>  ⟶  </a:t>
              </a:r>
              <a:r>
                <a:rPr lang="el-GR" sz="2000" dirty="0"/>
                <a:t>σ</a:t>
              </a:r>
              <a:r>
                <a:rPr lang="en-US" sz="2000" baseline="-25000" dirty="0"/>
                <a:t>n</a:t>
              </a:r>
              <a:r>
                <a:rPr lang="en-US" sz="2000" dirty="0"/>
                <a:t>   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5400" y="3616464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⋮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743200" y="3395682"/>
              <a:ext cx="1219200" cy="1295400"/>
              <a:chOff x="2743200" y="3395682"/>
              <a:chExt cx="1219200" cy="1295400"/>
            </a:xfrm>
          </p:grpSpPr>
          <p:sp>
            <p:nvSpPr>
              <p:cNvPr id="39" name="Trapezoid 38"/>
              <p:cNvSpPr/>
              <p:nvPr/>
            </p:nvSpPr>
            <p:spPr>
              <a:xfrm rot="5400000">
                <a:off x="2705100" y="3433782"/>
                <a:ext cx="1295400" cy="1219200"/>
              </a:xfrm>
              <a:prstGeom prst="trapezoid">
                <a:avLst>
                  <a:gd name="adj" fmla="val 33192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19400" y="3802618"/>
                <a:ext cx="1119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aggregate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046085" y="3757554"/>
              <a:ext cx="88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⟶ </a:t>
              </a:r>
              <a:r>
                <a:rPr lang="el-GR" sz="2400" dirty="0"/>
                <a:t>σ</a:t>
              </a:r>
              <a:r>
                <a:rPr lang="en-US" sz="2400" baseline="30000" dirty="0"/>
                <a:t>*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334000" y="3351133"/>
              <a:ext cx="3613239" cy="1400383"/>
              <a:chOff x="5334000" y="3351133"/>
              <a:chExt cx="3613239" cy="140038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334000" y="3351133"/>
                <a:ext cx="3613239" cy="1400383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tIns="91440" rtlCol="0">
                <a:spAutoFit/>
              </a:bodyPr>
              <a:lstStyle/>
              <a:p>
                <a:r>
                  <a:rPr lang="en-US" sz="2400" dirty="0" err="1"/>
                  <a:t>V</a:t>
                </a:r>
                <a:r>
                  <a:rPr lang="en-US" sz="2400" baseline="-25000" dirty="0" err="1"/>
                  <a:t>agg</a:t>
                </a:r>
                <a:r>
                  <a:rPr lang="en-US" sz="2400" dirty="0"/>
                  <a:t>( </a:t>
                </a:r>
                <a:r>
                  <a:rPr lang="en-US" sz="2400" b="1" dirty="0" err="1"/>
                  <a:t>pk</a:t>
                </a:r>
                <a:r>
                  <a:rPr lang="en-US" sz="2400" dirty="0"/>
                  <a:t> , </a:t>
                </a:r>
                <a:r>
                  <a:rPr lang="en-US" sz="2400" b="1" dirty="0"/>
                  <a:t>m</a:t>
                </a:r>
                <a:r>
                  <a:rPr lang="en-US" sz="2400" dirty="0"/>
                  <a:t> , </a:t>
                </a:r>
                <a:r>
                  <a:rPr lang="el-GR" sz="2400" dirty="0"/>
                  <a:t>σ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) = “accept”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   means 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=1,…,n:</a:t>
                </a:r>
                <a:br>
                  <a:rPr lang="en-US" sz="2400" dirty="0"/>
                </a:br>
                <a:r>
                  <a:rPr lang="en-US" sz="2400" dirty="0"/>
                  <a:t>        user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signed </a:t>
                </a:r>
                <a:r>
                  <a:rPr lang="en-US" sz="2400" dirty="0" err="1"/>
                  <a:t>msg</a:t>
                </a:r>
                <a:r>
                  <a:rPr lang="en-US" sz="2400" dirty="0"/>
                  <a:t> m</a:t>
                </a:r>
                <a:r>
                  <a:rPr lang="en-US" sz="2400" baseline="-25000" dirty="0"/>
                  <a:t>i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81729" y="3500418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567471" y="356235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148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Aggregate Signatures     </a:t>
            </a:r>
            <a:r>
              <a:rPr lang="en-US" sz="2000" dirty="0"/>
              <a:t>[BGLS’03]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90550"/>
            <a:ext cx="50292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Certificate chain with aggregates sigs: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0" y="1047750"/>
            <a:ext cx="1752600" cy="9906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www.xyz.com</a:t>
            </a:r>
          </a:p>
          <a:p>
            <a:r>
              <a:rPr lang="en-US" dirty="0"/>
              <a:t>pub-key:   ….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000" y="2038350"/>
            <a:ext cx="1752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aggregate-sig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473" y="104775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Equifax CA</a:t>
            </a:r>
          </a:p>
          <a:p>
            <a:r>
              <a:rPr lang="en-US" dirty="0"/>
              <a:t>pub-key:   ….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104775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Internal CA</a:t>
            </a:r>
          </a:p>
          <a:p>
            <a:r>
              <a:rPr lang="en-US" dirty="0"/>
              <a:t>pub-key:   ….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264795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Aggregate sigs:   let us compress  n  signatures into </a:t>
            </a:r>
            <a:r>
              <a:rPr lang="en-US" u="sng" dirty="0"/>
              <a:t>one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3011073" y="1047750"/>
            <a:ext cx="1752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subj</a:t>
            </a:r>
            <a:r>
              <a:rPr lang="en-US" dirty="0"/>
              <a:t>-id: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FFFF00"/>
                </a:solidFill>
              </a:rPr>
              <a:t>GeoTrust</a:t>
            </a:r>
            <a:r>
              <a:rPr lang="en-US" dirty="0">
                <a:solidFill>
                  <a:srgbClr val="FFFF00"/>
                </a:solidFill>
              </a:rPr>
              <a:t> CA</a:t>
            </a:r>
          </a:p>
          <a:p>
            <a:r>
              <a:rPr lang="en-US" dirty="0"/>
              <a:t>pub-key:   ….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62000" y="3257550"/>
            <a:ext cx="8185239" cy="1493966"/>
            <a:chOff x="762000" y="3257550"/>
            <a:chExt cx="8185239" cy="1493966"/>
          </a:xfrm>
        </p:grpSpPr>
        <p:sp>
          <p:nvSpPr>
            <p:cNvPr id="36" name="TextBox 35"/>
            <p:cNvSpPr txBox="1"/>
            <p:nvPr/>
          </p:nvSpPr>
          <p:spPr>
            <a:xfrm>
              <a:off x="762000" y="3257550"/>
              <a:ext cx="18675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pk</a:t>
              </a:r>
              <a:r>
                <a:rPr lang="en-US" sz="2000" baseline="-25000" dirty="0"/>
                <a:t>1</a:t>
              </a:r>
              <a:r>
                <a:rPr lang="en-US" sz="2000" dirty="0"/>
                <a:t>  ,  m</a:t>
              </a:r>
              <a:r>
                <a:rPr lang="en-US" sz="2000" baseline="-25000" dirty="0"/>
                <a:t>1</a:t>
              </a:r>
              <a:r>
                <a:rPr lang="en-US" sz="2000" dirty="0"/>
                <a:t>  ⟶  </a:t>
              </a:r>
              <a:r>
                <a:rPr lang="el-GR" sz="2000" dirty="0"/>
                <a:t>σ</a:t>
              </a:r>
              <a:r>
                <a:rPr lang="en-US" sz="2000" baseline="-25000" dirty="0"/>
                <a:t>1</a:t>
              </a:r>
              <a:r>
                <a:rPr lang="en-US" sz="2000" dirty="0"/>
                <a:t>    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00" y="4324350"/>
              <a:ext cx="1877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pk</a:t>
              </a:r>
              <a:r>
                <a:rPr lang="en-US" sz="2000" baseline="-25000" dirty="0" err="1"/>
                <a:t>n</a:t>
              </a:r>
              <a:r>
                <a:rPr lang="en-US" sz="2000" dirty="0"/>
                <a:t>  ,  </a:t>
              </a:r>
              <a:r>
                <a:rPr lang="en-US" sz="2000" dirty="0" err="1"/>
                <a:t>m</a:t>
              </a:r>
              <a:r>
                <a:rPr lang="en-US" sz="2000" baseline="-25000" dirty="0" err="1"/>
                <a:t>n</a:t>
              </a:r>
              <a:r>
                <a:rPr lang="en-US" sz="2000" dirty="0"/>
                <a:t>  ⟶  </a:t>
              </a:r>
              <a:r>
                <a:rPr lang="el-GR" sz="2000" dirty="0"/>
                <a:t>σ</a:t>
              </a:r>
              <a:r>
                <a:rPr lang="en-US" sz="2000" baseline="-25000" dirty="0"/>
                <a:t>n</a:t>
              </a:r>
              <a:r>
                <a:rPr lang="en-US" sz="2000" dirty="0"/>
                <a:t>     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5400" y="3616464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⋮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743200" y="3395682"/>
              <a:ext cx="1219200" cy="1295400"/>
              <a:chOff x="2743200" y="3395682"/>
              <a:chExt cx="1219200" cy="1295400"/>
            </a:xfrm>
          </p:grpSpPr>
          <p:sp>
            <p:nvSpPr>
              <p:cNvPr id="39" name="Trapezoid 38"/>
              <p:cNvSpPr/>
              <p:nvPr/>
            </p:nvSpPr>
            <p:spPr>
              <a:xfrm rot="5400000">
                <a:off x="2705100" y="3433782"/>
                <a:ext cx="1295400" cy="1219200"/>
              </a:xfrm>
              <a:prstGeom prst="trapezoid">
                <a:avLst>
                  <a:gd name="adj" fmla="val 33192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19400" y="3802618"/>
                <a:ext cx="1119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aggregate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046085" y="3757554"/>
              <a:ext cx="88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⟶ </a:t>
              </a:r>
              <a:r>
                <a:rPr lang="el-GR" sz="2400" dirty="0"/>
                <a:t>σ</a:t>
              </a:r>
              <a:r>
                <a:rPr lang="en-US" sz="2400" baseline="30000" dirty="0"/>
                <a:t>*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334000" y="3351133"/>
              <a:ext cx="3613239" cy="1400383"/>
              <a:chOff x="5334000" y="3351133"/>
              <a:chExt cx="3613239" cy="140038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334000" y="3351133"/>
                <a:ext cx="3613239" cy="1400383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tIns="91440" rtlCol="0">
                <a:spAutoFit/>
              </a:bodyPr>
              <a:lstStyle/>
              <a:p>
                <a:r>
                  <a:rPr lang="en-US" sz="2400" dirty="0" err="1"/>
                  <a:t>V</a:t>
                </a:r>
                <a:r>
                  <a:rPr lang="en-US" sz="2400" baseline="-25000" dirty="0" err="1"/>
                  <a:t>agg</a:t>
                </a:r>
                <a:r>
                  <a:rPr lang="en-US" sz="2400" dirty="0"/>
                  <a:t>( </a:t>
                </a:r>
                <a:r>
                  <a:rPr lang="en-US" sz="2400" b="1" dirty="0" err="1"/>
                  <a:t>pk</a:t>
                </a:r>
                <a:r>
                  <a:rPr lang="en-US" sz="2400" dirty="0"/>
                  <a:t> , </a:t>
                </a:r>
                <a:r>
                  <a:rPr lang="en-US" sz="2400" b="1" dirty="0"/>
                  <a:t>m</a:t>
                </a:r>
                <a:r>
                  <a:rPr lang="en-US" sz="2400" dirty="0"/>
                  <a:t> , </a:t>
                </a:r>
                <a:r>
                  <a:rPr lang="el-GR" sz="2400" dirty="0"/>
                  <a:t>σ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) = “accept”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   means 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=1,…,n:</a:t>
                </a:r>
                <a:br>
                  <a:rPr lang="en-US" sz="2400" dirty="0"/>
                </a:br>
                <a:r>
                  <a:rPr lang="en-US" sz="2400" dirty="0"/>
                  <a:t>        user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signed </a:t>
                </a:r>
                <a:r>
                  <a:rPr lang="en-US" sz="2400" dirty="0" err="1"/>
                  <a:t>msg</a:t>
                </a:r>
                <a:r>
                  <a:rPr lang="en-US" sz="2400" dirty="0"/>
                  <a:t> m</a:t>
                </a:r>
                <a:r>
                  <a:rPr lang="en-US" sz="2400" baseline="-25000" dirty="0"/>
                  <a:t>i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81729" y="3500418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567471" y="3562350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8437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839200" cy="4324350"/>
          </a:xfrm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dirty="0"/>
              <a:t>PSS.  The exact security of digital signatures: how to sign with RSA and Rabin,  M. </a:t>
            </a:r>
            <a:r>
              <a:rPr lang="en-US" dirty="0" err="1"/>
              <a:t>Bellare</a:t>
            </a:r>
            <a:r>
              <a:rPr lang="en-US" dirty="0"/>
              <a:t>, P. </a:t>
            </a:r>
            <a:r>
              <a:rPr lang="en-US" dirty="0" err="1"/>
              <a:t>Rogaway</a:t>
            </a:r>
            <a:r>
              <a:rPr lang="en-US" dirty="0"/>
              <a:t>, 1996.</a:t>
            </a:r>
          </a:p>
          <a:p>
            <a:pPr>
              <a:spcBef>
                <a:spcPts val="1776"/>
              </a:spcBef>
            </a:pPr>
            <a:r>
              <a:rPr lang="en-US" dirty="0"/>
              <a:t>On the exact security of full domain hash,  J-S </a:t>
            </a:r>
            <a:r>
              <a:rPr lang="en-US" dirty="0" err="1"/>
              <a:t>Coron</a:t>
            </a:r>
            <a:r>
              <a:rPr lang="en-US" dirty="0"/>
              <a:t>,  2000.</a:t>
            </a:r>
          </a:p>
          <a:p>
            <a:pPr>
              <a:spcBef>
                <a:spcPts val="1776"/>
              </a:spcBef>
            </a:pPr>
            <a:r>
              <a:rPr lang="en-US" dirty="0"/>
              <a:t>Short signatures without random oracles,</a:t>
            </a:r>
            <a:br>
              <a:rPr lang="en-US" dirty="0"/>
            </a:br>
            <a:r>
              <a:rPr lang="en-US" dirty="0"/>
              <a:t>D. Boneh and X. </a:t>
            </a:r>
            <a:r>
              <a:rPr lang="en-US" dirty="0" err="1"/>
              <a:t>Boyen</a:t>
            </a:r>
            <a:r>
              <a:rPr lang="en-US" dirty="0"/>
              <a:t>, 2004.</a:t>
            </a:r>
          </a:p>
          <a:p>
            <a:pPr>
              <a:spcBef>
                <a:spcPts val="1776"/>
              </a:spcBef>
            </a:pPr>
            <a:r>
              <a:rPr lang="en-US" dirty="0"/>
              <a:t>Secure hash-and-sign signatures without the random oracle,</a:t>
            </a:r>
            <a:br>
              <a:rPr lang="en-US" dirty="0"/>
            </a:br>
            <a:r>
              <a:rPr lang="en-US" dirty="0"/>
              <a:t>R. </a:t>
            </a:r>
            <a:r>
              <a:rPr lang="en-US" dirty="0" err="1"/>
              <a:t>Gennaro</a:t>
            </a:r>
            <a:r>
              <a:rPr lang="en-US" dirty="0"/>
              <a:t>, S. </a:t>
            </a:r>
            <a:r>
              <a:rPr lang="en-US" dirty="0" err="1"/>
              <a:t>Halevi</a:t>
            </a:r>
            <a:r>
              <a:rPr lang="en-US" dirty="0"/>
              <a:t>, T. Rabin, 1999.</a:t>
            </a:r>
          </a:p>
          <a:p>
            <a:pPr>
              <a:spcBef>
                <a:spcPts val="1776"/>
              </a:spcBef>
            </a:pPr>
            <a:r>
              <a:rPr lang="en-US" dirty="0"/>
              <a:t>A survey of two signature aggregation techniques,</a:t>
            </a:r>
            <a:br>
              <a:rPr lang="en-US" dirty="0"/>
            </a:br>
            <a:r>
              <a:rPr lang="en-US" dirty="0"/>
              <a:t>D. Boneh, C. Gentry, B. Lynn, and H. </a:t>
            </a:r>
            <a:r>
              <a:rPr lang="en-US" dirty="0" err="1"/>
              <a:t>Shacham</a:t>
            </a:r>
            <a:r>
              <a:rPr lang="en-US" dirty="0"/>
              <a:t>, 2003.</a:t>
            </a:r>
          </a:p>
        </p:txBody>
      </p:sp>
    </p:spTree>
    <p:extLst>
      <p:ext uri="{BB962C8B-B14F-4D97-AF65-F5344CB8AC3E}">
        <p14:creationId xmlns:p14="http://schemas.microsoft.com/office/powerpoint/2010/main" val="2796864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Segment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Secure signatures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2950"/>
            <a:ext cx="8915400" cy="44005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 a sig. scheme  (</a:t>
            </a:r>
            <a:r>
              <a:rPr lang="en-US" dirty="0" err="1"/>
              <a:t>Gen,S,V</a:t>
            </a:r>
            <a:r>
              <a:rPr lang="en-US" dirty="0"/>
              <a:t>)  and adv.  A  define a game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 SS=(</a:t>
            </a:r>
            <a:r>
              <a:rPr lang="en-US" dirty="0" err="1"/>
              <a:t>Gen,S,V</a:t>
            </a:r>
            <a:r>
              <a:rPr lang="en-US" dirty="0"/>
              <a:t>)  is </a:t>
            </a:r>
            <a:r>
              <a:rPr lang="en-US" b="1" dirty="0"/>
              <a:t>secure</a:t>
            </a:r>
            <a:r>
              <a:rPr lang="en-US" dirty="0"/>
              <a:t> if 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A:</a:t>
            </a:r>
            <a:br>
              <a:rPr lang="en-US" dirty="0"/>
            </a:br>
            <a:r>
              <a:rPr lang="en-US" dirty="0"/>
              <a:t>	         	</a:t>
            </a:r>
            <a:r>
              <a:rPr lang="en-US" dirty="0" err="1">
                <a:solidFill>
                  <a:srgbClr val="000090"/>
                </a:solidFill>
              </a:rPr>
              <a:t>Adv</a:t>
            </a:r>
            <a:r>
              <a:rPr lang="en-US" baseline="-25000" dirty="0" err="1">
                <a:solidFill>
                  <a:srgbClr val="000090"/>
                </a:solidFill>
              </a:rPr>
              <a:t>SIG</a:t>
            </a:r>
            <a:r>
              <a:rPr lang="en-US" dirty="0">
                <a:solidFill>
                  <a:srgbClr val="000090"/>
                </a:solidFill>
              </a:rPr>
              <a:t>[A,SS]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=  </a:t>
            </a:r>
            <a:r>
              <a:rPr lang="en-US" dirty="0" err="1"/>
              <a:t>Pr</a:t>
            </a:r>
            <a:r>
              <a:rPr lang="en-US" dirty="0"/>
              <a:t>[ A wins]</a:t>
            </a:r>
            <a:r>
              <a:rPr lang="en-US" sz="3600" dirty="0"/>
              <a:t>    </a:t>
            </a:r>
            <a:r>
              <a:rPr lang="en-US" dirty="0"/>
              <a:t>is 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295400" y="1504950"/>
            <a:ext cx="14478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6294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295400" y="1943040"/>
            <a:ext cx="1549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pk,sk</a:t>
            </a:r>
            <a:r>
              <a:rPr lang="en-US" sz="2000" dirty="0"/>
              <a:t>)</a:t>
            </a:r>
            <a:r>
              <a:rPr lang="en-US" sz="2000" dirty="0">
                <a:sym typeface="Symbol" charset="0"/>
              </a:rPr>
              <a:t>Gen</a:t>
            </a:r>
            <a:endParaRPr lang="en-US" sz="2000" b="1" dirty="0">
              <a:cs typeface="Arial" charset="0"/>
              <a:sym typeface="Symbol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62000" y="1276350"/>
            <a:ext cx="7924800" cy="1752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2743200" y="1695450"/>
            <a:ext cx="3810000" cy="400050"/>
            <a:chOff x="1776" y="1968"/>
            <a:chExt cx="2400" cy="336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1</a:t>
              </a:r>
              <a:r>
                <a:rPr lang="en-US" sz="2000" dirty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2743200" y="2095500"/>
            <a:ext cx="3733800" cy="400050"/>
            <a:chOff x="1728" y="1854"/>
            <a:chExt cx="2352" cy="336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102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σ</a:t>
              </a:r>
              <a:r>
                <a:rPr lang="en-US" sz="2000" baseline="-25000" dirty="0"/>
                <a:t>1</a:t>
              </a:r>
              <a:r>
                <a:rPr lang="en-US" sz="2000" dirty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S(sk,m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381000" y="3105150"/>
            <a:ext cx="74081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Adv. wins if  </a:t>
            </a:r>
            <a:r>
              <a:rPr lang="en-US" sz="2400" b="1" dirty="0">
                <a:solidFill>
                  <a:srgbClr val="0000FF"/>
                </a:solidFill>
              </a:rPr>
              <a:t>V(</a:t>
            </a:r>
            <a:r>
              <a:rPr lang="en-US" sz="2400" b="1" dirty="0" err="1">
                <a:solidFill>
                  <a:srgbClr val="0000FF"/>
                </a:solidFill>
              </a:rPr>
              <a:t>pk,m,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00FF"/>
                </a:solidFill>
              </a:rPr>
              <a:t>) = `accept</a:t>
            </a:r>
            <a:r>
              <a:rPr lang="ja-JP" altLang="en-US" sz="2400" b="1" dirty="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2400" b="1" dirty="0">
                <a:solidFill>
                  <a:srgbClr val="0000FF"/>
                </a:solidFill>
              </a:rPr>
              <a:t>   </a:t>
            </a:r>
            <a:r>
              <a:rPr lang="en-US" sz="2400" dirty="0"/>
              <a:t>and  </a:t>
            </a:r>
            <a:r>
              <a:rPr lang="en-US" sz="2400" b="1" dirty="0">
                <a:solidFill>
                  <a:srgbClr val="0000FF"/>
                </a:solidFill>
              </a:rPr>
              <a:t>m 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 {m</a:t>
            </a:r>
            <a:r>
              <a:rPr lang="en-US" sz="2400" b="1" baseline="-25000" dirty="0">
                <a:solidFill>
                  <a:srgbClr val="0000FF"/>
                </a:solidFill>
                <a:sym typeface="Symbol" charset="0"/>
              </a:rPr>
              <a:t>1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, … , 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m</a:t>
            </a:r>
            <a:r>
              <a:rPr lang="en-US" sz="2400" b="1" baseline="-25000" dirty="0" err="1">
                <a:solidFill>
                  <a:srgbClr val="0000FF"/>
                </a:solidFill>
                <a:sym typeface="Symbol" charset="0"/>
              </a:rPr>
              <a:t>q</a:t>
            </a:r>
            <a:r>
              <a:rPr lang="en-US" sz="2400" b="1" dirty="0">
                <a:solidFill>
                  <a:srgbClr val="0000FF"/>
                </a:solidFill>
                <a:sym typeface="Symbol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48600" y="2526090"/>
            <a:ext cx="1219200" cy="1569660"/>
            <a:chOff x="1745241" y="2373690"/>
            <a:chExt cx="426025" cy="1569660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 flipH="1">
              <a:off x="1745241" y="241935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45241" y="2373690"/>
              <a:ext cx="426025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(</a:t>
              </a:r>
              <a:r>
                <a:rPr lang="en-US" sz="2400" dirty="0" err="1"/>
                <a:t>m,σ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857788" y="169545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m</a:t>
            </a:r>
            <a:r>
              <a:rPr lang="en-US" sz="2000" baseline="-25000" dirty="0">
                <a:sym typeface="Symbol" charset="0"/>
              </a:rPr>
              <a:t>2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334000" y="1695450"/>
            <a:ext cx="900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4876800" y="2076450"/>
            <a:ext cx="407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σ</a:t>
            </a:r>
            <a:r>
              <a:rPr lang="en-US" sz="2000" baseline="-25000" dirty="0">
                <a:sym typeface="Symbol" charset="0"/>
              </a:rPr>
              <a:t>2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410200" y="2076450"/>
            <a:ext cx="8319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σ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2743200" y="1257300"/>
            <a:ext cx="3733800" cy="400050"/>
            <a:chOff x="1728" y="1854"/>
            <a:chExt cx="2352" cy="336"/>
          </a:xfrm>
        </p:grpSpPr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2746" y="1854"/>
              <a:ext cx="27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/>
                <a:t>pk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0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41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 (</a:t>
            </a:r>
            <a:r>
              <a:rPr lang="en-US" sz="2400" dirty="0" err="1"/>
              <a:t>Gen,S,V</a:t>
            </a:r>
            <a:r>
              <a:rPr lang="en-US" sz="2400" dirty="0"/>
              <a:t>) be a signature scheme</a:t>
            </a:r>
            <a:r>
              <a:rPr lang="en-US" sz="2400" dirty="0">
                <a:sym typeface="Symbol" charset="0"/>
              </a:rPr>
              <a:t>.</a:t>
            </a:r>
            <a:r>
              <a:rPr lang="en-US" sz="2400" dirty="0"/>
              <a:t>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Suppose an attacker is able to find  m</a:t>
            </a:r>
            <a:r>
              <a:rPr lang="en-US" sz="2400" baseline="-25000" dirty="0"/>
              <a:t>0</a:t>
            </a:r>
            <a:r>
              <a:rPr lang="en-US" sz="2400" dirty="0"/>
              <a:t> ≠ m</a:t>
            </a:r>
            <a:r>
              <a:rPr lang="en-US" sz="2400" baseline="-25000" dirty="0"/>
              <a:t>1</a:t>
            </a:r>
            <a:r>
              <a:rPr lang="en-US" sz="2400" dirty="0"/>
              <a:t> such that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        </a:t>
            </a:r>
            <a:r>
              <a:rPr lang="en-US" sz="2400" b="1" dirty="0">
                <a:solidFill>
                  <a:srgbClr val="0000FF"/>
                </a:solidFill>
              </a:rPr>
              <a:t>V(</a:t>
            </a:r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</a:t>
            </a:r>
            <a:r>
              <a:rPr lang="en-US" sz="2800" b="1" dirty="0">
                <a:solidFill>
                  <a:srgbClr val="0000FF"/>
                </a:solidFill>
              </a:rPr>
              <a:t>m</a:t>
            </a:r>
            <a:r>
              <a:rPr lang="en-US" sz="2800" b="1" baseline="-25000" dirty="0">
                <a:solidFill>
                  <a:srgbClr val="0000FF"/>
                </a:solidFill>
              </a:rPr>
              <a:t>0</a:t>
            </a:r>
            <a:r>
              <a:rPr lang="en-US" sz="2400" b="1" dirty="0">
                <a:solidFill>
                  <a:srgbClr val="0000FF"/>
                </a:solidFill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00FF"/>
                </a:solidFill>
              </a:rPr>
              <a:t>) = V(</a:t>
            </a:r>
            <a:r>
              <a:rPr lang="en-US" sz="2400" b="1" dirty="0" err="1">
                <a:solidFill>
                  <a:srgbClr val="0000FF"/>
                </a:solidFill>
              </a:rPr>
              <a:t>pk</a:t>
            </a:r>
            <a:r>
              <a:rPr lang="en-US" sz="2400" b="1" dirty="0">
                <a:solidFill>
                  <a:srgbClr val="0000FF"/>
                </a:solidFill>
              </a:rPr>
              <a:t>, </a:t>
            </a:r>
            <a:r>
              <a:rPr lang="en-US" sz="2800" b="1" dirty="0">
                <a:solidFill>
                  <a:srgbClr val="0000FF"/>
                </a:solidFill>
              </a:rPr>
              <a:t>m</a:t>
            </a:r>
            <a:r>
              <a:rPr lang="en-US" sz="2800" b="1" baseline="-25000" dirty="0">
                <a:solidFill>
                  <a:srgbClr val="0000FF"/>
                </a:solidFill>
              </a:rPr>
              <a:t>1</a:t>
            </a:r>
            <a:r>
              <a:rPr lang="en-US" sz="2400" b="1" dirty="0">
                <a:solidFill>
                  <a:srgbClr val="0000FF"/>
                </a:solidFill>
              </a:rPr>
              <a:t>,</a:t>
            </a:r>
            <a:r>
              <a:rPr lang="en-US" sz="2400" b="1" baseline="-25000" dirty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sym typeface="Symbol" charset="0"/>
              </a:rPr>
              <a:t>σ</a:t>
            </a:r>
            <a:r>
              <a:rPr lang="en-US" sz="2400" b="1" dirty="0">
                <a:solidFill>
                  <a:srgbClr val="0000FF"/>
                </a:solidFill>
              </a:rPr>
              <a:t>)    </a:t>
            </a:r>
            <a:r>
              <a:rPr lang="en-US" sz="2400" dirty="0"/>
              <a:t>for all </a:t>
            </a:r>
            <a:r>
              <a:rPr lang="en-US" sz="2400" dirty="0" err="1">
                <a:sym typeface="Symbol" charset="0"/>
              </a:rPr>
              <a:t>σ</a:t>
            </a:r>
            <a:r>
              <a:rPr lang="en-US" sz="2400" dirty="0">
                <a:sym typeface="Symbol" charset="0"/>
              </a:rPr>
              <a:t> and </a:t>
            </a:r>
            <a:r>
              <a:rPr lang="en-US" sz="2400" dirty="0"/>
              <a:t>keys (</a:t>
            </a:r>
            <a:r>
              <a:rPr lang="en-US" sz="2400" dirty="0" err="1"/>
              <a:t>pk</a:t>
            </a:r>
            <a:r>
              <a:rPr lang="en-US" sz="2400" dirty="0"/>
              <a:t>, </a:t>
            </a:r>
            <a:r>
              <a:rPr lang="en-US" sz="2400" dirty="0" err="1"/>
              <a:t>sk</a:t>
            </a:r>
            <a:r>
              <a:rPr lang="en-US" sz="2400" dirty="0"/>
              <a:t>)</a:t>
            </a:r>
            <a:r>
              <a:rPr lang="en-US" sz="2400" dirty="0">
                <a:sym typeface="Symbol" charset="0"/>
              </a:rPr>
              <a:t>  Gen 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this signature be secure?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673350"/>
            <a:ext cx="7746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Yes, the attacker cannot forge a signature for either m</a:t>
            </a:r>
            <a:r>
              <a:rPr lang="en-US" sz="2400" baseline="-25000" dirty="0"/>
              <a:t>0</a:t>
            </a:r>
            <a:r>
              <a:rPr lang="en-US" sz="2400" dirty="0"/>
              <a:t> or m</a:t>
            </a:r>
            <a:r>
              <a:rPr lang="en-US" sz="2400" baseline="-250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176885"/>
            <a:ext cx="701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signatures can be forged using a chosen </a:t>
            </a:r>
            <a:r>
              <a:rPr lang="en-US" sz="2400" dirty="0" err="1"/>
              <a:t>msg</a:t>
            </a:r>
            <a:r>
              <a:rPr lang="en-US" sz="2400" dirty="0"/>
              <a:t> attack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3634085"/>
            <a:ext cx="513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depends on the details of the scheme</a:t>
            </a:r>
            <a:endParaRPr lang="en-US" sz="2400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685800" y="4171950"/>
            <a:ext cx="685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8077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 generates a (</a:t>
            </a:r>
            <a:r>
              <a:rPr lang="en-US" sz="2400" dirty="0" err="1"/>
              <a:t>pk,sk</a:t>
            </a:r>
            <a:r>
              <a:rPr lang="en-US" sz="2400" dirty="0"/>
              <a:t>) and gives  </a:t>
            </a:r>
            <a:r>
              <a:rPr lang="en-US" sz="2400" dirty="0" err="1"/>
              <a:t>pk</a:t>
            </a:r>
            <a:r>
              <a:rPr lang="en-US" sz="2400" dirty="0"/>
              <a:t>  to her bank.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Later Bob shows the bank a message    m=“</a:t>
            </a:r>
            <a:r>
              <a:rPr lang="en-US" sz="2400" b="1" dirty="0">
                <a:solidFill>
                  <a:srgbClr val="FF0000"/>
                </a:solidFill>
              </a:rPr>
              <a:t>pay Bob 100$</a:t>
            </a:r>
            <a:r>
              <a:rPr lang="en-US" sz="2400" dirty="0"/>
              <a:t>” properly signed by Alice,  i.e.   V(</a:t>
            </a:r>
            <a:r>
              <a:rPr lang="en-US" sz="2400" dirty="0" err="1"/>
              <a:t>pk,m,sig</a:t>
            </a:r>
            <a:r>
              <a:rPr lang="en-US" sz="2400" dirty="0"/>
              <a:t>) = ‘yes’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Alice says she never signed  m.       Is Alice lying?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2571750"/>
            <a:ext cx="7259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Alice is lying:  existential </a:t>
            </a:r>
            <a:r>
              <a:rPr lang="en-US" sz="2000" dirty="0" err="1"/>
              <a:t>unforgeability</a:t>
            </a:r>
            <a:r>
              <a:rPr lang="en-US" sz="2000" dirty="0"/>
              <a:t> means Alice signed  m</a:t>
            </a:r>
            <a:br>
              <a:rPr lang="en-US" sz="2000" dirty="0"/>
            </a:br>
            <a:r>
              <a:rPr lang="en-US" sz="2000" dirty="0"/>
              <a:t>and therefore the Bank should give Bob 100$ from Alice’s account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409950"/>
            <a:ext cx="605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 could have stolen Alice’s signing key and therefore</a:t>
            </a:r>
            <a:br>
              <a:rPr lang="en-US" sz="2000" dirty="0"/>
            </a:br>
            <a:r>
              <a:rPr lang="en-US" sz="2000" dirty="0"/>
              <a:t>the bank should not honor the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171950"/>
            <a:ext cx="6984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a mess:   the bank will need to refer the issue to the courts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18135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9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41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15440</TotalTime>
  <Words>5559</Words>
  <Application>Microsoft Macintosh PowerPoint</Application>
  <PresentationFormat>On-screen Show (16:9)</PresentationFormat>
  <Paragraphs>756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Tahoma</vt:lpstr>
      <vt:lpstr>Times</vt:lpstr>
      <vt:lpstr>1_Lecture</vt:lpstr>
      <vt:lpstr>2_Office Theme</vt:lpstr>
      <vt:lpstr>3_Office Theme</vt:lpstr>
      <vt:lpstr>What is a digital signature?</vt:lpstr>
      <vt:lpstr>Physical signatures</vt:lpstr>
      <vt:lpstr>Digital signatures</vt:lpstr>
      <vt:lpstr>A more realistic example</vt:lpstr>
      <vt:lpstr>Digital signatures:   syntax</vt:lpstr>
      <vt:lpstr>Digital signatures:  security</vt:lpstr>
      <vt:lpstr>Secure signatures</vt:lpstr>
      <vt:lpstr>PowerPoint Presentation</vt:lpstr>
      <vt:lpstr>PowerPoint Presentation</vt:lpstr>
      <vt:lpstr>End of Segment</vt:lpstr>
      <vt:lpstr>Applications</vt:lpstr>
      <vt:lpstr>Applications</vt:lpstr>
      <vt:lpstr>More generally:</vt:lpstr>
      <vt:lpstr>Important application:  Certificates</vt:lpstr>
      <vt:lpstr>Certificates: example</vt:lpstr>
      <vt:lpstr>PowerPoint Presentation</vt:lpstr>
      <vt:lpstr>Applications with few verifiers</vt:lpstr>
      <vt:lpstr>Signing email:   DKIM   (domain key identified mail)</vt:lpstr>
      <vt:lpstr>example DKIM header from gmail.com</vt:lpstr>
      <vt:lpstr>PowerPoint Presentation</vt:lpstr>
      <vt:lpstr>Applications:  summary</vt:lpstr>
      <vt:lpstr>When to use signatures</vt:lpstr>
      <vt:lpstr>Review: three approaches to data integrity</vt:lpstr>
      <vt:lpstr>End of Segment</vt:lpstr>
      <vt:lpstr>Constructions overview</vt:lpstr>
      <vt:lpstr>Review:  digital signatures</vt:lpstr>
      <vt:lpstr>Extending the domain with CRHF</vt:lpstr>
      <vt:lpstr>PowerPoint Presentation</vt:lpstr>
      <vt:lpstr>Primitives that imply signatures:  OWF</vt:lpstr>
      <vt:lpstr>Primitives that imply signatures:  TDP</vt:lpstr>
      <vt:lpstr>Primitives that imply signatures:  DLOG</vt:lpstr>
      <vt:lpstr>End of Segment</vt:lpstr>
      <vt:lpstr>Signatures From Trapdoor Permutations</vt:lpstr>
      <vt:lpstr>Review: Trapdoor permutation   (G, F, F-1)</vt:lpstr>
      <vt:lpstr>Full Domain Hash Signatures: pictures</vt:lpstr>
      <vt:lpstr>Full Domain Hash (FDH) Signatures</vt:lpstr>
      <vt:lpstr>Security</vt:lpstr>
      <vt:lpstr>Why hash the message?</vt:lpstr>
      <vt:lpstr>RSA-FDH</vt:lpstr>
      <vt:lpstr>PKCS1 v1.5 signatures</vt:lpstr>
      <vt:lpstr>PowerPoint Presentation</vt:lpstr>
      <vt:lpstr>End of Segment</vt:lpstr>
      <vt:lpstr>Security Proofs (optional)</vt:lpstr>
      <vt:lpstr>Proving security of RSA-FDH</vt:lpstr>
      <vt:lpstr>Proving security</vt:lpstr>
      <vt:lpstr>Proving security</vt:lpstr>
      <vt:lpstr>PowerPoint Presentation</vt:lpstr>
      <vt:lpstr>PowerPoint Presentation</vt:lpstr>
      <vt:lpstr>PSS:  Tighter security proof</vt:lpstr>
      <vt:lpstr>End of Segment</vt:lpstr>
      <vt:lpstr>Secure Signatures  Without Random Oracles</vt:lpstr>
      <vt:lpstr>A new tool:  pairings</vt:lpstr>
      <vt:lpstr>BLS:   a simple signature from pairings</vt:lpstr>
      <vt:lpstr>Security without random oracles [BB’04]</vt:lpstr>
      <vt:lpstr>Proof strategy</vt:lpstr>
      <vt:lpstr>End of Segment</vt:lpstr>
      <vt:lpstr>Reducing signature size</vt:lpstr>
      <vt:lpstr>Signature lengths</vt:lpstr>
      <vt:lpstr>Signatures with Message Recovery</vt:lpstr>
      <vt:lpstr>Sigs with Message Recovery:  Example</vt:lpstr>
      <vt:lpstr>Sigs with Message Recovery:  Example</vt:lpstr>
      <vt:lpstr>PowerPoint Presentation</vt:lpstr>
      <vt:lpstr>Aggregate Signatures     [BGLS’03]</vt:lpstr>
      <vt:lpstr>Aggregate Signatures     [BGLS’03]</vt:lpstr>
      <vt:lpstr>Further Reading</vt:lpstr>
      <vt:lpstr>End of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1138</cp:revision>
  <cp:lastPrinted>2014-12-12T20:45:36Z</cp:lastPrinted>
  <dcterms:created xsi:type="dcterms:W3CDTF">2010-11-06T18:36:35Z</dcterms:created>
  <dcterms:modified xsi:type="dcterms:W3CDTF">2020-10-26T19:55:16Z</dcterms:modified>
</cp:coreProperties>
</file>