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5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62"/>
  </p:notesMasterIdLst>
  <p:handoutMasterIdLst>
    <p:handoutMasterId r:id="rId63"/>
  </p:handoutMasterIdLst>
  <p:sldIdLst>
    <p:sldId id="300" r:id="rId4"/>
    <p:sldId id="392" r:id="rId5"/>
    <p:sldId id="414" r:id="rId6"/>
    <p:sldId id="408" r:id="rId7"/>
    <p:sldId id="416" r:id="rId8"/>
    <p:sldId id="415" r:id="rId9"/>
    <p:sldId id="376" r:id="rId10"/>
    <p:sldId id="375" r:id="rId11"/>
    <p:sldId id="417" r:id="rId12"/>
    <p:sldId id="418" r:id="rId13"/>
    <p:sldId id="420" r:id="rId14"/>
    <p:sldId id="421" r:id="rId15"/>
    <p:sldId id="422" r:id="rId16"/>
    <p:sldId id="426" r:id="rId17"/>
    <p:sldId id="419" r:id="rId18"/>
    <p:sldId id="423" r:id="rId19"/>
    <p:sldId id="430" r:id="rId20"/>
    <p:sldId id="432" r:id="rId21"/>
    <p:sldId id="427" r:id="rId22"/>
    <p:sldId id="424" r:id="rId23"/>
    <p:sldId id="453" r:id="rId24"/>
    <p:sldId id="431" r:id="rId25"/>
    <p:sldId id="425" r:id="rId26"/>
    <p:sldId id="433" r:id="rId27"/>
    <p:sldId id="434" r:id="rId28"/>
    <p:sldId id="435" r:id="rId29"/>
    <p:sldId id="428" r:id="rId30"/>
    <p:sldId id="380" r:id="rId31"/>
    <p:sldId id="388" r:id="rId32"/>
    <p:sldId id="409" r:id="rId33"/>
    <p:sldId id="436" r:id="rId34"/>
    <p:sldId id="437" r:id="rId35"/>
    <p:sldId id="438" r:id="rId36"/>
    <p:sldId id="439" r:id="rId37"/>
    <p:sldId id="442" r:id="rId38"/>
    <p:sldId id="440" r:id="rId39"/>
    <p:sldId id="443" r:id="rId40"/>
    <p:sldId id="444" r:id="rId41"/>
    <p:sldId id="445" r:id="rId42"/>
    <p:sldId id="382" r:id="rId43"/>
    <p:sldId id="405" r:id="rId44"/>
    <p:sldId id="410" r:id="rId45"/>
    <p:sldId id="429" r:id="rId46"/>
    <p:sldId id="446" r:id="rId47"/>
    <p:sldId id="411" r:id="rId48"/>
    <p:sldId id="413" r:id="rId49"/>
    <p:sldId id="447" r:id="rId50"/>
    <p:sldId id="448" r:id="rId51"/>
    <p:sldId id="407" r:id="rId52"/>
    <p:sldId id="397" r:id="rId53"/>
    <p:sldId id="449" r:id="rId54"/>
    <p:sldId id="401" r:id="rId55"/>
    <p:sldId id="451" r:id="rId56"/>
    <p:sldId id="450" r:id="rId57"/>
    <p:sldId id="404" r:id="rId58"/>
    <p:sldId id="452" r:id="rId59"/>
    <p:sldId id="399" r:id="rId60"/>
    <p:sldId id="398" r:id="rId61"/>
  </p:sldIdLst>
  <p:sldSz cx="9144000" cy="5143500" type="screen16x9"/>
  <p:notesSz cx="6858000" cy="9144000"/>
  <p:custDataLst>
    <p:tags r:id="rId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ne-time signatures" id="{7C71C614-675A-494E-A11C-DD71F1161F9B}">
          <p14:sldIdLst>
            <p14:sldId id="300"/>
            <p14:sldId id="392"/>
            <p14:sldId id="414"/>
            <p14:sldId id="408"/>
            <p14:sldId id="416"/>
            <p14:sldId id="415"/>
            <p14:sldId id="376"/>
            <p14:sldId id="375"/>
            <p14:sldId id="417"/>
            <p14:sldId id="418"/>
            <p14:sldId id="420"/>
            <p14:sldId id="421"/>
            <p14:sldId id="422"/>
            <p14:sldId id="426"/>
            <p14:sldId id="419"/>
            <p14:sldId id="423"/>
            <p14:sldId id="430"/>
            <p14:sldId id="432"/>
            <p14:sldId id="427"/>
            <p14:sldId id="424"/>
            <p14:sldId id="453"/>
            <p14:sldId id="431"/>
            <p14:sldId id="425"/>
            <p14:sldId id="433"/>
            <p14:sldId id="434"/>
            <p14:sldId id="435"/>
            <p14:sldId id="428"/>
            <p14:sldId id="380"/>
            <p14:sldId id="388"/>
            <p14:sldId id="409"/>
            <p14:sldId id="436"/>
            <p14:sldId id="437"/>
            <p14:sldId id="438"/>
            <p14:sldId id="439"/>
            <p14:sldId id="442"/>
            <p14:sldId id="440"/>
            <p14:sldId id="443"/>
            <p14:sldId id="444"/>
            <p14:sldId id="445"/>
            <p14:sldId id="382"/>
          </p14:sldIdLst>
        </p14:section>
        <p14:section name="Fast online signatures" id="{EC843A2A-A9E0-A842-A756-8819ED215DFF}">
          <p14:sldIdLst>
            <p14:sldId id="405"/>
            <p14:sldId id="410"/>
            <p14:sldId id="429"/>
            <p14:sldId id="446"/>
            <p14:sldId id="411"/>
            <p14:sldId id="413"/>
            <p14:sldId id="447"/>
            <p14:sldId id="448"/>
            <p14:sldId id="407"/>
          </p14:sldIdLst>
        </p14:section>
        <p14:section name="Blind signatures" id="{5E3B3C37-0611-4B4C-A2D3-1BC9A5F2D3A6}">
          <p14:sldIdLst>
            <p14:sldId id="397"/>
            <p14:sldId id="449"/>
            <p14:sldId id="401"/>
            <p14:sldId id="451"/>
            <p14:sldId id="450"/>
            <p14:sldId id="404"/>
            <p14:sldId id="452"/>
            <p14:sldId id="399"/>
            <p14:sldId id="3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03" d="100"/>
          <a:sy n="103" d="100"/>
        </p:scale>
        <p:origin x="-512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tags" Target="tags/tag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previous module we saw some basic constructions for digital signatures.  In this module we will look at more signature constructions with special properties.  Our first example will be a fast digital signature from one-way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34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simple construction that achieves  n=264, k=136.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05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d=3.</a:t>
            </a:r>
            <a:r>
              <a:rPr lang="en-US" baseline="0" dirty="0" smtClean="0"/>
              <a:t>    </a:t>
            </a:r>
            <a:r>
              <a:rPr lang="en-US" dirty="0" smtClean="0"/>
              <a:t>Example:</a:t>
            </a:r>
            <a:r>
              <a:rPr lang="en-US" baseline="0" dirty="0" smtClean="0"/>
              <a:t>   </a:t>
            </a:r>
            <a:r>
              <a:rPr lang="en-US" dirty="0" smtClean="0"/>
              <a:t>H(0</a:t>
            </a:r>
            <a:r>
              <a:rPr lang="en-US" baseline="30000" dirty="0" smtClean="0"/>
              <a:t>256</a:t>
            </a:r>
            <a:r>
              <a:rPr lang="en-US" dirty="0" smtClean="0"/>
              <a:t>) = (</a:t>
            </a:r>
            <a:r>
              <a:rPr lang="en-US" baseline="30000" dirty="0" smtClean="0"/>
              <a:t> </a:t>
            </a:r>
            <a:r>
              <a:rPr lang="en-US" dirty="0" smtClean="0"/>
              <a:t>2, 1, 3, 0, …, 0, 1)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59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Verify signature by hashing elements of</a:t>
            </a:r>
            <a:r>
              <a:rPr lang="en-US" baseline="0" dirty="0" smtClean="0"/>
              <a:t> </a:t>
            </a:r>
            <a:r>
              <a:rPr lang="el-GR" baseline="0" dirty="0" smtClean="0"/>
              <a:t>σ</a:t>
            </a:r>
            <a:r>
              <a:rPr lang="en-US" baseline="0" dirty="0" smtClean="0"/>
              <a:t> </a:t>
            </a:r>
            <a:r>
              <a:rPr lang="en-US" dirty="0" smtClean="0"/>
              <a:t>to pk.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59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  take  d=16.   also take d=2</a:t>
            </a:r>
            <a:r>
              <a:rPr lang="en-US" baseline="30000" dirty="0" smtClean="0"/>
              <a:t>16</a:t>
            </a:r>
            <a:r>
              <a:rPr lang="en-US" baseline="0" dirty="0" smtClean="0"/>
              <a:t>.  </a:t>
            </a:r>
            <a:r>
              <a:rPr lang="en-US" dirty="0" smtClean="0"/>
              <a:t>  Bound</a:t>
            </a:r>
            <a:r>
              <a:rPr lang="en-US" baseline="0" dirty="0" smtClean="0"/>
              <a:t> on n is actually   </a:t>
            </a:r>
            <a:r>
              <a:rPr lang="en-US" dirty="0" smtClean="0"/>
              <a:t>n &gt; (256 + log</a:t>
            </a:r>
            <a:r>
              <a:rPr lang="en-US" baseline="-25000" dirty="0" smtClean="0"/>
              <a:t>2</a:t>
            </a:r>
            <a:r>
              <a:rPr lang="en-US" dirty="0" smtClean="0"/>
              <a:t>(n)) / log</a:t>
            </a:r>
            <a:r>
              <a:rPr lang="en-US" baseline="-25000" dirty="0" smtClean="0"/>
              <a:t>2</a:t>
            </a:r>
            <a:r>
              <a:rPr lang="en-US" dirty="0" smtClean="0"/>
              <a:t>(d)</a:t>
            </a:r>
          </a:p>
          <a:p>
            <a:r>
              <a:rPr lang="en-US" dirty="0" smtClean="0"/>
              <a:t>Note:</a:t>
            </a:r>
            <a:r>
              <a:rPr lang="en-US" baseline="0" dirty="0" smtClean="0"/>
              <a:t>   </a:t>
            </a:r>
            <a:r>
              <a:rPr lang="en-US" dirty="0" err="1" smtClean="0"/>
              <a:t>Winternitz</a:t>
            </a:r>
            <a:r>
              <a:rPr lang="en-US" dirty="0" smtClean="0"/>
              <a:t> signature size is</a:t>
            </a:r>
            <a:r>
              <a:rPr lang="en-US" baseline="0" dirty="0" smtClean="0"/>
              <a:t> actually   (1-1/d)*n  elements in X:   when hash digit = d-1 that element need not be included in the signature since it is already in the public key.    </a:t>
            </a:r>
            <a:r>
              <a:rPr lang="en-US" sz="1600" baseline="0" dirty="0" smtClean="0"/>
              <a:t>  Now </a:t>
            </a:r>
            <a:r>
              <a:rPr lang="en-US" sz="1600" baseline="0" dirty="0" err="1" smtClean="0"/>
              <a:t>Lamport</a:t>
            </a:r>
            <a:r>
              <a:rPr lang="en-US" sz="1600" baseline="0" dirty="0" smtClean="0"/>
              <a:t> is a special case of </a:t>
            </a:r>
            <a:r>
              <a:rPr lang="en-US" sz="1600" baseline="0" dirty="0" err="1" smtClean="0"/>
              <a:t>Winternitz</a:t>
            </a:r>
            <a:r>
              <a:rPr lang="en-US" sz="1600" baseline="0" dirty="0" smtClean="0"/>
              <a:t> with d=2.</a:t>
            </a:r>
          </a:p>
          <a:p>
            <a:r>
              <a:rPr lang="en-US" sz="1600" baseline="0" dirty="0" smtClean="0"/>
              <a:t>For security:   need that f is a secure OWF on iterates.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88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6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how to verify signature.</a:t>
            </a:r>
          </a:p>
          <a:p>
            <a:r>
              <a:rPr lang="en-US" baseline="0" dirty="0" smtClean="0"/>
              <a:t>Note that we don’t need pk2, pk3 for this signature.   Need not have been generated.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72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arrows indicating internal tree signatures.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29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47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EMV card could story a bit</a:t>
            </a:r>
            <a:r>
              <a:rPr lang="en-US" baseline="0" dirty="0" smtClean="0"/>
              <a:t> of power in a capacitor after every transaction and prepare for the next transaction.</a:t>
            </a:r>
          </a:p>
          <a:p>
            <a:r>
              <a:rPr lang="en-US" baseline="0" dirty="0" smtClean="0"/>
              <a:t>Draw transaction going in and signature going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71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key is two group elements,</a:t>
            </a:r>
            <a:r>
              <a:rPr lang="en-US" baseline="0" dirty="0" smtClean="0"/>
              <a:t> so can be 64 bytes   ⇒   total overhead is 128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7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62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hit</a:t>
            </a:r>
            <a:r>
              <a:rPr lang="en-US" baseline="0" dirty="0" smtClean="0"/>
              <a:t> an arbitrary target  </a:t>
            </a:r>
            <a:r>
              <a:rPr lang="en-US" baseline="0" dirty="0" err="1" smtClean="0"/>
              <a:t>g</a:t>
            </a:r>
            <a:r>
              <a:rPr lang="en-US" baseline="30000" dirty="0" err="1" smtClean="0"/>
              <a:t>t</a:t>
            </a:r>
            <a:r>
              <a:rPr lang="en-US" baseline="0" dirty="0" smtClean="0"/>
              <a:t> .  </a:t>
            </a:r>
            <a:r>
              <a:rPr lang="en-US" dirty="0" smtClean="0"/>
              <a:t>Write   = g</a:t>
            </a:r>
            <a:r>
              <a:rPr lang="en-US" baseline="30000" dirty="0" smtClean="0"/>
              <a:t>(t-m)</a:t>
            </a:r>
            <a:r>
              <a:rPr lang="el-GR" baseline="30000" dirty="0" smtClean="0"/>
              <a:t>α</a:t>
            </a:r>
            <a:r>
              <a:rPr lang="en-US" baseline="30000" dirty="0" smtClean="0"/>
              <a:t> </a:t>
            </a:r>
            <a:r>
              <a:rPr lang="en-US" baseline="0" dirty="0" smtClean="0"/>
              <a:t>⋅ </a:t>
            </a:r>
            <a:r>
              <a:rPr lang="en-US" baseline="0" dirty="0" err="1" smtClean="0"/>
              <a:t>h</a:t>
            </a:r>
            <a:r>
              <a:rPr lang="en-US" baseline="30000" dirty="0" err="1" smtClean="0"/>
              <a:t>m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h</a:t>
            </a:r>
            <a:r>
              <a:rPr lang="en-US" sz="1600" baseline="30000" dirty="0" err="1" smtClean="0"/>
              <a:t>t-m</a:t>
            </a:r>
            <a:r>
              <a:rPr lang="en-US" dirty="0" err="1" smtClean="0"/>
              <a:t>⋅h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 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</a:t>
            </a:r>
            <a:r>
              <a:rPr lang="en-US" baseline="30000" dirty="0" err="1" smtClean="0"/>
              <a:t>t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25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en-US" baseline="0" dirty="0" smtClean="0"/>
              <a:t> idea:   sign a random message, then map given message to random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68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are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88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77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   bank can</a:t>
            </a:r>
            <a:r>
              <a:rPr lang="en-US" baseline="0" dirty="0" smtClean="0"/>
              <a:t> connect Alice to her purchase.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88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Bank does</a:t>
            </a:r>
            <a:r>
              <a:rPr lang="en-US" baseline="0" dirty="0" smtClean="0"/>
              <a:t> not learn </a:t>
            </a:r>
            <a:r>
              <a:rPr lang="en-US" dirty="0" err="1" smtClean="0"/>
              <a:t>coin</a:t>
            </a:r>
            <a:r>
              <a:rPr lang="en-US" baseline="-25000" dirty="0" err="1" smtClean="0"/>
              <a:t>ID</a:t>
            </a:r>
            <a:r>
              <a:rPr lang="en-US" baseline="0" dirty="0" smtClean="0"/>
              <a:t>,  but Alice obtains a signature on </a:t>
            </a:r>
            <a:r>
              <a:rPr lang="en-US" dirty="0" err="1" smtClean="0"/>
              <a:t>coin</a:t>
            </a:r>
            <a:r>
              <a:rPr lang="en-US" baseline="-25000" dirty="0" err="1" smtClean="0"/>
              <a:t>ID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17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withdrawing q coins,</a:t>
            </a:r>
            <a:r>
              <a:rPr lang="en-US" baseline="0" dirty="0" smtClean="0"/>
              <a:t> attacked cannot obtain q+1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78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m’ is independent of m.    Lots</a:t>
            </a:r>
            <a:r>
              <a:rPr lang="en-US" baseline="0" dirty="0" smtClean="0"/>
              <a:t> of work on building blind signatures from reasonable assumptions.</a:t>
            </a:r>
            <a:endParaRPr lang="en-US" dirty="0" smtClean="0"/>
          </a:p>
          <a:p>
            <a:r>
              <a:rPr lang="en-US" dirty="0" smtClean="0"/>
              <a:t>Problem in proving</a:t>
            </a:r>
            <a:r>
              <a:rPr lang="en-US" baseline="0" dirty="0" smtClean="0"/>
              <a:t> security:   can’t answer chosen message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= {0,1}^128   ⇒  an</a:t>
            </a:r>
            <a:r>
              <a:rPr lang="en-US" baseline="0" dirty="0" smtClean="0"/>
              <a:t> element in X is 16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3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intuitively why signature scheme is secure.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slide:   draw a few subsets</a:t>
            </a:r>
          </a:p>
          <a:p>
            <a:r>
              <a:rPr lang="en-US" dirty="0" smtClean="0"/>
              <a:t>Homework:</a:t>
            </a:r>
            <a:r>
              <a:rPr lang="en-US" baseline="0" dirty="0" smtClean="0"/>
              <a:t>  build a 2-time secure signature.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Accept signature if</a:t>
            </a:r>
            <a:r>
              <a:rPr lang="en-US" baseline="0" dirty="0" smtClean="0"/>
              <a:t> all pre-images in </a:t>
            </a:r>
            <a:r>
              <a:rPr lang="el-GR" baseline="0" dirty="0" smtClean="0"/>
              <a:t>σ</a:t>
            </a:r>
            <a:r>
              <a:rPr lang="en-US" baseline="0" dirty="0" smtClean="0"/>
              <a:t> are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0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scheme at the beginning of segment is a special</a:t>
            </a:r>
            <a:r>
              <a:rPr lang="en-US" baseline="0" dirty="0" smtClean="0"/>
              <a:t> case of this using n=512 and k=256.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0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i</a:t>
            </a:r>
            <a:r>
              <a:rPr lang="en-US" baseline="0" dirty="0" smtClean="0"/>
              <a:t> ∉ H(m1)  ⇒ can answer signature query.    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∈ H(m)  ⇒ we get inverse of y.    So, we win if  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∈  H(m),  but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not in H(m1).   </a:t>
            </a:r>
            <a:br>
              <a:rPr lang="en-US" baseline="0" dirty="0" smtClean="0"/>
            </a:br>
            <a:r>
              <a:rPr lang="en-US" b="1" i="1" baseline="0" dirty="0" smtClean="0"/>
              <a:t>S</a:t>
            </a:r>
            <a:r>
              <a:rPr lang="en-US" baseline="0" dirty="0" smtClean="0"/>
              <a:t> is cover-free ⇒  ∃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* </a:t>
            </a:r>
            <a:r>
              <a:rPr lang="en-US" baseline="0" dirty="0" err="1" smtClean="0"/>
              <a:t>s.t.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* ∈ H(m) and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* ∉ H(m1) .   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</a:t>
            </a:r>
            <a:r>
              <a:rPr lang="en-US" baseline="0" dirty="0" err="1" smtClean="0"/>
              <a:t>i</a:t>
            </a:r>
            <a:r>
              <a:rPr lang="en-US" baseline="0" dirty="0" smtClean="0"/>
              <a:t>*] ≥ 1/n.    Therefore, we invert y with prob. at least </a:t>
            </a:r>
            <a:r>
              <a:rPr lang="en-US" dirty="0" smtClean="0">
                <a:solidFill>
                  <a:srgbClr val="000090"/>
                </a:solidFill>
              </a:rPr>
              <a:t>Adv</a:t>
            </a:r>
            <a:r>
              <a:rPr lang="en-US" baseline="-25000" dirty="0" smtClean="0">
                <a:solidFill>
                  <a:srgbClr val="000090"/>
                </a:solidFill>
              </a:rPr>
              <a:t>1-SIG</a:t>
            </a:r>
            <a:r>
              <a:rPr lang="en-US" dirty="0" smtClean="0">
                <a:solidFill>
                  <a:srgbClr val="000090"/>
                </a:solidFill>
              </a:rPr>
              <a:t>[</a:t>
            </a:r>
            <a:r>
              <a:rPr lang="en-US" dirty="0" err="1" smtClean="0">
                <a:solidFill>
                  <a:srgbClr val="000090"/>
                </a:solidFill>
              </a:rPr>
              <a:t>A,Lam</a:t>
            </a:r>
            <a:r>
              <a:rPr lang="en-US" dirty="0" smtClean="0">
                <a:solidFill>
                  <a:srgbClr val="000090"/>
                </a:solidFill>
              </a:rPr>
              <a:t>]  /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5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5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84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8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1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4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Sigs. with special properties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657600" y="2535772"/>
            <a:ext cx="54864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Fast one-time signatures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applications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Lamport</a:t>
            </a:r>
            <a:r>
              <a:rPr lang="en-US" dirty="0" smtClean="0"/>
              <a:t> one-time signatures  </a:t>
            </a:r>
            <a:r>
              <a:rPr lang="en-US" sz="1800" dirty="0" smtClean="0"/>
              <a:t>(simple)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f: X ⟶ Y  a one-way function.        </a:t>
            </a:r>
            <a:r>
              <a:rPr lang="en-US" dirty="0" err="1" smtClean="0"/>
              <a:t>Msg</a:t>
            </a:r>
            <a:r>
              <a:rPr lang="en-US" dirty="0" smtClean="0"/>
              <a:t> space:   M = {0,1}</a:t>
            </a:r>
            <a:r>
              <a:rPr lang="en-US" baseline="30000" dirty="0" smtClean="0"/>
              <a:t>256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Gen:   generate  2×256  random elements in X 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57511" y="1809750"/>
            <a:ext cx="4508046" cy="707886"/>
            <a:chOff x="1371600" y="2092464"/>
            <a:chExt cx="4508046" cy="707886"/>
          </a:xfrm>
        </p:grpSpPr>
        <p:sp>
          <p:nvSpPr>
            <p:cNvPr id="4" name="Rectangle 3"/>
            <p:cNvSpPr/>
            <p:nvPr/>
          </p:nvSpPr>
          <p:spPr>
            <a:xfrm>
              <a:off x="1371600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8593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05586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22446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17919" y="2092464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55453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Brace 15"/>
          <p:cNvSpPr/>
          <p:nvPr/>
        </p:nvSpPr>
        <p:spPr>
          <a:xfrm>
            <a:off x="6746557" y="2060436"/>
            <a:ext cx="152400" cy="685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8957" y="2095665"/>
            <a:ext cx="44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sk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857511" y="2266950"/>
            <a:ext cx="4508046" cy="707886"/>
            <a:chOff x="1371600" y="2092464"/>
            <a:chExt cx="4508046" cy="707886"/>
          </a:xfrm>
        </p:grpSpPr>
        <p:sp>
          <p:nvSpPr>
            <p:cNvPr id="34" name="Rectangle 33"/>
            <p:cNvSpPr/>
            <p:nvPr/>
          </p:nvSpPr>
          <p:spPr>
            <a:xfrm>
              <a:off x="1371600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8593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05586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22446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17919" y="2092464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5453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857511" y="2974836"/>
            <a:ext cx="5533889" cy="1143000"/>
            <a:chOff x="1371600" y="3257550"/>
            <a:chExt cx="5533889" cy="1143000"/>
          </a:xfrm>
        </p:grpSpPr>
        <p:sp>
          <p:nvSpPr>
            <p:cNvPr id="30" name="Right Brace 29"/>
            <p:cNvSpPr/>
            <p:nvPr/>
          </p:nvSpPr>
          <p:spPr>
            <a:xfrm>
              <a:off x="6260646" y="3486150"/>
              <a:ext cx="152400" cy="6858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13046" y="352137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</a:t>
              </a:r>
              <a:r>
                <a:rPr lang="en-US" sz="2400" dirty="0" err="1" smtClean="0"/>
                <a:t>k</a:t>
              </a:r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3508236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38593" y="3508236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05586" y="3508236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422446" y="3508236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7919" y="3257550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55453" y="3508236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371600" y="39433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38593" y="39433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05586" y="39433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22446" y="39433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17919" y="3692664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55453" y="39433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74119" y="2134543"/>
            <a:ext cx="4629587" cy="1678493"/>
            <a:chOff x="788208" y="2417257"/>
            <a:chExt cx="4629587" cy="1678493"/>
          </a:xfrm>
        </p:grpSpPr>
        <p:grpSp>
          <p:nvGrpSpPr>
            <p:cNvPr id="71" name="Group 70"/>
            <p:cNvGrpSpPr/>
            <p:nvPr/>
          </p:nvGrpSpPr>
          <p:grpSpPr>
            <a:xfrm>
              <a:off x="788208" y="2417257"/>
              <a:ext cx="4629587" cy="1678493"/>
              <a:chOff x="788208" y="2417257"/>
              <a:chExt cx="4629587" cy="167849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88208" y="2417257"/>
                <a:ext cx="563677" cy="1215457"/>
                <a:chOff x="788208" y="2417257"/>
                <a:chExt cx="563677" cy="1215457"/>
              </a:xfrm>
            </p:grpSpPr>
            <p:sp>
              <p:nvSpPr>
                <p:cNvPr id="54" name="Freeform 53"/>
                <p:cNvSpPr/>
                <p:nvPr/>
              </p:nvSpPr>
              <p:spPr>
                <a:xfrm>
                  <a:off x="1066800" y="2417257"/>
                  <a:ext cx="285085" cy="1215457"/>
                </a:xfrm>
                <a:custGeom>
                  <a:avLst/>
                  <a:gdLst>
                    <a:gd name="connsiteX0" fmla="*/ 434973 w 434973"/>
                    <a:gd name="connsiteY0" fmla="*/ 0 h 1215457"/>
                    <a:gd name="connsiteX1" fmla="*/ 79933 w 434973"/>
                    <a:gd name="connsiteY1" fmla="*/ 464332 h 1215457"/>
                    <a:gd name="connsiteX2" fmla="*/ 25311 w 434973"/>
                    <a:gd name="connsiteY2" fmla="*/ 901350 h 1215457"/>
                    <a:gd name="connsiteX3" fmla="*/ 407662 w 434973"/>
                    <a:gd name="connsiteY3" fmla="*/ 1215457 h 1215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4973" h="1215457">
                      <a:moveTo>
                        <a:pt x="434973" y="0"/>
                      </a:moveTo>
                      <a:cubicBezTo>
                        <a:pt x="291591" y="157053"/>
                        <a:pt x="148210" y="314107"/>
                        <a:pt x="79933" y="464332"/>
                      </a:cubicBezTo>
                      <a:cubicBezTo>
                        <a:pt x="11656" y="614557"/>
                        <a:pt x="-29310" y="776163"/>
                        <a:pt x="25311" y="901350"/>
                      </a:cubicBezTo>
                      <a:cubicBezTo>
                        <a:pt x="79932" y="1026537"/>
                        <a:pt x="407662" y="1215457"/>
                        <a:pt x="407662" y="1215457"/>
                      </a:cubicBezTo>
                    </a:path>
                  </a:pathLst>
                </a:custGeom>
                <a:ln>
                  <a:solidFill>
                    <a:srgbClr val="00CC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88208" y="2800350"/>
                  <a:ext cx="2785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f</a:t>
                  </a:r>
                  <a:endParaRPr lang="en-US" sz="2400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816620" y="2876550"/>
                <a:ext cx="550022" cy="1215457"/>
                <a:chOff x="801863" y="2417257"/>
                <a:chExt cx="550022" cy="1215457"/>
              </a:xfrm>
            </p:grpSpPr>
            <p:sp>
              <p:nvSpPr>
                <p:cNvPr id="58" name="Freeform 57"/>
                <p:cNvSpPr/>
                <p:nvPr/>
              </p:nvSpPr>
              <p:spPr>
                <a:xfrm>
                  <a:off x="1066800" y="2417257"/>
                  <a:ext cx="285085" cy="1215457"/>
                </a:xfrm>
                <a:custGeom>
                  <a:avLst/>
                  <a:gdLst>
                    <a:gd name="connsiteX0" fmla="*/ 434973 w 434973"/>
                    <a:gd name="connsiteY0" fmla="*/ 0 h 1215457"/>
                    <a:gd name="connsiteX1" fmla="*/ 79933 w 434973"/>
                    <a:gd name="connsiteY1" fmla="*/ 464332 h 1215457"/>
                    <a:gd name="connsiteX2" fmla="*/ 25311 w 434973"/>
                    <a:gd name="connsiteY2" fmla="*/ 901350 h 1215457"/>
                    <a:gd name="connsiteX3" fmla="*/ 407662 w 434973"/>
                    <a:gd name="connsiteY3" fmla="*/ 1215457 h 1215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4973" h="1215457">
                      <a:moveTo>
                        <a:pt x="434973" y="0"/>
                      </a:moveTo>
                      <a:cubicBezTo>
                        <a:pt x="291591" y="157053"/>
                        <a:pt x="148210" y="314107"/>
                        <a:pt x="79933" y="464332"/>
                      </a:cubicBezTo>
                      <a:cubicBezTo>
                        <a:pt x="11656" y="614557"/>
                        <a:pt x="-29310" y="776163"/>
                        <a:pt x="25311" y="901350"/>
                      </a:cubicBezTo>
                      <a:cubicBezTo>
                        <a:pt x="79932" y="1026537"/>
                        <a:pt x="407662" y="1215457"/>
                        <a:pt x="407662" y="1215457"/>
                      </a:cubicBezTo>
                    </a:path>
                  </a:pathLst>
                </a:custGeom>
                <a:ln>
                  <a:solidFill>
                    <a:srgbClr val="00CC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801863" y="2946192"/>
                  <a:ext cx="2785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f</a:t>
                  </a:r>
                  <a:endParaRPr lang="en-US" sz="2400" dirty="0"/>
                </a:p>
              </p:txBody>
            </p:sp>
          </p:grpSp>
          <p:sp>
            <p:nvSpPr>
              <p:cNvPr id="60" name="Freeform 59"/>
              <p:cNvSpPr/>
              <p:nvPr/>
            </p:nvSpPr>
            <p:spPr>
              <a:xfrm>
                <a:off x="1905000" y="2471979"/>
                <a:ext cx="208885" cy="1166571"/>
              </a:xfrm>
              <a:custGeom>
                <a:avLst/>
                <a:gdLst>
                  <a:gd name="connsiteX0" fmla="*/ 434973 w 434973"/>
                  <a:gd name="connsiteY0" fmla="*/ 0 h 1215457"/>
                  <a:gd name="connsiteX1" fmla="*/ 79933 w 434973"/>
                  <a:gd name="connsiteY1" fmla="*/ 464332 h 1215457"/>
                  <a:gd name="connsiteX2" fmla="*/ 25311 w 434973"/>
                  <a:gd name="connsiteY2" fmla="*/ 901350 h 1215457"/>
                  <a:gd name="connsiteX3" fmla="*/ 407662 w 434973"/>
                  <a:gd name="connsiteY3" fmla="*/ 1215457 h 121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973" h="1215457">
                    <a:moveTo>
                      <a:pt x="434973" y="0"/>
                    </a:moveTo>
                    <a:cubicBezTo>
                      <a:pt x="291591" y="157053"/>
                      <a:pt x="148210" y="314107"/>
                      <a:pt x="79933" y="464332"/>
                    </a:cubicBezTo>
                    <a:cubicBezTo>
                      <a:pt x="11656" y="614557"/>
                      <a:pt x="-29310" y="776163"/>
                      <a:pt x="25311" y="901350"/>
                    </a:cubicBezTo>
                    <a:cubicBezTo>
                      <a:pt x="79932" y="1026537"/>
                      <a:pt x="407662" y="1215457"/>
                      <a:pt x="407662" y="1215457"/>
                    </a:cubicBezTo>
                  </a:path>
                </a:pathLst>
              </a:custGeom>
              <a:ln>
                <a:solidFill>
                  <a:srgbClr val="00CC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1905000" y="2929179"/>
                <a:ext cx="208885" cy="1166571"/>
              </a:xfrm>
              <a:custGeom>
                <a:avLst/>
                <a:gdLst>
                  <a:gd name="connsiteX0" fmla="*/ 434973 w 434973"/>
                  <a:gd name="connsiteY0" fmla="*/ 0 h 1215457"/>
                  <a:gd name="connsiteX1" fmla="*/ 79933 w 434973"/>
                  <a:gd name="connsiteY1" fmla="*/ 464332 h 1215457"/>
                  <a:gd name="connsiteX2" fmla="*/ 25311 w 434973"/>
                  <a:gd name="connsiteY2" fmla="*/ 901350 h 1215457"/>
                  <a:gd name="connsiteX3" fmla="*/ 407662 w 434973"/>
                  <a:gd name="connsiteY3" fmla="*/ 1215457 h 121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973" h="1215457">
                    <a:moveTo>
                      <a:pt x="434973" y="0"/>
                    </a:moveTo>
                    <a:cubicBezTo>
                      <a:pt x="291591" y="157053"/>
                      <a:pt x="148210" y="314107"/>
                      <a:pt x="79933" y="464332"/>
                    </a:cubicBezTo>
                    <a:cubicBezTo>
                      <a:pt x="11656" y="614557"/>
                      <a:pt x="-29310" y="776163"/>
                      <a:pt x="25311" y="901350"/>
                    </a:cubicBezTo>
                    <a:cubicBezTo>
                      <a:pt x="79932" y="1026537"/>
                      <a:pt x="407662" y="1215457"/>
                      <a:pt x="407662" y="1215457"/>
                    </a:cubicBezTo>
                  </a:path>
                </a:pathLst>
              </a:custGeom>
              <a:ln>
                <a:solidFill>
                  <a:srgbClr val="00CC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2667000" y="2471979"/>
                <a:ext cx="208885" cy="1166571"/>
              </a:xfrm>
              <a:custGeom>
                <a:avLst/>
                <a:gdLst>
                  <a:gd name="connsiteX0" fmla="*/ 434973 w 434973"/>
                  <a:gd name="connsiteY0" fmla="*/ 0 h 1215457"/>
                  <a:gd name="connsiteX1" fmla="*/ 79933 w 434973"/>
                  <a:gd name="connsiteY1" fmla="*/ 464332 h 1215457"/>
                  <a:gd name="connsiteX2" fmla="*/ 25311 w 434973"/>
                  <a:gd name="connsiteY2" fmla="*/ 901350 h 1215457"/>
                  <a:gd name="connsiteX3" fmla="*/ 407662 w 434973"/>
                  <a:gd name="connsiteY3" fmla="*/ 1215457 h 121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973" h="1215457">
                    <a:moveTo>
                      <a:pt x="434973" y="0"/>
                    </a:moveTo>
                    <a:cubicBezTo>
                      <a:pt x="291591" y="157053"/>
                      <a:pt x="148210" y="314107"/>
                      <a:pt x="79933" y="464332"/>
                    </a:cubicBezTo>
                    <a:cubicBezTo>
                      <a:pt x="11656" y="614557"/>
                      <a:pt x="-29310" y="776163"/>
                      <a:pt x="25311" y="901350"/>
                    </a:cubicBezTo>
                    <a:cubicBezTo>
                      <a:pt x="79932" y="1026537"/>
                      <a:pt x="407662" y="1215457"/>
                      <a:pt x="407662" y="1215457"/>
                    </a:cubicBezTo>
                  </a:path>
                </a:pathLst>
              </a:custGeom>
              <a:ln>
                <a:solidFill>
                  <a:srgbClr val="00CC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2667000" y="2929179"/>
                <a:ext cx="208885" cy="1166571"/>
              </a:xfrm>
              <a:custGeom>
                <a:avLst/>
                <a:gdLst>
                  <a:gd name="connsiteX0" fmla="*/ 434973 w 434973"/>
                  <a:gd name="connsiteY0" fmla="*/ 0 h 1215457"/>
                  <a:gd name="connsiteX1" fmla="*/ 79933 w 434973"/>
                  <a:gd name="connsiteY1" fmla="*/ 464332 h 1215457"/>
                  <a:gd name="connsiteX2" fmla="*/ 25311 w 434973"/>
                  <a:gd name="connsiteY2" fmla="*/ 901350 h 1215457"/>
                  <a:gd name="connsiteX3" fmla="*/ 407662 w 434973"/>
                  <a:gd name="connsiteY3" fmla="*/ 1215457 h 121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973" h="1215457">
                    <a:moveTo>
                      <a:pt x="434973" y="0"/>
                    </a:moveTo>
                    <a:cubicBezTo>
                      <a:pt x="291591" y="157053"/>
                      <a:pt x="148210" y="314107"/>
                      <a:pt x="79933" y="464332"/>
                    </a:cubicBezTo>
                    <a:cubicBezTo>
                      <a:pt x="11656" y="614557"/>
                      <a:pt x="-29310" y="776163"/>
                      <a:pt x="25311" y="901350"/>
                    </a:cubicBezTo>
                    <a:cubicBezTo>
                      <a:pt x="79932" y="1026537"/>
                      <a:pt x="407662" y="1215457"/>
                      <a:pt x="407662" y="1215457"/>
                    </a:cubicBezTo>
                  </a:path>
                </a:pathLst>
              </a:custGeom>
              <a:ln>
                <a:solidFill>
                  <a:srgbClr val="00CC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4419600" y="2495550"/>
                <a:ext cx="208885" cy="1166571"/>
              </a:xfrm>
              <a:custGeom>
                <a:avLst/>
                <a:gdLst>
                  <a:gd name="connsiteX0" fmla="*/ 434973 w 434973"/>
                  <a:gd name="connsiteY0" fmla="*/ 0 h 1215457"/>
                  <a:gd name="connsiteX1" fmla="*/ 79933 w 434973"/>
                  <a:gd name="connsiteY1" fmla="*/ 464332 h 1215457"/>
                  <a:gd name="connsiteX2" fmla="*/ 25311 w 434973"/>
                  <a:gd name="connsiteY2" fmla="*/ 901350 h 1215457"/>
                  <a:gd name="connsiteX3" fmla="*/ 407662 w 434973"/>
                  <a:gd name="connsiteY3" fmla="*/ 1215457 h 121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973" h="1215457">
                    <a:moveTo>
                      <a:pt x="434973" y="0"/>
                    </a:moveTo>
                    <a:cubicBezTo>
                      <a:pt x="291591" y="157053"/>
                      <a:pt x="148210" y="314107"/>
                      <a:pt x="79933" y="464332"/>
                    </a:cubicBezTo>
                    <a:cubicBezTo>
                      <a:pt x="11656" y="614557"/>
                      <a:pt x="-29310" y="776163"/>
                      <a:pt x="25311" y="901350"/>
                    </a:cubicBezTo>
                    <a:cubicBezTo>
                      <a:pt x="79932" y="1026537"/>
                      <a:pt x="407662" y="1215457"/>
                      <a:pt x="407662" y="1215457"/>
                    </a:cubicBezTo>
                  </a:path>
                </a:pathLst>
              </a:custGeom>
              <a:ln>
                <a:solidFill>
                  <a:srgbClr val="00CC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5195255" y="2468236"/>
                <a:ext cx="208885" cy="1166571"/>
              </a:xfrm>
              <a:custGeom>
                <a:avLst/>
                <a:gdLst>
                  <a:gd name="connsiteX0" fmla="*/ 434973 w 434973"/>
                  <a:gd name="connsiteY0" fmla="*/ 0 h 1215457"/>
                  <a:gd name="connsiteX1" fmla="*/ 79933 w 434973"/>
                  <a:gd name="connsiteY1" fmla="*/ 464332 h 1215457"/>
                  <a:gd name="connsiteX2" fmla="*/ 25311 w 434973"/>
                  <a:gd name="connsiteY2" fmla="*/ 901350 h 1215457"/>
                  <a:gd name="connsiteX3" fmla="*/ 407662 w 434973"/>
                  <a:gd name="connsiteY3" fmla="*/ 1215457 h 121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973" h="1215457">
                    <a:moveTo>
                      <a:pt x="434973" y="0"/>
                    </a:moveTo>
                    <a:cubicBezTo>
                      <a:pt x="291591" y="157053"/>
                      <a:pt x="148210" y="314107"/>
                      <a:pt x="79933" y="464332"/>
                    </a:cubicBezTo>
                    <a:cubicBezTo>
                      <a:pt x="11656" y="614557"/>
                      <a:pt x="-29310" y="776163"/>
                      <a:pt x="25311" y="901350"/>
                    </a:cubicBezTo>
                    <a:cubicBezTo>
                      <a:pt x="79932" y="1026537"/>
                      <a:pt x="407662" y="1215457"/>
                      <a:pt x="407662" y="1215457"/>
                    </a:cubicBezTo>
                  </a:path>
                </a:pathLst>
              </a:custGeom>
              <a:ln>
                <a:solidFill>
                  <a:srgbClr val="00CC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419600" y="2852979"/>
                <a:ext cx="208885" cy="1166571"/>
              </a:xfrm>
              <a:custGeom>
                <a:avLst/>
                <a:gdLst>
                  <a:gd name="connsiteX0" fmla="*/ 434973 w 434973"/>
                  <a:gd name="connsiteY0" fmla="*/ 0 h 1215457"/>
                  <a:gd name="connsiteX1" fmla="*/ 79933 w 434973"/>
                  <a:gd name="connsiteY1" fmla="*/ 464332 h 1215457"/>
                  <a:gd name="connsiteX2" fmla="*/ 25311 w 434973"/>
                  <a:gd name="connsiteY2" fmla="*/ 901350 h 1215457"/>
                  <a:gd name="connsiteX3" fmla="*/ 407662 w 434973"/>
                  <a:gd name="connsiteY3" fmla="*/ 1215457 h 121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973" h="1215457">
                    <a:moveTo>
                      <a:pt x="434973" y="0"/>
                    </a:moveTo>
                    <a:cubicBezTo>
                      <a:pt x="291591" y="157053"/>
                      <a:pt x="148210" y="314107"/>
                      <a:pt x="79933" y="464332"/>
                    </a:cubicBezTo>
                    <a:cubicBezTo>
                      <a:pt x="11656" y="614557"/>
                      <a:pt x="-29310" y="776163"/>
                      <a:pt x="25311" y="901350"/>
                    </a:cubicBezTo>
                    <a:cubicBezTo>
                      <a:pt x="79932" y="1026537"/>
                      <a:pt x="407662" y="1215457"/>
                      <a:pt x="407662" y="1215457"/>
                    </a:cubicBezTo>
                  </a:path>
                </a:pathLst>
              </a:custGeom>
              <a:ln>
                <a:solidFill>
                  <a:srgbClr val="00CC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5208910" y="2876550"/>
                <a:ext cx="208885" cy="1166571"/>
              </a:xfrm>
              <a:custGeom>
                <a:avLst/>
                <a:gdLst>
                  <a:gd name="connsiteX0" fmla="*/ 434973 w 434973"/>
                  <a:gd name="connsiteY0" fmla="*/ 0 h 1215457"/>
                  <a:gd name="connsiteX1" fmla="*/ 79933 w 434973"/>
                  <a:gd name="connsiteY1" fmla="*/ 464332 h 1215457"/>
                  <a:gd name="connsiteX2" fmla="*/ 25311 w 434973"/>
                  <a:gd name="connsiteY2" fmla="*/ 901350 h 1215457"/>
                  <a:gd name="connsiteX3" fmla="*/ 407662 w 434973"/>
                  <a:gd name="connsiteY3" fmla="*/ 1215457 h 1215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973" h="1215457">
                    <a:moveTo>
                      <a:pt x="434973" y="0"/>
                    </a:moveTo>
                    <a:cubicBezTo>
                      <a:pt x="291591" y="157053"/>
                      <a:pt x="148210" y="314107"/>
                      <a:pt x="79933" y="464332"/>
                    </a:cubicBezTo>
                    <a:cubicBezTo>
                      <a:pt x="11656" y="614557"/>
                      <a:pt x="-29310" y="776163"/>
                      <a:pt x="25311" y="901350"/>
                    </a:cubicBezTo>
                    <a:cubicBezTo>
                      <a:pt x="79932" y="1026537"/>
                      <a:pt x="407662" y="1215457"/>
                      <a:pt x="407662" y="1215457"/>
                    </a:cubicBezTo>
                  </a:path>
                </a:pathLst>
              </a:custGeom>
              <a:ln>
                <a:solidFill>
                  <a:srgbClr val="00CC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4239890" y="2669522"/>
              <a:ext cx="27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</a:t>
              </a:r>
              <a:endParaRPr lang="en-US" sz="2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91000" y="3557885"/>
              <a:ext cx="27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00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Lamport</a:t>
            </a:r>
            <a:r>
              <a:rPr lang="en-US" dirty="0" smtClean="0"/>
              <a:t> one-time signatures  </a:t>
            </a:r>
            <a:r>
              <a:rPr lang="en-US" sz="1800" dirty="0" smtClean="0"/>
              <a:t>(simple)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f: X ⟶ Y  a one-way function.        </a:t>
            </a:r>
            <a:r>
              <a:rPr lang="en-US" dirty="0" err="1" smtClean="0"/>
              <a:t>Msg</a:t>
            </a:r>
            <a:r>
              <a:rPr lang="en-US" dirty="0" smtClean="0"/>
              <a:t> space:   M = {0,1}</a:t>
            </a:r>
            <a:r>
              <a:rPr lang="en-US" baseline="30000" dirty="0" smtClean="0"/>
              <a:t>256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Gen:   generate  2×256  random elements in X 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857511" y="1809750"/>
            <a:ext cx="4508046" cy="707886"/>
            <a:chOff x="1371600" y="2092464"/>
            <a:chExt cx="4508046" cy="707886"/>
          </a:xfrm>
        </p:grpSpPr>
        <p:sp>
          <p:nvSpPr>
            <p:cNvPr id="4" name="Rectangle 3"/>
            <p:cNvSpPr/>
            <p:nvPr/>
          </p:nvSpPr>
          <p:spPr>
            <a:xfrm>
              <a:off x="1371600" y="2343150"/>
              <a:ext cx="457200" cy="228600"/>
            </a:xfrm>
            <a:prstGeom prst="rect">
              <a:avLst/>
            </a:prstGeom>
            <a:solidFill>
              <a:srgbClr val="00CC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8593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05586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22446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17919" y="2092464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55453" y="2343150"/>
              <a:ext cx="457200" cy="228600"/>
            </a:xfrm>
            <a:prstGeom prst="rect">
              <a:avLst/>
            </a:prstGeom>
            <a:solidFill>
              <a:srgbClr val="00CC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Brace 15"/>
          <p:cNvSpPr/>
          <p:nvPr/>
        </p:nvSpPr>
        <p:spPr>
          <a:xfrm>
            <a:off x="6746557" y="2060436"/>
            <a:ext cx="152400" cy="685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8957" y="2095665"/>
            <a:ext cx="44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sk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857511" y="2266950"/>
            <a:ext cx="4508046" cy="707886"/>
            <a:chOff x="1371600" y="2092464"/>
            <a:chExt cx="4508046" cy="707886"/>
          </a:xfrm>
        </p:grpSpPr>
        <p:sp>
          <p:nvSpPr>
            <p:cNvPr id="34" name="Rectangle 33"/>
            <p:cNvSpPr/>
            <p:nvPr/>
          </p:nvSpPr>
          <p:spPr>
            <a:xfrm>
              <a:off x="1371600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38593" y="2343150"/>
              <a:ext cx="457200" cy="228600"/>
            </a:xfrm>
            <a:prstGeom prst="rect">
              <a:avLst/>
            </a:prstGeom>
            <a:solidFill>
              <a:srgbClr val="00CC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05586" y="2343150"/>
              <a:ext cx="457200" cy="228600"/>
            </a:xfrm>
            <a:prstGeom prst="rect">
              <a:avLst/>
            </a:prstGeom>
            <a:solidFill>
              <a:srgbClr val="00CC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22446" y="2343150"/>
              <a:ext cx="457200" cy="228600"/>
            </a:xfrm>
            <a:prstGeom prst="rect">
              <a:avLst/>
            </a:prstGeom>
            <a:solidFill>
              <a:srgbClr val="00CC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17919" y="2092464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5453" y="2343150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07402" y="4248150"/>
            <a:ext cx="7082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S(</a:t>
            </a:r>
            <a:r>
              <a:rPr lang="en-US" sz="2400" b="1" dirty="0" err="1" smtClean="0"/>
              <a:t>sk</a:t>
            </a:r>
            <a:r>
              <a:rPr lang="en-US" sz="2400" b="1" dirty="0" smtClean="0"/>
              <a:t>,  m):     </a:t>
            </a:r>
            <a:r>
              <a:rPr lang="el-GR" sz="2400" dirty="0" smtClean="0"/>
              <a:t>σ</a:t>
            </a:r>
            <a:r>
              <a:rPr lang="en-US" sz="2400" dirty="0" smtClean="0"/>
              <a:t> = (pre-images corresponding to bits of m)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99206" y="2876550"/>
            <a:ext cx="568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 =     0         1          1         </a:t>
            </a:r>
            <a:r>
              <a:rPr lang="en-US" sz="3200" b="1" dirty="0" smtClean="0"/>
              <a:t>⋯</a:t>
            </a:r>
            <a:r>
              <a:rPr lang="en-US" sz="3200" dirty="0" smtClean="0"/>
              <a:t>      </a:t>
            </a:r>
            <a:r>
              <a:rPr lang="en-US" sz="2400" dirty="0" smtClean="0"/>
              <a:t>0         1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734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Lamport</a:t>
            </a:r>
            <a:r>
              <a:rPr lang="en-US" dirty="0" smtClean="0"/>
              <a:t> one-time signatures  </a:t>
            </a:r>
            <a:r>
              <a:rPr lang="en-US" sz="1800" dirty="0" smtClean="0"/>
              <a:t>(simple)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f: X ⟶ Y  a one-way function.        </a:t>
            </a:r>
            <a:r>
              <a:rPr lang="en-US" dirty="0" err="1" smtClean="0"/>
              <a:t>Msg</a:t>
            </a:r>
            <a:r>
              <a:rPr lang="en-US" dirty="0" smtClean="0"/>
              <a:t> space:   M = {0,1}</a:t>
            </a:r>
            <a:r>
              <a:rPr lang="en-US" baseline="30000" dirty="0" smtClean="0"/>
              <a:t>256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>
                <a:solidFill>
                  <a:srgbClr val="A6A6A6"/>
                </a:solidFill>
              </a:rPr>
              <a:t>Gen:   generate  2×256  random elements in X 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57511" y="2060436"/>
            <a:ext cx="457200" cy="2286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03830" y="1809750"/>
            <a:ext cx="67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  ⋯   </a:t>
            </a:r>
            <a:endParaRPr lang="en-US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5141364" y="2060436"/>
            <a:ext cx="457200" cy="2286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24504" y="2517636"/>
            <a:ext cx="457200" cy="2286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1497" y="2517636"/>
            <a:ext cx="457200" cy="2286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08357" y="2517636"/>
            <a:ext cx="457200" cy="2286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03830" y="2266950"/>
            <a:ext cx="67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  ⋯   </a:t>
            </a:r>
            <a:endParaRPr lang="en-US" sz="4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07402" y="4248150"/>
            <a:ext cx="7082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S(</a:t>
            </a:r>
            <a:r>
              <a:rPr lang="en-US" sz="2400" b="1" dirty="0" err="1" smtClean="0"/>
              <a:t>sk</a:t>
            </a:r>
            <a:r>
              <a:rPr lang="en-US" sz="2400" b="1" dirty="0" smtClean="0"/>
              <a:t>,  m):     </a:t>
            </a:r>
            <a:r>
              <a:rPr lang="el-GR" sz="2400" dirty="0" smtClean="0"/>
              <a:t>σ</a:t>
            </a:r>
            <a:r>
              <a:rPr lang="en-US" sz="2400" dirty="0" smtClean="0"/>
              <a:t> = (pre-images corresponding to bits of m)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99206" y="2876550"/>
            <a:ext cx="568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 =     0         1          1           </a:t>
            </a:r>
            <a:r>
              <a:rPr lang="en-US" sz="3200" b="1" dirty="0" smtClean="0"/>
              <a:t>⋯</a:t>
            </a:r>
            <a:r>
              <a:rPr lang="en-US" sz="3200" dirty="0" smtClean="0"/>
              <a:t>       </a:t>
            </a:r>
            <a:r>
              <a:rPr lang="en-US" sz="2400" dirty="0" smtClean="0"/>
              <a:t>0        1 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4210" y="2190750"/>
            <a:ext cx="57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sp>
        <p:nvSpPr>
          <p:cNvPr id="12" name="Left Bracket 11"/>
          <p:cNvSpPr/>
          <p:nvPr/>
        </p:nvSpPr>
        <p:spPr>
          <a:xfrm>
            <a:off x="1600200" y="1962150"/>
            <a:ext cx="152400" cy="914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/>
          <p:cNvSpPr/>
          <p:nvPr/>
        </p:nvSpPr>
        <p:spPr>
          <a:xfrm flipH="1">
            <a:off x="6705600" y="1885950"/>
            <a:ext cx="152400" cy="914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2114550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∈ X</a:t>
            </a:r>
            <a:r>
              <a:rPr lang="en-US" sz="2400" baseline="30000" dirty="0" smtClean="0"/>
              <a:t>256</a:t>
            </a:r>
            <a:r>
              <a:rPr lang="en-US" sz="2400" dirty="0" smtClean="0"/>
              <a:t>    </a:t>
            </a:r>
            <a:r>
              <a:rPr lang="en-US" dirty="0" smtClean="0"/>
              <a:t>(4KB)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33169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Lamport</a:t>
            </a:r>
            <a:r>
              <a:rPr lang="en-US" dirty="0" smtClean="0"/>
              <a:t> one-time signatures  </a:t>
            </a:r>
            <a:r>
              <a:rPr lang="en-US" sz="1800" dirty="0" smtClean="0"/>
              <a:t>(simple)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f: X ⟶ Y  a one-way function.        </a:t>
            </a:r>
            <a:r>
              <a:rPr lang="en-US" dirty="0" err="1" smtClean="0"/>
              <a:t>Msg</a:t>
            </a:r>
            <a:r>
              <a:rPr lang="en-US" dirty="0" smtClean="0"/>
              <a:t> space:   M = {0,1}</a:t>
            </a:r>
            <a:r>
              <a:rPr lang="en-US" baseline="30000" dirty="0" smtClean="0"/>
              <a:t>256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>
                <a:solidFill>
                  <a:srgbClr val="A6A6A6"/>
                </a:solidFill>
              </a:rPr>
              <a:t>Gen:   generate  2×256  random elements in X 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57511" y="2060436"/>
            <a:ext cx="457200" cy="2286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03830" y="1809750"/>
            <a:ext cx="67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  ⋯   </a:t>
            </a:r>
            <a:endParaRPr lang="en-US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5141364" y="2060436"/>
            <a:ext cx="457200" cy="2286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24504" y="2517636"/>
            <a:ext cx="457200" cy="2286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1497" y="2517636"/>
            <a:ext cx="457200" cy="2286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08357" y="2517636"/>
            <a:ext cx="457200" cy="2286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03830" y="2266950"/>
            <a:ext cx="67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  ⋯   </a:t>
            </a:r>
            <a:endParaRPr lang="en-US" sz="4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07402" y="4548485"/>
            <a:ext cx="804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dirty="0" smtClean="0"/>
              <a:t>( </a:t>
            </a:r>
            <a:r>
              <a:rPr lang="en-US" sz="2400" b="1" dirty="0" err="1"/>
              <a:t>p</a:t>
            </a:r>
            <a:r>
              <a:rPr lang="en-US" sz="2400" b="1" dirty="0" err="1" smtClean="0"/>
              <a:t>k</a:t>
            </a:r>
            <a:r>
              <a:rPr lang="en-US" sz="2400" b="1" dirty="0" smtClean="0"/>
              <a:t>,  m, </a:t>
            </a:r>
            <a:r>
              <a:rPr lang="el-GR" sz="2400" b="1" dirty="0" smtClean="0"/>
              <a:t>σ</a:t>
            </a:r>
            <a:r>
              <a:rPr lang="en-US" sz="2400" b="1" dirty="0" smtClean="0"/>
              <a:t> ):     </a:t>
            </a:r>
            <a:r>
              <a:rPr lang="en-US" sz="2400" dirty="0" smtClean="0"/>
              <a:t>accept if all pre-images in </a:t>
            </a:r>
            <a:r>
              <a:rPr lang="el-GR" sz="2400" dirty="0" smtClean="0"/>
              <a:t>σ</a:t>
            </a:r>
            <a:r>
              <a:rPr lang="en-US" sz="2400" dirty="0" smtClean="0"/>
              <a:t> match values in </a:t>
            </a:r>
            <a:r>
              <a:rPr lang="en-US" sz="2400" dirty="0" err="1"/>
              <a:t>p</a:t>
            </a:r>
            <a:r>
              <a:rPr lang="en-US" sz="2400" dirty="0" err="1" smtClean="0"/>
              <a:t>k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99206" y="2876550"/>
            <a:ext cx="56825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 =     0         1          1           </a:t>
            </a:r>
            <a:r>
              <a:rPr lang="en-US" sz="3200" b="1" dirty="0" smtClean="0"/>
              <a:t>⋯</a:t>
            </a:r>
            <a:r>
              <a:rPr lang="en-US" sz="3200" dirty="0" smtClean="0"/>
              <a:t>       </a:t>
            </a:r>
            <a:r>
              <a:rPr lang="en-US" sz="2400" dirty="0" smtClean="0"/>
              <a:t>0        1 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4210" y="2190750"/>
            <a:ext cx="57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sp>
        <p:nvSpPr>
          <p:cNvPr id="12" name="Left Bracket 11"/>
          <p:cNvSpPr/>
          <p:nvPr/>
        </p:nvSpPr>
        <p:spPr>
          <a:xfrm>
            <a:off x="1447800" y="1962150"/>
            <a:ext cx="152400" cy="914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/>
          <p:cNvSpPr/>
          <p:nvPr/>
        </p:nvSpPr>
        <p:spPr>
          <a:xfrm flipH="1">
            <a:off x="6705600" y="1885950"/>
            <a:ext cx="152400" cy="914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2114550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∈ </a:t>
            </a:r>
            <a:r>
              <a:rPr lang="en-US" sz="2400" dirty="0"/>
              <a:t>X</a:t>
            </a:r>
            <a:r>
              <a:rPr lang="en-US" sz="2400" baseline="30000" dirty="0"/>
              <a:t>256</a:t>
            </a:r>
            <a:r>
              <a:rPr lang="en-US" sz="2400" dirty="0"/>
              <a:t>    </a:t>
            </a:r>
            <a:r>
              <a:rPr lang="en-US" dirty="0" smtClean="0"/>
              <a:t>(4KB</a:t>
            </a:r>
            <a:r>
              <a:rPr lang="en-US" dirty="0"/>
              <a:t>)</a:t>
            </a:r>
            <a:endParaRPr lang="en-US" baseline="30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83160" y="3257550"/>
            <a:ext cx="5533889" cy="1143000"/>
            <a:chOff x="1371600" y="3257550"/>
            <a:chExt cx="5533889" cy="1143000"/>
          </a:xfrm>
        </p:grpSpPr>
        <p:sp>
          <p:nvSpPr>
            <p:cNvPr id="18" name="Right Brace 17"/>
            <p:cNvSpPr/>
            <p:nvPr/>
          </p:nvSpPr>
          <p:spPr>
            <a:xfrm>
              <a:off x="6260646" y="3486150"/>
              <a:ext cx="152400" cy="6858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13046" y="352137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</a:t>
              </a:r>
              <a:r>
                <a:rPr lang="en-US" sz="2400" dirty="0" err="1" smtClean="0"/>
                <a:t>k</a:t>
              </a:r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508236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38593" y="3508236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05586" y="3508236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22446" y="3508236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17919" y="3257550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55453" y="3508236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71600" y="39433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8593" y="39433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05586" y="39433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22446" y="39433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17919" y="3692664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55453" y="39433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1676399" y="2134543"/>
            <a:ext cx="161397" cy="150400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452055" y="2667943"/>
            <a:ext cx="152400" cy="142780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214055" y="2647950"/>
            <a:ext cx="152400" cy="142780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966655" y="2190750"/>
            <a:ext cx="152400" cy="142780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5736580" y="2647950"/>
            <a:ext cx="152400" cy="142780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6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736" y="438150"/>
            <a:ext cx="8457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fast signature system.     </a:t>
            </a:r>
            <a:r>
              <a:rPr lang="en-US" sz="2400" dirty="0"/>
              <a:t>W</a:t>
            </a:r>
            <a:r>
              <a:rPr lang="en-US" sz="2400" dirty="0" smtClean="0"/>
              <a:t>ill prove one-time security in a bit.</a:t>
            </a:r>
          </a:p>
          <a:p>
            <a:endParaRPr lang="en-US" sz="2400" dirty="0"/>
          </a:p>
          <a:p>
            <a:r>
              <a:rPr lang="en-US" sz="2400" dirty="0" smtClean="0"/>
              <a:t>Is it two-time secure?    That is, if </a:t>
            </a:r>
            <a:r>
              <a:rPr lang="en-US" sz="2400" b="1" dirty="0" err="1" smtClean="0">
                <a:solidFill>
                  <a:srgbClr val="0000FF"/>
                </a:solidFill>
              </a:rPr>
              <a:t>sk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is used to sign </a:t>
            </a:r>
            <a:r>
              <a:rPr lang="en-US" sz="2400" u="sng" dirty="0" smtClean="0"/>
              <a:t>two</a:t>
            </a:r>
            <a:r>
              <a:rPr lang="en-US" sz="2400" dirty="0" smtClean="0"/>
              <a:t> messages, </a:t>
            </a:r>
          </a:p>
          <a:p>
            <a:r>
              <a:rPr lang="en-US" sz="2400" dirty="0" smtClean="0"/>
              <a:t>can an attacker do an existential forgery?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19685"/>
            <a:ext cx="612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one-time security implies two-time security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181350"/>
            <a:ext cx="5316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the one-way function used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34085"/>
            <a:ext cx="7216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attacker can ask for a signature on 0</a:t>
            </a:r>
            <a:r>
              <a:rPr lang="en-US" sz="2400" baseline="30000" dirty="0" smtClean="0"/>
              <a:t>128</a:t>
            </a:r>
            <a:r>
              <a:rPr lang="en-US" sz="2400" dirty="0" smtClean="0"/>
              <a:t> and on 1</a:t>
            </a:r>
            <a:r>
              <a:rPr lang="en-US" sz="2400" baseline="30000" dirty="0" smtClean="0"/>
              <a:t>128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He gets all of </a:t>
            </a:r>
            <a:r>
              <a:rPr lang="en-US" sz="2400" b="1" dirty="0" err="1" smtClean="0">
                <a:solidFill>
                  <a:srgbClr val="0000FF"/>
                </a:solidFill>
              </a:rPr>
              <a:t>sk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which he can use to sign new messages.</a:t>
            </a:r>
            <a:endParaRPr lang="en-US" sz="2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85800" y="417195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Abstraction:  cover free set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458200" cy="2895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Sets:		S</a:t>
            </a:r>
            <a:r>
              <a:rPr lang="en-US" baseline="-25000" dirty="0" smtClean="0"/>
              <a:t>1</a:t>
            </a:r>
            <a:r>
              <a:rPr lang="en-US" dirty="0" smtClean="0"/>
              <a:t>,   S</a:t>
            </a:r>
            <a:r>
              <a:rPr lang="en-US" baseline="-25000" dirty="0" smtClean="0"/>
              <a:t>2</a:t>
            </a:r>
            <a:r>
              <a:rPr lang="en-US" dirty="0" smtClean="0"/>
              <a:t>,   …,   S</a:t>
            </a:r>
            <a:r>
              <a:rPr lang="en-US" sz="2800" baseline="-25000" dirty="0" smtClean="0"/>
              <a:t>2</a:t>
            </a:r>
            <a:r>
              <a:rPr lang="en-US" sz="2800" baseline="-10000" dirty="0" smtClean="0"/>
              <a:t>256</a:t>
            </a:r>
            <a:r>
              <a:rPr lang="en-US" dirty="0" smtClean="0"/>
              <a:t>    ⊆   {1, ….,  n}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err="1" smtClean="0"/>
              <a:t>Def</a:t>
            </a:r>
            <a:r>
              <a:rPr lang="en-US" dirty="0"/>
              <a:t>:   </a:t>
            </a:r>
            <a:r>
              <a:rPr lang="en-US" b="1" i="1" dirty="0" smtClean="0"/>
              <a:t>S</a:t>
            </a:r>
            <a:r>
              <a:rPr lang="en-US" dirty="0" smtClean="0"/>
              <a:t> = {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  S</a:t>
            </a:r>
            <a:r>
              <a:rPr lang="en-US" baseline="-25000" dirty="0"/>
              <a:t>2</a:t>
            </a:r>
            <a:r>
              <a:rPr lang="en-US" dirty="0"/>
              <a:t>,   …,   S</a:t>
            </a:r>
            <a:r>
              <a:rPr lang="en-US" sz="2800" baseline="-25000" dirty="0"/>
              <a:t>2</a:t>
            </a:r>
            <a:r>
              <a:rPr lang="en-US" sz="2800" baseline="-10000" dirty="0"/>
              <a:t>256</a:t>
            </a:r>
            <a:r>
              <a:rPr lang="en-US" dirty="0"/>
              <a:t> </a:t>
            </a:r>
            <a:r>
              <a:rPr lang="en-US" dirty="0" smtClean="0"/>
              <a:t>}   is </a:t>
            </a:r>
            <a:r>
              <a:rPr lang="en-US" b="1" dirty="0" smtClean="0"/>
              <a:t>cover-free</a:t>
            </a:r>
            <a:r>
              <a:rPr lang="en-US" dirty="0" smtClean="0"/>
              <a:t> if   </a:t>
            </a:r>
            <a:r>
              <a:rPr lang="en-US" sz="2800" dirty="0" smtClean="0"/>
              <a:t>S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⊄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   </a:t>
            </a:r>
            <a:r>
              <a:rPr lang="en-US" dirty="0" smtClean="0"/>
              <a:t>for all </a:t>
            </a:r>
            <a:r>
              <a:rPr lang="en-US" dirty="0" err="1" smtClean="0"/>
              <a:t>i≠j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Example:    if all sets in </a:t>
            </a:r>
            <a:r>
              <a:rPr lang="en-US" b="1" i="1" dirty="0" smtClean="0"/>
              <a:t>S</a:t>
            </a:r>
            <a:r>
              <a:rPr lang="en-US" dirty="0" smtClean="0"/>
              <a:t> have the same size k then </a:t>
            </a:r>
            <a:r>
              <a:rPr lang="en-US" b="1" i="1" dirty="0"/>
              <a:t>S</a:t>
            </a:r>
            <a:r>
              <a:rPr lang="en-US" dirty="0"/>
              <a:t> </a:t>
            </a:r>
            <a:r>
              <a:rPr lang="en-US" dirty="0" smtClean="0"/>
              <a:t>is cover free</a:t>
            </a:r>
          </a:p>
        </p:txBody>
      </p:sp>
      <p:sp>
        <p:nvSpPr>
          <p:cNvPr id="5" name="Oval 4"/>
          <p:cNvSpPr/>
          <p:nvPr/>
        </p:nvSpPr>
        <p:spPr>
          <a:xfrm>
            <a:off x="1981200" y="104775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68600" y="104775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556000" y="104775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43400" y="104775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130800" y="104775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18200" y="104775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705600" y="104775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7113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Abstract </a:t>
            </a:r>
            <a:r>
              <a:rPr lang="en-US" dirty="0" err="1" smtClean="0"/>
              <a:t>Lamport</a:t>
            </a:r>
            <a:r>
              <a:rPr lang="en-US" dirty="0" smtClean="0"/>
              <a:t> signatures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f: X ⟶ Y  a one-way function.        </a:t>
            </a:r>
            <a:r>
              <a:rPr lang="en-US" dirty="0" err="1" smtClean="0"/>
              <a:t>Msg</a:t>
            </a:r>
            <a:r>
              <a:rPr lang="en-US" dirty="0" smtClean="0"/>
              <a:t> space:   M = {0,1}</a:t>
            </a:r>
            <a:r>
              <a:rPr lang="en-US" baseline="30000" dirty="0" smtClean="0"/>
              <a:t>256</a:t>
            </a:r>
          </a:p>
          <a:p>
            <a:pPr marL="0" indent="0">
              <a:spcBef>
                <a:spcPts val="1272"/>
              </a:spcBef>
              <a:buNone/>
              <a:tabLst>
                <a:tab pos="450850" algn="l"/>
              </a:tabLst>
            </a:pPr>
            <a:r>
              <a:rPr lang="en-US" b="1" i="1" dirty="0" smtClean="0"/>
              <a:t>	S</a:t>
            </a:r>
            <a:r>
              <a:rPr lang="en-US" dirty="0" smtClean="0"/>
              <a:t> </a:t>
            </a:r>
            <a:r>
              <a:rPr lang="en-US" dirty="0"/>
              <a:t>= {S</a:t>
            </a:r>
            <a:r>
              <a:rPr lang="en-US" baseline="-25000" dirty="0"/>
              <a:t>1</a:t>
            </a:r>
            <a:r>
              <a:rPr lang="en-US" dirty="0"/>
              <a:t>,   S</a:t>
            </a:r>
            <a:r>
              <a:rPr lang="en-US" baseline="-25000" dirty="0"/>
              <a:t>2</a:t>
            </a:r>
            <a:r>
              <a:rPr lang="en-US" dirty="0"/>
              <a:t>,   …,   S</a:t>
            </a:r>
            <a:r>
              <a:rPr lang="en-US" sz="2800" baseline="-25000" dirty="0"/>
              <a:t>2</a:t>
            </a:r>
            <a:r>
              <a:rPr lang="en-US" sz="2800" baseline="-10000" dirty="0"/>
              <a:t>256</a:t>
            </a:r>
            <a:r>
              <a:rPr lang="en-US" dirty="0"/>
              <a:t> }   is </a:t>
            </a:r>
            <a:r>
              <a:rPr lang="en-US" b="1" dirty="0"/>
              <a:t>cover-free</a:t>
            </a:r>
            <a:r>
              <a:rPr lang="en-US" dirty="0"/>
              <a:t> </a:t>
            </a:r>
            <a:r>
              <a:rPr lang="en-US" dirty="0" smtClean="0"/>
              <a:t>over  {1,..,n}</a:t>
            </a:r>
          </a:p>
          <a:p>
            <a:pPr marL="0" indent="0">
              <a:spcBef>
                <a:spcPts val="1272"/>
              </a:spcBef>
              <a:buNone/>
              <a:tabLst>
                <a:tab pos="450850" algn="l"/>
              </a:tabLst>
            </a:pPr>
            <a:r>
              <a:rPr lang="en-US" dirty="0" smtClean="0"/>
              <a:t>	H: {0,1}</a:t>
            </a:r>
            <a:r>
              <a:rPr lang="en-US" baseline="30000" dirty="0" smtClean="0"/>
              <a:t>256</a:t>
            </a:r>
            <a:r>
              <a:rPr lang="en-US" dirty="0" smtClean="0"/>
              <a:t> ⟶ </a:t>
            </a:r>
            <a:r>
              <a:rPr lang="en-US" b="1" i="1" dirty="0"/>
              <a:t>S</a:t>
            </a:r>
            <a:r>
              <a:rPr lang="en-US" dirty="0"/>
              <a:t> </a:t>
            </a:r>
            <a:r>
              <a:rPr lang="en-US" dirty="0" smtClean="0"/>
              <a:t>      a </a:t>
            </a:r>
            <a:r>
              <a:rPr lang="en-US" dirty="0" err="1" smtClean="0"/>
              <a:t>bijection</a:t>
            </a:r>
            <a:r>
              <a:rPr lang="en-US" dirty="0" smtClean="0"/>
              <a:t> (one-to-one)</a:t>
            </a:r>
            <a:endParaRPr lang="en-US" baseline="-25000" dirty="0" smtClean="0"/>
          </a:p>
          <a:p>
            <a:pPr marL="0" indent="0">
              <a:spcBef>
                <a:spcPts val="2424"/>
              </a:spcBef>
              <a:buNone/>
            </a:pPr>
            <a:r>
              <a:rPr lang="en-US" b="1" dirty="0" smtClean="0"/>
              <a:t>Gen</a:t>
            </a:r>
            <a:r>
              <a:rPr lang="en-US" dirty="0" smtClean="0"/>
              <a:t>:   generate  </a:t>
            </a:r>
            <a:r>
              <a:rPr lang="en-US" dirty="0"/>
              <a:t>n</a:t>
            </a:r>
            <a:r>
              <a:rPr lang="en-US" dirty="0" smtClean="0"/>
              <a:t>  random elements in X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03274" y="2876550"/>
            <a:ext cx="67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  ⋯   </a:t>
            </a:r>
            <a:endParaRPr lang="en-US" sz="4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396657" y="3540264"/>
            <a:ext cx="67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  ⋯   </a:t>
            </a:r>
            <a:endParaRPr lang="en-US" sz="4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390044" y="3638550"/>
            <a:ext cx="7319449" cy="502636"/>
            <a:chOff x="990600" y="3638550"/>
            <a:chExt cx="7319449" cy="502636"/>
          </a:xfrm>
        </p:grpSpPr>
        <p:sp>
          <p:nvSpPr>
            <p:cNvPr id="22" name="Rectangle 21"/>
            <p:cNvSpPr/>
            <p:nvPr/>
          </p:nvSpPr>
          <p:spPr>
            <a:xfrm>
              <a:off x="1883160" y="37909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17887" y="37909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84880" y="37909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01740" y="37909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34747" y="37909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6698983" y="3760186"/>
              <a:ext cx="193357" cy="381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2340" y="3638550"/>
              <a:ext cx="141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</a:t>
              </a:r>
              <a:r>
                <a:rPr lang="en-US" sz="2400" dirty="0" err="1" smtClean="0"/>
                <a:t>k</a:t>
              </a:r>
              <a:r>
                <a:rPr lang="en-US" sz="2400" dirty="0" smtClean="0"/>
                <a:t>   ∈  </a:t>
              </a:r>
              <a:r>
                <a:rPr lang="en-US" sz="2400" dirty="0" err="1"/>
                <a:t>Y</a:t>
              </a:r>
              <a:r>
                <a:rPr lang="en-US" sz="2800" baseline="30000" dirty="0" err="1" smtClean="0"/>
                <a:t>n</a:t>
              </a:r>
              <a:endParaRPr lang="en-US" sz="2800" baseline="30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90600" y="37909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390044" y="2974836"/>
            <a:ext cx="7294507" cy="461665"/>
            <a:chOff x="990600" y="2974836"/>
            <a:chExt cx="7294507" cy="461665"/>
          </a:xfrm>
        </p:grpSpPr>
        <p:sp>
          <p:nvSpPr>
            <p:cNvPr id="6" name="Rectangle 5"/>
            <p:cNvSpPr/>
            <p:nvPr/>
          </p:nvSpPr>
          <p:spPr>
            <a:xfrm>
              <a:off x="1857511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24504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91497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08357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1364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6705600" y="3041844"/>
              <a:ext cx="193357" cy="381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98957" y="2974836"/>
              <a:ext cx="1386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</a:t>
              </a:r>
              <a:r>
                <a:rPr lang="en-US" sz="2400" dirty="0" err="1" smtClean="0"/>
                <a:t>k</a:t>
              </a:r>
              <a:r>
                <a:rPr lang="en-US" sz="2400" dirty="0" smtClean="0"/>
                <a:t>   ∈  </a:t>
              </a:r>
              <a:r>
                <a:rPr lang="en-US" sz="2400" dirty="0" err="1" smtClean="0"/>
                <a:t>X</a:t>
              </a:r>
              <a:r>
                <a:rPr lang="en-US" sz="2800" baseline="30000" dirty="0" err="1" smtClean="0"/>
                <a:t>n</a:t>
              </a:r>
              <a:endParaRPr lang="en-US" sz="2800" baseline="30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3140379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9410" y="3257550"/>
            <a:ext cx="5250085" cy="609600"/>
            <a:chOff x="639966" y="3257550"/>
            <a:chExt cx="5250085" cy="609600"/>
          </a:xfrm>
        </p:grpSpPr>
        <p:sp>
          <p:nvSpPr>
            <p:cNvPr id="21" name="Freeform 20"/>
            <p:cNvSpPr/>
            <p:nvPr/>
          </p:nvSpPr>
          <p:spPr>
            <a:xfrm>
              <a:off x="2443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6810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205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49576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728655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829204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81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99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65100" y="3208664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886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Abstract </a:t>
            </a:r>
            <a:r>
              <a:rPr lang="en-US" dirty="0" err="1" smtClean="0"/>
              <a:t>Lamport</a:t>
            </a:r>
            <a:r>
              <a:rPr lang="en-US" dirty="0" smtClean="0"/>
              <a:t> signatures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f: X ⟶ Y  a one-way function.        </a:t>
            </a:r>
            <a:r>
              <a:rPr lang="en-US" dirty="0" err="1" smtClean="0"/>
              <a:t>Msg</a:t>
            </a:r>
            <a:r>
              <a:rPr lang="en-US" dirty="0" smtClean="0"/>
              <a:t> space:   M = {0,1}</a:t>
            </a:r>
            <a:r>
              <a:rPr lang="en-US" baseline="30000" dirty="0" smtClean="0"/>
              <a:t>256</a:t>
            </a:r>
          </a:p>
          <a:p>
            <a:pPr marL="0" indent="0">
              <a:spcBef>
                <a:spcPts val="1272"/>
              </a:spcBef>
              <a:buNone/>
              <a:tabLst>
                <a:tab pos="450850" algn="l"/>
              </a:tabLst>
            </a:pPr>
            <a:r>
              <a:rPr lang="en-US" b="1" i="1" dirty="0" smtClean="0"/>
              <a:t>	S</a:t>
            </a:r>
            <a:r>
              <a:rPr lang="en-US" dirty="0" smtClean="0"/>
              <a:t> </a:t>
            </a:r>
            <a:r>
              <a:rPr lang="en-US" dirty="0"/>
              <a:t>= {S</a:t>
            </a:r>
            <a:r>
              <a:rPr lang="en-US" baseline="-25000" dirty="0"/>
              <a:t>1</a:t>
            </a:r>
            <a:r>
              <a:rPr lang="en-US" dirty="0"/>
              <a:t>,   S</a:t>
            </a:r>
            <a:r>
              <a:rPr lang="en-US" baseline="-25000" dirty="0"/>
              <a:t>2</a:t>
            </a:r>
            <a:r>
              <a:rPr lang="en-US" dirty="0"/>
              <a:t>,   …,   S</a:t>
            </a:r>
            <a:r>
              <a:rPr lang="en-US" sz="2800" baseline="-25000" dirty="0"/>
              <a:t>2</a:t>
            </a:r>
            <a:r>
              <a:rPr lang="en-US" sz="2800" baseline="-10000" dirty="0"/>
              <a:t>256</a:t>
            </a:r>
            <a:r>
              <a:rPr lang="en-US" dirty="0"/>
              <a:t> }   is </a:t>
            </a:r>
            <a:r>
              <a:rPr lang="en-US" b="1" dirty="0"/>
              <a:t>cover-free</a:t>
            </a:r>
            <a:r>
              <a:rPr lang="en-US" dirty="0"/>
              <a:t> </a:t>
            </a:r>
            <a:r>
              <a:rPr lang="en-US" dirty="0" smtClean="0"/>
              <a:t>over  {1,..,n}</a:t>
            </a:r>
          </a:p>
          <a:p>
            <a:pPr marL="0" indent="0">
              <a:spcBef>
                <a:spcPts val="1272"/>
              </a:spcBef>
              <a:buNone/>
              <a:tabLst>
                <a:tab pos="450850" algn="l"/>
              </a:tabLst>
            </a:pPr>
            <a:r>
              <a:rPr lang="en-US" dirty="0" smtClean="0"/>
              <a:t>	H: {0,1}</a:t>
            </a:r>
            <a:r>
              <a:rPr lang="en-US" baseline="30000" dirty="0" smtClean="0"/>
              <a:t>256</a:t>
            </a:r>
            <a:r>
              <a:rPr lang="en-US" dirty="0" smtClean="0"/>
              <a:t> ⟶ </a:t>
            </a:r>
            <a:r>
              <a:rPr lang="en-US" b="1" i="1" dirty="0"/>
              <a:t>S</a:t>
            </a:r>
            <a:r>
              <a:rPr lang="en-US" dirty="0"/>
              <a:t> </a:t>
            </a:r>
            <a:r>
              <a:rPr lang="en-US" dirty="0" smtClean="0"/>
              <a:t>      a </a:t>
            </a:r>
            <a:r>
              <a:rPr lang="en-US" dirty="0" err="1" smtClean="0"/>
              <a:t>bijection</a:t>
            </a:r>
            <a:r>
              <a:rPr lang="en-US" dirty="0" smtClean="0"/>
              <a:t> (one-to-one)</a:t>
            </a:r>
            <a:endParaRPr lang="en-US" baseline="-25000" dirty="0" smtClean="0"/>
          </a:p>
          <a:p>
            <a:pPr marL="0" indent="0">
              <a:spcBef>
                <a:spcPts val="2424"/>
              </a:spcBef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Gen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  generate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random elements in X 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023948" y="2876550"/>
            <a:ext cx="2974060" cy="707886"/>
            <a:chOff x="2624504" y="2876550"/>
            <a:chExt cx="2974060" cy="707886"/>
          </a:xfrm>
        </p:grpSpPr>
        <p:sp>
          <p:nvSpPr>
            <p:cNvPr id="7" name="Rectangle 6"/>
            <p:cNvSpPr/>
            <p:nvPr/>
          </p:nvSpPr>
          <p:spPr>
            <a:xfrm>
              <a:off x="2624504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03830" y="2876550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1364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82604" y="3540264"/>
            <a:ext cx="6426889" cy="707886"/>
            <a:chOff x="1883160" y="3540264"/>
            <a:chExt cx="6426889" cy="707886"/>
          </a:xfrm>
        </p:grpSpPr>
        <p:sp>
          <p:nvSpPr>
            <p:cNvPr id="22" name="Rectangle 21"/>
            <p:cNvSpPr/>
            <p:nvPr/>
          </p:nvSpPr>
          <p:spPr>
            <a:xfrm>
              <a:off x="1883160" y="37909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17887" y="3790950"/>
              <a:ext cx="457200" cy="228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84880" y="37909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01740" y="37909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97213" y="3540264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34747" y="3790950"/>
              <a:ext cx="457200" cy="228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6698983" y="3760186"/>
              <a:ext cx="193357" cy="381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2340" y="3638550"/>
              <a:ext cx="141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</a:t>
              </a:r>
              <a:r>
                <a:rPr lang="en-US" sz="2400" dirty="0" err="1" smtClean="0"/>
                <a:t>k</a:t>
              </a:r>
              <a:r>
                <a:rPr lang="en-US" sz="2400" dirty="0" smtClean="0"/>
                <a:t>   ∈  </a:t>
              </a:r>
              <a:r>
                <a:rPr lang="en-US" sz="2400" dirty="0" err="1"/>
                <a:t>Y</a:t>
              </a:r>
              <a:r>
                <a:rPr lang="en-US" sz="2800" baseline="30000" dirty="0" err="1" smtClean="0"/>
                <a:t>n</a:t>
              </a:r>
              <a:endParaRPr lang="en-US" sz="2800" baseline="300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57200" y="4324350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S(</a:t>
            </a:r>
            <a:r>
              <a:rPr lang="en-US" sz="2400" b="1" dirty="0" err="1"/>
              <a:t>sk</a:t>
            </a:r>
            <a:r>
              <a:rPr lang="en-US" sz="2400" b="1" dirty="0"/>
              <a:t>,  m):     </a:t>
            </a:r>
            <a:r>
              <a:rPr lang="el-GR" sz="2400" dirty="0"/>
              <a:t>σ</a:t>
            </a:r>
            <a:r>
              <a:rPr lang="en-US" sz="2400" dirty="0"/>
              <a:t> = </a:t>
            </a:r>
            <a:r>
              <a:rPr lang="en-US" sz="3200" dirty="0" smtClean="0"/>
              <a:t>( </a:t>
            </a:r>
            <a:r>
              <a:rPr lang="en-US" sz="2400" dirty="0" smtClean="0"/>
              <a:t>pre</a:t>
            </a:r>
            <a:r>
              <a:rPr lang="en-US" sz="2400" dirty="0"/>
              <a:t>-images corresponding to </a:t>
            </a:r>
            <a:r>
              <a:rPr lang="en-US" sz="2400" dirty="0" smtClean="0"/>
              <a:t>elements of H(m) 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4" name="Rectangle 43"/>
          <p:cNvSpPr/>
          <p:nvPr/>
        </p:nvSpPr>
        <p:spPr>
          <a:xfrm>
            <a:off x="1390044" y="3146121"/>
            <a:ext cx="457200" cy="2286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90044" y="3790950"/>
            <a:ext cx="457200" cy="2286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0855" y="2969857"/>
            <a:ext cx="57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2980064"/>
            <a:ext cx="6019800" cy="533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Why cover free?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Suppose   </a:t>
            </a:r>
            <a:r>
              <a:rPr lang="en-US" b="1" i="1" dirty="0" smtClean="0"/>
              <a:t>S</a:t>
            </a:r>
            <a:r>
              <a:rPr lang="en-US" dirty="0" smtClean="0"/>
              <a:t>   were not cover free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⇒   exists  m</a:t>
            </a:r>
            <a:r>
              <a:rPr lang="en-US" baseline="-25000" dirty="0" smtClean="0"/>
              <a:t>1</a:t>
            </a:r>
            <a:r>
              <a:rPr lang="en-US" dirty="0" smtClean="0"/>
              <a:t>, m</a:t>
            </a:r>
            <a:r>
              <a:rPr lang="en-US" baseline="-25000" dirty="0" smtClean="0"/>
              <a:t>2</a:t>
            </a:r>
            <a:r>
              <a:rPr lang="en-US" dirty="0" smtClean="0"/>
              <a:t>   such that   H(m</a:t>
            </a:r>
            <a:r>
              <a:rPr lang="en-US" baseline="-25000" dirty="0" smtClean="0"/>
              <a:t>1</a:t>
            </a:r>
            <a:r>
              <a:rPr lang="en-US" dirty="0" smtClean="0"/>
              <a:t>) ⊂ H(m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⇒   signature on m</a:t>
            </a:r>
            <a:r>
              <a:rPr lang="en-US" baseline="-25000" dirty="0" smtClean="0"/>
              <a:t>2</a:t>
            </a:r>
            <a:r>
              <a:rPr lang="en-US" dirty="0" smtClean="0"/>
              <a:t>  gives signature on 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3266370" y="2952750"/>
            <a:ext cx="2974060" cy="707886"/>
            <a:chOff x="2624504" y="2876550"/>
            <a:chExt cx="2974060" cy="707886"/>
          </a:xfrm>
        </p:grpSpPr>
        <p:sp>
          <p:nvSpPr>
            <p:cNvPr id="7" name="Rectangle 6"/>
            <p:cNvSpPr/>
            <p:nvPr/>
          </p:nvSpPr>
          <p:spPr>
            <a:xfrm>
              <a:off x="2624504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03830" y="2876550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1364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525026" y="3616464"/>
            <a:ext cx="5501623" cy="707886"/>
            <a:chOff x="1883160" y="3540264"/>
            <a:chExt cx="5501623" cy="707886"/>
          </a:xfrm>
        </p:grpSpPr>
        <p:sp>
          <p:nvSpPr>
            <p:cNvPr id="22" name="Rectangle 21"/>
            <p:cNvSpPr/>
            <p:nvPr/>
          </p:nvSpPr>
          <p:spPr>
            <a:xfrm>
              <a:off x="1883160" y="37909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17887" y="3790950"/>
              <a:ext cx="457200" cy="228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84880" y="37909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01740" y="37909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97213" y="3540264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34747" y="3790950"/>
              <a:ext cx="457200" cy="228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6698983" y="3760186"/>
              <a:ext cx="193357" cy="381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2340" y="363855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</a:t>
              </a:r>
              <a:r>
                <a:rPr lang="en-US" sz="2400" dirty="0" err="1" smtClean="0"/>
                <a:t>k</a:t>
              </a:r>
              <a:r>
                <a:rPr lang="en-US" sz="2400" dirty="0" smtClean="0"/>
                <a:t> </a:t>
              </a:r>
              <a:endParaRPr lang="en-US" sz="2800" baseline="300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57200" y="4324350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S(</a:t>
            </a:r>
            <a:r>
              <a:rPr lang="en-US" sz="2400" b="1" dirty="0" err="1"/>
              <a:t>sk</a:t>
            </a:r>
            <a:r>
              <a:rPr lang="en-US" sz="2400" b="1" dirty="0"/>
              <a:t>,  m):     </a:t>
            </a:r>
            <a:r>
              <a:rPr lang="el-GR" sz="2400" dirty="0"/>
              <a:t>σ</a:t>
            </a:r>
            <a:r>
              <a:rPr lang="en-US" sz="2400" dirty="0"/>
              <a:t> = </a:t>
            </a:r>
            <a:r>
              <a:rPr lang="en-US" sz="3200" dirty="0" smtClean="0"/>
              <a:t>( </a:t>
            </a:r>
            <a:r>
              <a:rPr lang="en-US" sz="2400" dirty="0" smtClean="0"/>
              <a:t>pre</a:t>
            </a:r>
            <a:r>
              <a:rPr lang="en-US" sz="2400" dirty="0"/>
              <a:t>-images corresponding to </a:t>
            </a:r>
            <a:r>
              <a:rPr lang="en-US" sz="2400" dirty="0" smtClean="0"/>
              <a:t>elements of H(m) 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4" name="Rectangle 43"/>
          <p:cNvSpPr/>
          <p:nvPr/>
        </p:nvSpPr>
        <p:spPr>
          <a:xfrm>
            <a:off x="1632466" y="3222321"/>
            <a:ext cx="457200" cy="2286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32466" y="3867150"/>
            <a:ext cx="457200" cy="2286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0855" y="3046057"/>
            <a:ext cx="839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smtClean="0"/>
              <a:t>m2</a:t>
            </a:r>
            <a:r>
              <a:rPr lang="en-US" sz="2400" dirty="0" smtClean="0"/>
              <a:t> = 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385422" y="3056264"/>
            <a:ext cx="6019800" cy="533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7033" y="2266950"/>
            <a:ext cx="6934367" cy="707886"/>
            <a:chOff x="457033" y="2266950"/>
            <a:chExt cx="6934367" cy="707886"/>
          </a:xfrm>
        </p:grpSpPr>
        <p:grpSp>
          <p:nvGrpSpPr>
            <p:cNvPr id="23" name="Group 22"/>
            <p:cNvGrpSpPr/>
            <p:nvPr/>
          </p:nvGrpSpPr>
          <p:grpSpPr>
            <a:xfrm>
              <a:off x="3252548" y="2266950"/>
              <a:ext cx="2974060" cy="707886"/>
              <a:chOff x="2624504" y="2876550"/>
              <a:chExt cx="2974060" cy="70788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624504" y="3127236"/>
                <a:ext cx="457200" cy="228600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003830" y="2876550"/>
                <a:ext cx="6730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  ⋯   </a:t>
                </a:r>
                <a:endParaRPr lang="en-US" sz="400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141364" y="3127236"/>
                <a:ext cx="457200" cy="228600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57033" y="2360257"/>
              <a:ext cx="8390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/>
                <a:t>σ</a:t>
              </a:r>
              <a:r>
                <a:rPr lang="en-US" sz="2400" baseline="-25000" dirty="0" smtClean="0"/>
                <a:t>m1</a:t>
              </a:r>
              <a:r>
                <a:rPr lang="en-US" sz="2400" dirty="0" smtClean="0"/>
                <a:t> = </a:t>
              </a:r>
              <a:endParaRPr 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371600" y="2370464"/>
              <a:ext cx="6019800" cy="533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6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Security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 if  f: X ⟶ Y is one-way and  </a:t>
            </a:r>
            <a:r>
              <a:rPr lang="en-US" b="1" i="1" dirty="0" smtClean="0"/>
              <a:t>S  </a:t>
            </a:r>
            <a:r>
              <a:rPr lang="en-US" dirty="0" smtClean="0"/>
              <a:t>is cover-free</a:t>
            </a:r>
            <a:br>
              <a:rPr lang="en-US" dirty="0" smtClean="0"/>
            </a:br>
            <a:r>
              <a:rPr lang="en-US" dirty="0" smtClean="0"/>
              <a:t>	then </a:t>
            </a:r>
            <a:r>
              <a:rPr lang="en-US" dirty="0" err="1" smtClean="0"/>
              <a:t>Lamport</a:t>
            </a:r>
            <a:r>
              <a:rPr lang="en-US" dirty="0" smtClean="0"/>
              <a:t> signatures (Lam) are one-time secure.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 </a:t>
            </a:r>
            <a:r>
              <a:rPr lang="en-US" dirty="0" smtClean="0"/>
              <a:t>      ∀A ∃B:      </a:t>
            </a:r>
            <a:r>
              <a:rPr lang="en-US" dirty="0" smtClean="0">
                <a:solidFill>
                  <a:srgbClr val="000090"/>
                </a:solidFill>
              </a:rPr>
              <a:t>Adv</a:t>
            </a:r>
            <a:r>
              <a:rPr lang="en-US" baseline="-25000" dirty="0" smtClean="0">
                <a:solidFill>
                  <a:srgbClr val="000090"/>
                </a:solidFill>
              </a:rPr>
              <a:t>1</a:t>
            </a:r>
            <a:r>
              <a:rPr lang="en-US" baseline="-25000" dirty="0">
                <a:solidFill>
                  <a:srgbClr val="000090"/>
                </a:solidFill>
              </a:rPr>
              <a:t>-SIG</a:t>
            </a:r>
            <a:r>
              <a:rPr lang="en-US" dirty="0">
                <a:solidFill>
                  <a:srgbClr val="000090"/>
                </a:solidFill>
              </a:rPr>
              <a:t>[</a:t>
            </a:r>
            <a:r>
              <a:rPr lang="en-US" dirty="0" err="1">
                <a:solidFill>
                  <a:srgbClr val="000090"/>
                </a:solidFill>
              </a:rPr>
              <a:t>A</a:t>
            </a:r>
            <a:r>
              <a:rPr lang="en-US" dirty="0" err="1" smtClean="0">
                <a:solidFill>
                  <a:srgbClr val="000090"/>
                </a:solidFill>
              </a:rPr>
              <a:t>,Lam</a:t>
            </a:r>
            <a:r>
              <a:rPr lang="en-US" dirty="0" smtClean="0">
                <a:solidFill>
                  <a:srgbClr val="000090"/>
                </a:solidFill>
              </a:rPr>
              <a:t>]  ≤  </a:t>
            </a:r>
            <a:r>
              <a:rPr lang="en-US" dirty="0" err="1" smtClean="0">
                <a:solidFill>
                  <a:srgbClr val="000090"/>
                </a:solidFill>
              </a:rPr>
              <a:t>n⋅Adv</a:t>
            </a:r>
            <a:r>
              <a:rPr lang="en-US" baseline="-25000" dirty="0" err="1" smtClean="0">
                <a:solidFill>
                  <a:srgbClr val="000090"/>
                </a:solidFill>
              </a:rPr>
              <a:t>OWF</a:t>
            </a:r>
            <a:r>
              <a:rPr lang="en-US" dirty="0" smtClean="0">
                <a:solidFill>
                  <a:srgbClr val="000090"/>
                </a:solidFill>
              </a:rPr>
              <a:t>[</a:t>
            </a:r>
            <a:r>
              <a:rPr lang="en-US" dirty="0" err="1" smtClean="0">
                <a:solidFill>
                  <a:srgbClr val="000090"/>
                </a:solidFill>
              </a:rPr>
              <a:t>B,f</a:t>
            </a:r>
            <a:r>
              <a:rPr lang="en-US" dirty="0" smtClean="0">
                <a:solidFill>
                  <a:srgbClr val="000090"/>
                </a:solidFill>
              </a:rPr>
              <a:t>]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  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b="1" u="sng" dirty="0" smtClean="0"/>
              <a:t>Proving security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67600" y="2491085"/>
            <a:ext cx="1427644" cy="1908805"/>
            <a:chOff x="7121709" y="2170240"/>
            <a:chExt cx="1427644" cy="1468310"/>
          </a:xfrm>
        </p:grpSpPr>
        <p:sp>
          <p:nvSpPr>
            <p:cNvPr id="5" name="Rectangle 4"/>
            <p:cNvSpPr/>
            <p:nvPr/>
          </p:nvSpPr>
          <p:spPr>
            <a:xfrm>
              <a:off x="7315200" y="2419350"/>
              <a:ext cx="10668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Signature</a:t>
              </a:r>
              <a:br>
                <a:rPr lang="en-US" dirty="0" smtClean="0"/>
              </a:br>
              <a:r>
                <a:rPr lang="en-US" dirty="0" smtClean="0"/>
                <a:t>Forger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21709" y="2170240"/>
              <a:ext cx="1427644" cy="28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dversary (A)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4613091" y="2872085"/>
            <a:ext cx="10668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2491085"/>
            <a:ext cx="89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 (B)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93891" y="310068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2800350"/>
            <a:ext cx="927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y</a:t>
            </a:r>
            <a:r>
              <a:rPr lang="en-US" sz="2400" b="1" dirty="0" smtClean="0">
                <a:solidFill>
                  <a:srgbClr val="0000FF"/>
                </a:solidFill>
              </a:rPr>
              <a:t>=f(x)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17633" y="4015085"/>
            <a:ext cx="1495458" cy="461665"/>
            <a:chOff x="2390742" y="3043218"/>
            <a:chExt cx="1495458" cy="461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667000" y="333375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90742" y="3043218"/>
              <a:ext cx="326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x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679891" y="3176885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1891" y="28387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</a:t>
            </a:r>
            <a:r>
              <a:rPr lang="en-US" sz="2000" dirty="0" err="1" smtClean="0"/>
              <a:t>k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679891" y="3241261"/>
            <a:ext cx="1981200" cy="850024"/>
            <a:chOff x="5679891" y="2479261"/>
            <a:chExt cx="1981200" cy="85002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832291" y="28720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13291" y="2479261"/>
              <a:ext cx="476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679891" y="30244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13291" y="2929175"/>
              <a:ext cx="407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σ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6091" y="3938885"/>
            <a:ext cx="1905000" cy="369332"/>
            <a:chOff x="5029200" y="3486150"/>
            <a:chExt cx="1905000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029200" y="379095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0" y="3486150"/>
              <a:ext cx="68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m,σ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14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One-time signatures: 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signing key is used to sign a </a:t>
            </a:r>
            <a:r>
              <a:rPr lang="en-US" u="sng" dirty="0" smtClean="0"/>
              <a:t>single</a:t>
            </a:r>
            <a:r>
              <a:rPr lang="en-US" dirty="0" smtClean="0"/>
              <a:t> message</a:t>
            </a:r>
          </a:p>
          <a:p>
            <a:pPr marL="0" indent="0">
              <a:buNone/>
            </a:pPr>
            <a:r>
              <a:rPr lang="en-US" dirty="0" smtClean="0"/>
              <a:t>Can we give a simple </a:t>
            </a:r>
            <a:r>
              <a:rPr lang="en-US" dirty="0"/>
              <a:t>(</a:t>
            </a:r>
            <a:r>
              <a:rPr lang="en-US" dirty="0" smtClean="0"/>
              <a:t>fast) construction  SS</a:t>
            </a:r>
            <a:r>
              <a:rPr lang="en-US" dirty="0"/>
              <a:t>=(</a:t>
            </a:r>
            <a:r>
              <a:rPr lang="en-US" dirty="0" err="1"/>
              <a:t>Gen,S,V</a:t>
            </a:r>
            <a:r>
              <a:rPr lang="en-US" dirty="0"/>
              <a:t>) </a:t>
            </a:r>
            <a:r>
              <a:rPr lang="en-US" dirty="0" smtClean="0"/>
              <a:t>  ? </a:t>
            </a:r>
            <a:endParaRPr lang="en-U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143000" y="2190750"/>
            <a:ext cx="14478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6477000" y="21907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dirty="0"/>
              <a:t>Adv</a:t>
            </a:r>
            <a:r>
              <a:rPr lang="en-US" dirty="0" smtClean="0"/>
              <a:t>. A</a:t>
            </a:r>
            <a:endParaRPr lang="en-US" dirty="0"/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143000" y="2628840"/>
            <a:ext cx="1549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/>
              <a:t>p</a:t>
            </a:r>
            <a:r>
              <a:rPr lang="en-US" sz="2000" dirty="0" err="1" smtClean="0"/>
              <a:t>k,sk</a:t>
            </a:r>
            <a:r>
              <a:rPr lang="en-US" sz="2000" dirty="0" smtClean="0"/>
              <a:t>)</a:t>
            </a:r>
            <a:r>
              <a:rPr lang="en-US" sz="2000" dirty="0" smtClean="0">
                <a:sym typeface="Symbol" charset="0"/>
              </a:rPr>
              <a:t>Gen</a:t>
            </a:r>
            <a:endParaRPr lang="en-US" sz="2000" b="1" dirty="0">
              <a:cs typeface="Arial" charset="0"/>
              <a:sym typeface="Symbol" charset="0"/>
            </a:endParaRPr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609600" y="1885950"/>
            <a:ext cx="8001000" cy="1524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2590800" y="2381250"/>
            <a:ext cx="3810000" cy="400050"/>
            <a:chOff x="1776" y="1968"/>
            <a:chExt cx="2400" cy="336"/>
          </a:xfrm>
        </p:grpSpPr>
        <p:sp>
          <p:nvSpPr>
            <p:cNvPr id="9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2638" y="1968"/>
              <a:ext cx="62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90800" y="2781300"/>
            <a:ext cx="3733800" cy="400050"/>
            <a:chOff x="1728" y="1854"/>
            <a:chExt cx="2352" cy="336"/>
          </a:xfrm>
        </p:grpSpPr>
        <p:sp>
          <p:nvSpPr>
            <p:cNvPr id="12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2482" y="1854"/>
              <a:ext cx="102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σ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S</a:t>
              </a:r>
              <a:r>
                <a:rPr lang="en-US" sz="2000" dirty="0" smtClean="0"/>
                <a:t>(sk</a:t>
              </a:r>
              <a:r>
                <a:rPr lang="en-US" sz="2000" dirty="0"/>
                <a:t>,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1594507" y="3710285"/>
            <a:ext cx="57453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w</a:t>
            </a:r>
            <a:r>
              <a:rPr lang="en-US" sz="2400" dirty="0" smtClean="0"/>
              <a:t>ins if  V(</a:t>
            </a:r>
            <a:r>
              <a:rPr lang="en-US" sz="2400" dirty="0" err="1"/>
              <a:t>p</a:t>
            </a:r>
            <a:r>
              <a:rPr lang="en-US" sz="2400" dirty="0" err="1" smtClean="0"/>
              <a:t>k</a:t>
            </a:r>
            <a:r>
              <a:rPr lang="en-US" sz="2400" dirty="0" err="1"/>
              <a:t>,m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ym typeface="Symbol" charset="0"/>
              </a:rPr>
              <a:t>σ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smtClean="0"/>
              <a:t>`accept</a:t>
            </a:r>
            <a:r>
              <a:rPr lang="ja-JP" altLang="en-US" sz="2400" dirty="0" smtClean="0">
                <a:latin typeface="Arial"/>
              </a:rPr>
              <a:t>’</a:t>
            </a:r>
            <a:r>
              <a:rPr lang="en-US" sz="2400" dirty="0" smtClean="0"/>
              <a:t>   </a:t>
            </a:r>
            <a:r>
              <a:rPr lang="en-US" sz="2400" dirty="0"/>
              <a:t>and  </a:t>
            </a:r>
            <a:r>
              <a:rPr lang="en-US" sz="2400" dirty="0" smtClean="0"/>
              <a:t>m </a:t>
            </a:r>
            <a:r>
              <a:rPr lang="en-US" sz="2400" dirty="0" smtClean="0">
                <a:sym typeface="Symbol" charset="0"/>
              </a:rPr>
              <a:t>≠ m</a:t>
            </a:r>
            <a:r>
              <a:rPr lang="en-US" sz="2400" baseline="-25000" dirty="0" smtClean="0">
                <a:sym typeface="Symbol" charset="0"/>
              </a:rPr>
              <a:t>1</a:t>
            </a:r>
            <a:endParaRPr lang="en-US" sz="2400" dirty="0">
              <a:sym typeface="Symbol" charset="0"/>
            </a:endParaRPr>
          </a:p>
        </p:txBody>
      </p: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2590800" y="1943100"/>
            <a:ext cx="3733800" cy="400050"/>
            <a:chOff x="1728" y="1854"/>
            <a:chExt cx="2352" cy="336"/>
          </a:xfrm>
        </p:grpSpPr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2746" y="1854"/>
              <a:ext cx="27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/>
                <a:t>p</a:t>
              </a:r>
              <a:r>
                <a:rPr lang="en-US" sz="2000" dirty="0" err="1" smtClean="0"/>
                <a:t>k</a:t>
              </a:r>
              <a:endParaRPr lang="en-US" sz="2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772402" y="2800350"/>
            <a:ext cx="1523998" cy="1569660"/>
            <a:chOff x="1771873" y="1962150"/>
            <a:chExt cx="426025" cy="1569660"/>
          </a:xfrm>
        </p:grpSpPr>
        <p:sp>
          <p:nvSpPr>
            <p:cNvPr id="23" name="Line 40"/>
            <p:cNvSpPr>
              <a:spLocks noChangeShapeType="1"/>
            </p:cNvSpPr>
            <p:nvPr/>
          </p:nvSpPr>
          <p:spPr bwMode="auto">
            <a:xfrm flipV="1">
              <a:off x="1779412" y="2370464"/>
              <a:ext cx="3461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45"/>
            <p:cNvSpPr txBox="1">
              <a:spLocks noChangeArrowheads="1"/>
            </p:cNvSpPr>
            <p:nvPr/>
          </p:nvSpPr>
          <p:spPr bwMode="auto">
            <a:xfrm>
              <a:off x="1771873" y="1962150"/>
              <a:ext cx="426025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(</a:t>
              </a:r>
              <a:r>
                <a:rPr lang="en-US" sz="2400" dirty="0" err="1" smtClean="0"/>
                <a:t>m,σ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414595" y="4248150"/>
            <a:ext cx="86532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/>
              <a:t>Security:   for all “efficient” A,    </a:t>
            </a:r>
            <a:r>
              <a:rPr lang="en-US" sz="2400" dirty="0" smtClean="0">
                <a:solidFill>
                  <a:srgbClr val="000090"/>
                </a:solidFill>
              </a:rPr>
              <a:t>Adv</a:t>
            </a:r>
            <a:r>
              <a:rPr lang="en-US" sz="2400" baseline="-25000" dirty="0" smtClean="0">
                <a:solidFill>
                  <a:srgbClr val="000090"/>
                </a:solidFill>
              </a:rPr>
              <a:t>1-SIG</a:t>
            </a:r>
            <a:r>
              <a:rPr lang="en-US" sz="2400" dirty="0">
                <a:solidFill>
                  <a:srgbClr val="000090"/>
                </a:solidFill>
              </a:rPr>
              <a:t>[A,SS]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dirty="0"/>
              <a:t>=  </a:t>
            </a:r>
            <a:r>
              <a:rPr lang="en-US" sz="2400" dirty="0" err="1"/>
              <a:t>Pr</a:t>
            </a:r>
            <a:r>
              <a:rPr lang="en-US" sz="2400" dirty="0"/>
              <a:t>[ A wins]</a:t>
            </a:r>
            <a:r>
              <a:rPr lang="en-US" sz="3600" dirty="0"/>
              <a:t> </a:t>
            </a:r>
            <a:r>
              <a:rPr lang="en-US" sz="2400" dirty="0" smtClean="0"/>
              <a:t> ≤  </a:t>
            </a:r>
            <a:r>
              <a:rPr lang="en-US" sz="2400" dirty="0" err="1" smtClean="0"/>
              <a:t>negl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3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Proving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023804" y="285750"/>
            <a:ext cx="1101909" cy="1908805"/>
            <a:chOff x="7315200" y="2170240"/>
            <a:chExt cx="1101909" cy="1468310"/>
          </a:xfrm>
        </p:grpSpPr>
        <p:sp>
          <p:nvSpPr>
            <p:cNvPr id="5" name="Rectangle 4"/>
            <p:cNvSpPr/>
            <p:nvPr/>
          </p:nvSpPr>
          <p:spPr>
            <a:xfrm>
              <a:off x="7315200" y="2419350"/>
              <a:ext cx="10668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Signature</a:t>
              </a:r>
              <a:br>
                <a:rPr lang="en-US" dirty="0" smtClean="0"/>
              </a:br>
              <a:r>
                <a:rPr lang="en-US" dirty="0" smtClean="0"/>
                <a:t>Forger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5200" y="2170240"/>
              <a:ext cx="1101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adversary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4975804" y="666750"/>
            <a:ext cx="10668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3212" y="285750"/>
            <a:ext cx="89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 (B)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56604" y="8953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24913" y="595015"/>
            <a:ext cx="927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y</a:t>
            </a:r>
            <a:r>
              <a:rPr lang="en-US" sz="2400" b="1" dirty="0" smtClean="0">
                <a:solidFill>
                  <a:srgbClr val="0000FF"/>
                </a:solidFill>
              </a:rPr>
              <a:t>=f(x)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80346" y="1809750"/>
            <a:ext cx="1495458" cy="461665"/>
            <a:chOff x="2390742" y="3043218"/>
            <a:chExt cx="1495458" cy="461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667000" y="333375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90742" y="3043218"/>
              <a:ext cx="326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x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6042604" y="97155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4604" y="6333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</a:t>
            </a:r>
            <a:r>
              <a:rPr lang="en-US" sz="2000" dirty="0" err="1" smtClean="0"/>
              <a:t>k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42604" y="1035926"/>
            <a:ext cx="1981200" cy="850024"/>
            <a:chOff x="5679891" y="2479261"/>
            <a:chExt cx="1981200" cy="85002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832291" y="28720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13291" y="2479261"/>
              <a:ext cx="476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679891" y="30244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13291" y="2929175"/>
              <a:ext cx="407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σ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18804" y="1733550"/>
            <a:ext cx="1905000" cy="369332"/>
            <a:chOff x="5029200" y="3486150"/>
            <a:chExt cx="1905000" cy="369332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5029200" y="379095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96000" y="3486150"/>
              <a:ext cx="68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m,σ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10490" y="2592118"/>
            <a:ext cx="63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k</a:t>
            </a:r>
            <a:r>
              <a:rPr lang="en-US" sz="2400" dirty="0"/>
              <a:t>=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124200" y="2495550"/>
            <a:ext cx="5715000" cy="727674"/>
            <a:chOff x="228600" y="4282476"/>
            <a:chExt cx="5715000" cy="727674"/>
          </a:xfrm>
        </p:grpSpPr>
        <p:sp>
          <p:nvSpPr>
            <p:cNvPr id="26" name="TextBox 25"/>
            <p:cNvSpPr txBox="1"/>
            <p:nvPr/>
          </p:nvSpPr>
          <p:spPr>
            <a:xfrm>
              <a:off x="4506501" y="4302264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⋯</a:t>
              </a:r>
              <a:endParaRPr lang="en-US" sz="4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7200" y="4476750"/>
              <a:ext cx="609600" cy="3048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f(x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8600" y="4358676"/>
              <a:ext cx="5715000" cy="533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75848" y="4476750"/>
              <a:ext cx="609600" cy="3048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f(x</a:t>
              </a:r>
              <a:r>
                <a:rPr lang="en-US" sz="2000" baseline="-25000" dirty="0" smtClean="0"/>
                <a:t>i-1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62950" y="4476750"/>
              <a:ext cx="609600" cy="3048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f(x</a:t>
              </a:r>
              <a:r>
                <a:rPr lang="en-US" sz="2000" baseline="-25000" dirty="0" smtClean="0"/>
                <a:t>i+1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600" y="4476750"/>
              <a:ext cx="609600" cy="3048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f(</a:t>
              </a:r>
              <a:r>
                <a:rPr lang="en-US" sz="2000" dirty="0" err="1" smtClean="0"/>
                <a:t>x</a:t>
              </a:r>
              <a:r>
                <a:rPr lang="en-US" sz="2000" baseline="-25000" dirty="0" err="1"/>
                <a:t>n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9399" y="4476750"/>
              <a:ext cx="609600" cy="3048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y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00751" y="4282476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⋯</a:t>
              </a:r>
              <a:endParaRPr lang="en-US" sz="40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6129" y="1428750"/>
            <a:ext cx="2749471" cy="8309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hoose:  </a:t>
            </a:r>
            <a:r>
              <a:rPr lang="en-US" sz="2400" dirty="0" err="1" smtClean="0"/>
              <a:t>i</a:t>
            </a:r>
            <a:r>
              <a:rPr lang="en-US" sz="2400" dirty="0" smtClean="0"/>
              <a:t> ⟵ {1,…,n}</a:t>
            </a:r>
            <a:br>
              <a:rPr lang="en-US" sz="2400" dirty="0" smtClean="0"/>
            </a:br>
            <a:r>
              <a:rPr lang="en-US" sz="2400" dirty="0" smtClean="0"/>
              <a:t>     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⟵ X</a:t>
            </a:r>
            <a:endParaRPr lang="en-US" sz="2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716402" y="3562350"/>
            <a:ext cx="5824891" cy="1400383"/>
            <a:chOff x="716402" y="3562350"/>
            <a:chExt cx="5824891" cy="1400383"/>
          </a:xfrm>
        </p:grpSpPr>
        <p:sp>
          <p:nvSpPr>
            <p:cNvPr id="3" name="TextBox 2"/>
            <p:cNvSpPr txBox="1"/>
            <p:nvPr/>
          </p:nvSpPr>
          <p:spPr>
            <a:xfrm>
              <a:off x="990600" y="3562350"/>
              <a:ext cx="5550693" cy="14003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i</a:t>
              </a:r>
              <a:r>
                <a:rPr lang="en-US" sz="2000" dirty="0" smtClean="0"/>
                <a:t> ∈ H(m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   ⇒   B can answer signature query</a:t>
              </a:r>
            </a:p>
            <a:p>
              <a:pPr>
                <a:spcBef>
                  <a:spcPts val="1200"/>
                </a:spcBef>
              </a:pPr>
              <a:r>
                <a:rPr lang="en-US" sz="2000" dirty="0" err="1"/>
                <a:t>i</a:t>
              </a:r>
              <a:r>
                <a:rPr lang="en-US" sz="2000" dirty="0"/>
                <a:t> ∈ H(</a:t>
              </a:r>
              <a:r>
                <a:rPr lang="en-US" sz="2000" dirty="0" smtClean="0"/>
                <a:t>m)    ⇒   </a:t>
              </a:r>
              <a:r>
                <a:rPr lang="en-US" sz="2000" dirty="0"/>
                <a:t>B </a:t>
              </a:r>
              <a:r>
                <a:rPr lang="en-US" sz="2000" dirty="0" smtClean="0"/>
                <a:t>gets </a:t>
              </a:r>
              <a:r>
                <a:rPr lang="en-US" sz="2000" dirty="0"/>
                <a:t> </a:t>
              </a:r>
              <a:r>
                <a:rPr lang="en-US" sz="2000" dirty="0" smtClean="0"/>
                <a:t>f</a:t>
              </a:r>
              <a:r>
                <a:rPr lang="en-US" sz="2000" baseline="50000" dirty="0" smtClean="0"/>
                <a:t>-1</a:t>
              </a:r>
              <a:r>
                <a:rPr lang="en-US" sz="2000" dirty="0" smtClean="0"/>
                <a:t>(y)</a:t>
              </a:r>
            </a:p>
            <a:p>
              <a:pPr>
                <a:spcBef>
                  <a:spcPts val="1800"/>
                </a:spcBef>
              </a:pPr>
              <a:r>
                <a:rPr lang="en-US" sz="2000" dirty="0"/>
                <a:t>	</a:t>
              </a:r>
              <a:r>
                <a:rPr lang="en-US" sz="2000" dirty="0" smtClean="0"/>
                <a:t>So:    B wins if    </a:t>
              </a:r>
              <a:r>
                <a:rPr lang="en-US" sz="2000" dirty="0" err="1"/>
                <a:t>i</a:t>
              </a:r>
              <a:r>
                <a:rPr lang="en-US" sz="2000" dirty="0" smtClean="0"/>
                <a:t> ∈ H(m)   but  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 ∈ H(m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1295400" y="3653852"/>
              <a:ext cx="76200" cy="228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300000" flipH="1">
              <a:off x="5476583" y="4644452"/>
              <a:ext cx="76200" cy="228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eft Brace 38"/>
            <p:cNvSpPr/>
            <p:nvPr/>
          </p:nvSpPr>
          <p:spPr>
            <a:xfrm>
              <a:off x="716402" y="3608256"/>
              <a:ext cx="228600" cy="8382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74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Proving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023804" y="285750"/>
            <a:ext cx="1101909" cy="1908805"/>
            <a:chOff x="7315200" y="2170240"/>
            <a:chExt cx="1101909" cy="1468310"/>
          </a:xfrm>
        </p:grpSpPr>
        <p:sp>
          <p:nvSpPr>
            <p:cNvPr id="5" name="Rectangle 4"/>
            <p:cNvSpPr/>
            <p:nvPr/>
          </p:nvSpPr>
          <p:spPr>
            <a:xfrm>
              <a:off x="7315200" y="2419350"/>
              <a:ext cx="10668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Signature</a:t>
              </a:r>
              <a:br>
                <a:rPr lang="en-US" dirty="0" smtClean="0"/>
              </a:br>
              <a:r>
                <a:rPr lang="en-US" dirty="0" smtClean="0"/>
                <a:t>Forger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5200" y="2170240"/>
              <a:ext cx="1101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adversary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4975804" y="666750"/>
            <a:ext cx="10668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3212" y="285750"/>
            <a:ext cx="89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 (B)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56604" y="8953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24913" y="595015"/>
            <a:ext cx="927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y</a:t>
            </a:r>
            <a:r>
              <a:rPr lang="en-US" sz="2400" b="1" dirty="0" smtClean="0">
                <a:solidFill>
                  <a:srgbClr val="0000FF"/>
                </a:solidFill>
              </a:rPr>
              <a:t>=f(x)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80346" y="1809750"/>
            <a:ext cx="1495458" cy="461665"/>
            <a:chOff x="2390742" y="3043218"/>
            <a:chExt cx="1495458" cy="461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667000" y="333375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90742" y="3043218"/>
              <a:ext cx="326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x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6042604" y="97155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4604" y="6333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</a:t>
            </a:r>
            <a:r>
              <a:rPr lang="en-US" sz="2000" dirty="0" err="1" smtClean="0"/>
              <a:t>k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42604" y="1035926"/>
            <a:ext cx="1981200" cy="850024"/>
            <a:chOff x="5679891" y="2479261"/>
            <a:chExt cx="1981200" cy="85002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832291" y="28720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13291" y="2479261"/>
              <a:ext cx="476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679891" y="30244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13291" y="2929175"/>
              <a:ext cx="407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σ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18804" y="1733550"/>
            <a:ext cx="1905000" cy="369332"/>
            <a:chOff x="5029200" y="3486150"/>
            <a:chExt cx="1905000" cy="369332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5029200" y="379095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96000" y="3486150"/>
              <a:ext cx="68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m,σ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10490" y="2592118"/>
            <a:ext cx="63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k</a:t>
            </a:r>
            <a:r>
              <a:rPr lang="en-US" sz="2400" dirty="0"/>
              <a:t>=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124200" y="2495550"/>
            <a:ext cx="5715000" cy="727674"/>
            <a:chOff x="228600" y="4282476"/>
            <a:chExt cx="5715000" cy="727674"/>
          </a:xfrm>
        </p:grpSpPr>
        <p:sp>
          <p:nvSpPr>
            <p:cNvPr id="26" name="TextBox 25"/>
            <p:cNvSpPr txBox="1"/>
            <p:nvPr/>
          </p:nvSpPr>
          <p:spPr>
            <a:xfrm>
              <a:off x="4506501" y="4302264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⋯</a:t>
              </a:r>
              <a:endParaRPr lang="en-US" sz="4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7200" y="4476750"/>
              <a:ext cx="609600" cy="3048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f(x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8600" y="4358676"/>
              <a:ext cx="5715000" cy="533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75848" y="4476750"/>
              <a:ext cx="609600" cy="3048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f(x</a:t>
              </a:r>
              <a:r>
                <a:rPr lang="en-US" sz="2000" baseline="-25000" dirty="0" smtClean="0"/>
                <a:t>i-1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62950" y="4476750"/>
              <a:ext cx="609600" cy="3048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f(x</a:t>
              </a:r>
              <a:r>
                <a:rPr lang="en-US" sz="2000" baseline="-25000" dirty="0" smtClean="0"/>
                <a:t>i+1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600" y="4476750"/>
              <a:ext cx="609600" cy="3048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f(</a:t>
              </a:r>
              <a:r>
                <a:rPr lang="en-US" sz="2000" dirty="0" err="1" smtClean="0"/>
                <a:t>x</a:t>
              </a:r>
              <a:r>
                <a:rPr lang="en-US" sz="2000" baseline="-25000" dirty="0" err="1"/>
                <a:t>n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9399" y="4476750"/>
              <a:ext cx="609600" cy="3048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/>
                <a:t>y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00751" y="4282476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⋯</a:t>
              </a:r>
              <a:endParaRPr lang="en-US" sz="40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6129" y="1428750"/>
            <a:ext cx="2749471" cy="8309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hoose:  </a:t>
            </a:r>
            <a:r>
              <a:rPr lang="en-US" sz="2400" dirty="0" err="1" smtClean="0"/>
              <a:t>i</a:t>
            </a:r>
            <a:r>
              <a:rPr lang="en-US" sz="2400" dirty="0" smtClean="0"/>
              <a:t> ⟵ {1,…,n}</a:t>
            </a:r>
            <a:br>
              <a:rPr lang="en-US" sz="2400" dirty="0" smtClean="0"/>
            </a:br>
            <a:r>
              <a:rPr lang="en-US" sz="2400" dirty="0" smtClean="0"/>
              <a:t>     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⟵ X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3409950"/>
            <a:ext cx="9019654" cy="1343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b="1" i="1" dirty="0"/>
              <a:t>S</a:t>
            </a:r>
            <a:r>
              <a:rPr lang="en-US" sz="2000" dirty="0"/>
              <a:t> is cover-free </a:t>
            </a:r>
            <a:r>
              <a:rPr lang="en-US" sz="2000" dirty="0" smtClean="0"/>
              <a:t>  ⇒   H</a:t>
            </a:r>
            <a:r>
              <a:rPr lang="en-US" sz="2000" dirty="0"/>
              <a:t>(m) not subset of H(m</a:t>
            </a:r>
            <a:r>
              <a:rPr lang="en-US" sz="2000" baseline="-25000" dirty="0"/>
              <a:t>1</a:t>
            </a:r>
            <a:r>
              <a:rPr lang="en-US" sz="2000" dirty="0"/>
              <a:t>)  </a:t>
            </a:r>
            <a:r>
              <a:rPr lang="en-US" sz="2000" dirty="0" smtClean="0"/>
              <a:t> ⇒  </a:t>
            </a:r>
            <a:r>
              <a:rPr lang="en-US" sz="2000" dirty="0" smtClean="0"/>
              <a:t>∃</a:t>
            </a:r>
            <a:r>
              <a:rPr lang="en-US" sz="2000" dirty="0" err="1" smtClean="0"/>
              <a:t>i</a:t>
            </a:r>
            <a:r>
              <a:rPr lang="en-US" sz="2000" dirty="0"/>
              <a:t>* </a:t>
            </a:r>
            <a:r>
              <a:rPr lang="en-US" sz="2000" dirty="0" err="1"/>
              <a:t>s.t.</a:t>
            </a: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 smtClean="0"/>
              <a:t>*∈ </a:t>
            </a:r>
            <a:r>
              <a:rPr lang="en-US" sz="2000" dirty="0"/>
              <a:t>H(m) and </a:t>
            </a:r>
            <a:r>
              <a:rPr lang="en-US" sz="2000" dirty="0" err="1"/>
              <a:t>i</a:t>
            </a:r>
            <a:r>
              <a:rPr lang="en-US" sz="2000" dirty="0"/>
              <a:t>* ∉ H(m</a:t>
            </a:r>
            <a:r>
              <a:rPr lang="en-US" sz="2000" baseline="-25000" dirty="0"/>
              <a:t>1</a:t>
            </a:r>
            <a:r>
              <a:rPr lang="en-US" sz="2000" dirty="0" smtClean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 smtClean="0"/>
              <a:t>	Then:    </a:t>
            </a:r>
            <a:r>
              <a:rPr lang="en-US" sz="2000" dirty="0" err="1" smtClean="0">
                <a:solidFill>
                  <a:srgbClr val="000090"/>
                </a:solidFill>
              </a:rPr>
              <a:t>Pr</a:t>
            </a:r>
            <a:r>
              <a:rPr lang="en-US" sz="2000" dirty="0">
                <a:solidFill>
                  <a:srgbClr val="000090"/>
                </a:solidFill>
              </a:rPr>
              <a:t>[</a:t>
            </a:r>
            <a:r>
              <a:rPr lang="en-US" sz="2000" dirty="0" err="1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=</a:t>
            </a:r>
            <a:r>
              <a:rPr lang="en-US" sz="2000" dirty="0" err="1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*] = 1/</a:t>
            </a:r>
            <a:r>
              <a:rPr lang="en-US" sz="2000" dirty="0" smtClean="0">
                <a:solidFill>
                  <a:srgbClr val="000090"/>
                </a:solidFill>
              </a:rPr>
              <a:t>n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 smtClean="0"/>
              <a:t>	Therefore</a:t>
            </a:r>
            <a:r>
              <a:rPr lang="en-US" sz="2000" dirty="0"/>
              <a:t>:</a:t>
            </a:r>
            <a:r>
              <a:rPr lang="en-US" sz="2000" dirty="0" smtClean="0"/>
              <a:t>    </a:t>
            </a:r>
            <a:r>
              <a:rPr lang="en-US" sz="2000" dirty="0" err="1" smtClean="0">
                <a:solidFill>
                  <a:srgbClr val="000090"/>
                </a:solidFill>
              </a:rPr>
              <a:t>Adv</a:t>
            </a:r>
            <a:r>
              <a:rPr lang="en-US" sz="2000" dirty="0">
                <a:solidFill>
                  <a:srgbClr val="000090"/>
                </a:solidFill>
              </a:rPr>
              <a:t>[</a:t>
            </a:r>
            <a:r>
              <a:rPr lang="en-US" sz="2000" dirty="0" err="1">
                <a:solidFill>
                  <a:srgbClr val="000090"/>
                </a:solidFill>
              </a:rPr>
              <a:t>B,f</a:t>
            </a:r>
            <a:r>
              <a:rPr lang="en-US" sz="2000" dirty="0">
                <a:solidFill>
                  <a:srgbClr val="000090"/>
                </a:solidFill>
              </a:rPr>
              <a:t>] </a:t>
            </a:r>
            <a:r>
              <a:rPr lang="en-US" sz="2000" dirty="0" smtClean="0">
                <a:solidFill>
                  <a:srgbClr val="000090"/>
                </a:solidFill>
              </a:rPr>
              <a:t> ≥  </a:t>
            </a:r>
            <a:r>
              <a:rPr lang="en-US" sz="2000" dirty="0" err="1" smtClean="0">
                <a:solidFill>
                  <a:srgbClr val="000090"/>
                </a:solidFill>
              </a:rPr>
              <a:t>Pr</a:t>
            </a:r>
            <a:r>
              <a:rPr lang="en-US" sz="2000" dirty="0">
                <a:solidFill>
                  <a:srgbClr val="000090"/>
                </a:solidFill>
              </a:rPr>
              <a:t>[</a:t>
            </a:r>
            <a:r>
              <a:rPr lang="en-US" sz="2000" dirty="0" err="1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=</a:t>
            </a:r>
            <a:r>
              <a:rPr lang="en-US" sz="2000" dirty="0" err="1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*</a:t>
            </a:r>
            <a:r>
              <a:rPr lang="en-US" sz="2000" dirty="0" smtClean="0">
                <a:solidFill>
                  <a:srgbClr val="000090"/>
                </a:solidFill>
              </a:rPr>
              <a:t>]⋅Adv</a:t>
            </a:r>
            <a:r>
              <a:rPr lang="en-US" sz="2000" baseline="-25000" dirty="0" smtClean="0">
                <a:solidFill>
                  <a:srgbClr val="000090"/>
                </a:solidFill>
              </a:rPr>
              <a:t>1</a:t>
            </a:r>
            <a:r>
              <a:rPr lang="en-US" sz="2000" baseline="-25000" dirty="0">
                <a:solidFill>
                  <a:srgbClr val="000090"/>
                </a:solidFill>
              </a:rPr>
              <a:t>-SIG</a:t>
            </a:r>
            <a:r>
              <a:rPr lang="en-US" sz="2000" dirty="0">
                <a:solidFill>
                  <a:srgbClr val="000090"/>
                </a:solidFill>
              </a:rPr>
              <a:t>[</a:t>
            </a:r>
            <a:r>
              <a:rPr lang="en-US" sz="2000" dirty="0" err="1">
                <a:solidFill>
                  <a:srgbClr val="000090"/>
                </a:solidFill>
              </a:rPr>
              <a:t>A,Lam</a:t>
            </a:r>
            <a:r>
              <a:rPr lang="en-US" sz="2000" dirty="0">
                <a:solidFill>
                  <a:srgbClr val="000090"/>
                </a:solidFill>
              </a:rPr>
              <a:t>] </a:t>
            </a:r>
            <a:r>
              <a:rPr lang="en-US" sz="2000" dirty="0" smtClean="0">
                <a:solidFill>
                  <a:srgbClr val="000090"/>
                </a:solidFill>
              </a:rPr>
              <a:t> =  (</a:t>
            </a:r>
            <a:r>
              <a:rPr lang="en-US" sz="2000" dirty="0">
                <a:solidFill>
                  <a:srgbClr val="000090"/>
                </a:solidFill>
              </a:rPr>
              <a:t>1/n</a:t>
            </a:r>
            <a:r>
              <a:rPr lang="en-US" sz="2000" dirty="0" smtClean="0">
                <a:solidFill>
                  <a:srgbClr val="000090"/>
                </a:solidFill>
              </a:rPr>
              <a:t>)⋅Adv</a:t>
            </a:r>
            <a:r>
              <a:rPr lang="en-US" sz="2000" baseline="-25000" dirty="0" smtClean="0">
                <a:solidFill>
                  <a:srgbClr val="000090"/>
                </a:solidFill>
              </a:rPr>
              <a:t>1</a:t>
            </a:r>
            <a:r>
              <a:rPr lang="en-US" sz="2000" baseline="-25000" dirty="0">
                <a:solidFill>
                  <a:srgbClr val="000090"/>
                </a:solidFill>
              </a:rPr>
              <a:t>-SIG</a:t>
            </a:r>
            <a:r>
              <a:rPr lang="en-US" sz="2000" dirty="0">
                <a:solidFill>
                  <a:srgbClr val="000090"/>
                </a:solidFill>
              </a:rPr>
              <a:t>[</a:t>
            </a:r>
            <a:r>
              <a:rPr lang="en-US" sz="2000" dirty="0" err="1">
                <a:solidFill>
                  <a:srgbClr val="000090"/>
                </a:solidFill>
              </a:rPr>
              <a:t>A,Lam</a:t>
            </a:r>
            <a:r>
              <a:rPr lang="en-US" sz="2000" dirty="0">
                <a:solidFill>
                  <a:srgbClr val="000090"/>
                </a:solidFill>
              </a:rPr>
              <a:t>] </a:t>
            </a:r>
            <a:r>
              <a:rPr lang="en-US" sz="2000" dirty="0" smtClean="0">
                <a:solidFill>
                  <a:srgbClr val="000090"/>
                </a:solidFill>
              </a:rPr>
              <a:t>   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5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Parameters    </a:t>
            </a:r>
            <a:r>
              <a:rPr lang="en-US" sz="2000" dirty="0" smtClean="0"/>
              <a:t>(</a:t>
            </a:r>
            <a:r>
              <a:rPr lang="en-US" sz="2000" dirty="0"/>
              <a:t>f: X ⟶ </a:t>
            </a:r>
            <a:r>
              <a:rPr lang="en-US" sz="2000" dirty="0" smtClean="0"/>
              <a:t>Y     where  X = Y)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0550"/>
            <a:ext cx="8229600" cy="455295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= {S</a:t>
            </a:r>
            <a:r>
              <a:rPr lang="en-US" baseline="-25000" dirty="0"/>
              <a:t>1</a:t>
            </a:r>
            <a:r>
              <a:rPr lang="en-US" dirty="0"/>
              <a:t>,   S</a:t>
            </a:r>
            <a:r>
              <a:rPr lang="en-US" baseline="-25000" dirty="0"/>
              <a:t>2</a:t>
            </a:r>
            <a:r>
              <a:rPr lang="en-US" dirty="0"/>
              <a:t>,   …,   S</a:t>
            </a:r>
            <a:r>
              <a:rPr lang="en-US" sz="2800" baseline="-25000" dirty="0"/>
              <a:t>2</a:t>
            </a:r>
            <a:r>
              <a:rPr lang="en-US" sz="2800" baseline="-10000" dirty="0"/>
              <a:t>256</a:t>
            </a:r>
            <a:r>
              <a:rPr lang="en-US" dirty="0"/>
              <a:t> }   is </a:t>
            </a:r>
            <a:r>
              <a:rPr lang="en-US" b="1" dirty="0"/>
              <a:t>cover-free</a:t>
            </a:r>
            <a:r>
              <a:rPr lang="en-US" dirty="0"/>
              <a:t> over  {1,..,n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	In particular:   </a:t>
            </a:r>
            <a:r>
              <a:rPr lang="en-US" b="1" i="1" dirty="0"/>
              <a:t>S</a:t>
            </a:r>
            <a:r>
              <a:rPr lang="en-US" dirty="0"/>
              <a:t> = </a:t>
            </a:r>
            <a:r>
              <a:rPr lang="en-US" sz="2800" dirty="0" smtClean="0"/>
              <a:t>(</a:t>
            </a:r>
            <a:r>
              <a:rPr lang="en-US" dirty="0" smtClean="0"/>
              <a:t> all subsets of {1,…,n} of size k </a:t>
            </a:r>
            <a:r>
              <a:rPr lang="en-US" sz="2800" dirty="0" smtClean="0"/>
              <a:t>)</a:t>
            </a:r>
            <a:endParaRPr lang="en-US" dirty="0" smtClean="0"/>
          </a:p>
          <a:p>
            <a:pPr marL="0" indent="0">
              <a:spcBef>
                <a:spcPts val="1776"/>
              </a:spcBef>
              <a:buNone/>
              <a:tabLst>
                <a:tab pos="2513013" algn="l"/>
              </a:tabLst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 smtClean="0"/>
              <a:t> ∈  </a:t>
            </a:r>
            <a:r>
              <a:rPr lang="en-US" sz="2800" dirty="0" err="1" smtClean="0"/>
              <a:t>Y</a:t>
            </a:r>
            <a:r>
              <a:rPr lang="en-US" sz="2800" baseline="30000" dirty="0" err="1" smtClean="0"/>
              <a:t>n</a:t>
            </a:r>
            <a:r>
              <a:rPr lang="en-US" dirty="0" smtClean="0"/>
              <a:t>      ⇒	</a:t>
            </a:r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 smtClean="0"/>
              <a:t> size  =  (n elements of Y)</a:t>
            </a:r>
          </a:p>
          <a:p>
            <a:pPr marL="0" indent="0" defTabSz="684213">
              <a:buNone/>
              <a:tabLst>
                <a:tab pos="2513013" algn="l"/>
              </a:tabLst>
            </a:pPr>
            <a:r>
              <a:rPr lang="en-US" dirty="0" smtClean="0"/>
              <a:t>  	sig. size = (k elements of X)</a:t>
            </a:r>
          </a:p>
          <a:p>
            <a:pPr marL="0" indent="0" defTabSz="684213">
              <a:spcBef>
                <a:spcPts val="2424"/>
              </a:spcBef>
              <a:buNone/>
              <a:tabLst>
                <a:tab pos="2513013" algn="l"/>
              </a:tabLst>
            </a:pPr>
            <a:r>
              <a:rPr lang="en-US" dirty="0" err="1" smtClean="0"/>
              <a:t>Msg</a:t>
            </a:r>
            <a:r>
              <a:rPr lang="en-US" dirty="0" smtClean="0"/>
              <a:t>-space = {0,1}</a:t>
            </a:r>
            <a:r>
              <a:rPr lang="en-US" baseline="30000" dirty="0" smtClean="0"/>
              <a:t>256</a:t>
            </a:r>
            <a:r>
              <a:rPr lang="en-US" dirty="0" smtClean="0"/>
              <a:t>    ⇒    |</a:t>
            </a:r>
            <a:r>
              <a:rPr lang="en-US" b="1" i="1" dirty="0" smtClean="0"/>
              <a:t>S</a:t>
            </a:r>
            <a:r>
              <a:rPr lang="en-US" dirty="0" smtClean="0"/>
              <a:t>|  =</a:t>
            </a:r>
            <a:r>
              <a:rPr lang="en-US" b="1" i="1" dirty="0" smtClean="0"/>
              <a:t>  </a:t>
            </a:r>
            <a:r>
              <a:rPr lang="en-US" dirty="0" smtClean="0"/>
              <a:t>(n choose k)  ≥  2</a:t>
            </a:r>
            <a:r>
              <a:rPr lang="en-US" baseline="30000" dirty="0" smtClean="0"/>
              <a:t>256 </a:t>
            </a:r>
            <a:endParaRPr lang="en-US" baseline="30000" dirty="0"/>
          </a:p>
          <a:p>
            <a:pPr>
              <a:spcBef>
                <a:spcPts val="1176"/>
              </a:spcBef>
            </a:pPr>
            <a:r>
              <a:rPr lang="en-US" dirty="0" smtClean="0"/>
              <a:t>To shrink signature size, choose small k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example:    k=32    ⇒    n ≥  </a:t>
            </a:r>
            <a:r>
              <a:rPr lang="en-US" dirty="0" smtClean="0"/>
              <a:t>3290      </a:t>
            </a:r>
            <a:r>
              <a:rPr lang="en-US" sz="1800" dirty="0" smtClean="0"/>
              <a:t>(large public-key)</a:t>
            </a:r>
            <a:endParaRPr lang="en-US" sz="1800" dirty="0" smtClean="0"/>
          </a:p>
          <a:p>
            <a:pPr>
              <a:spcBef>
                <a:spcPts val="1176"/>
              </a:spcBef>
            </a:pPr>
            <a:r>
              <a:rPr lang="en-US" dirty="0" smtClean="0"/>
              <a:t>For optimal (sig-size + </a:t>
            </a:r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 smtClean="0"/>
              <a:t>-size) choose   n = 261, k = 123</a:t>
            </a:r>
            <a:br>
              <a:rPr lang="en-US" dirty="0" smtClean="0"/>
            </a:br>
            <a:r>
              <a:rPr lang="en-US" dirty="0"/>
              <a:t>	(sig-size + </a:t>
            </a:r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/>
              <a:t>-size) </a:t>
            </a:r>
            <a:r>
              <a:rPr lang="en-US" dirty="0" smtClean="0"/>
              <a:t>  ≈  1.5 × 256  elements of X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8003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26802" y="4644452"/>
            <a:ext cx="74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(6KB)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522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improvement:  </a:t>
            </a:r>
            <a:r>
              <a:rPr lang="en-US" dirty="0" err="1" smtClean="0"/>
              <a:t>Winternitz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3274" y="1504950"/>
            <a:ext cx="67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  ⋯   </a:t>
            </a:r>
            <a:endParaRPr lang="en-US" sz="4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90044" y="1603236"/>
            <a:ext cx="7294507" cy="461665"/>
            <a:chOff x="990600" y="2974836"/>
            <a:chExt cx="7294507" cy="461665"/>
          </a:xfrm>
        </p:grpSpPr>
        <p:sp>
          <p:nvSpPr>
            <p:cNvPr id="16" name="Rectangle 15"/>
            <p:cNvSpPr/>
            <p:nvPr/>
          </p:nvSpPr>
          <p:spPr>
            <a:xfrm>
              <a:off x="1857511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24504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1497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08357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41364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6705600" y="3041844"/>
              <a:ext cx="193357" cy="381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98957" y="2974836"/>
              <a:ext cx="1386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</a:t>
              </a:r>
              <a:r>
                <a:rPr lang="en-US" sz="2400" dirty="0" err="1" smtClean="0"/>
                <a:t>k</a:t>
              </a:r>
              <a:r>
                <a:rPr lang="en-US" sz="2400" dirty="0" smtClean="0"/>
                <a:t>   ∈  </a:t>
              </a:r>
              <a:r>
                <a:rPr lang="en-US" sz="2400" dirty="0" err="1" smtClean="0"/>
                <a:t>X</a:t>
              </a:r>
              <a:r>
                <a:rPr lang="en-US" sz="2800" baseline="30000" dirty="0" err="1" smtClean="0"/>
                <a:t>n</a:t>
              </a:r>
              <a:endParaRPr lang="en-US" sz="2800" baseline="30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3140379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39410" y="1885950"/>
            <a:ext cx="5250085" cy="609600"/>
            <a:chOff x="639966" y="3257550"/>
            <a:chExt cx="5250085" cy="609600"/>
          </a:xfrm>
        </p:grpSpPr>
        <p:sp>
          <p:nvSpPr>
            <p:cNvPr id="25" name="Freeform 24"/>
            <p:cNvSpPr/>
            <p:nvPr/>
          </p:nvSpPr>
          <p:spPr>
            <a:xfrm>
              <a:off x="2443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6810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205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9576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28655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29204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81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99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965100" y="1837064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32650" y="2571750"/>
            <a:ext cx="5250085" cy="609600"/>
            <a:chOff x="639966" y="3257550"/>
            <a:chExt cx="5250085" cy="609600"/>
          </a:xfrm>
        </p:grpSpPr>
        <p:sp>
          <p:nvSpPr>
            <p:cNvPr id="36" name="Freeform 35"/>
            <p:cNvSpPr/>
            <p:nvPr/>
          </p:nvSpPr>
          <p:spPr>
            <a:xfrm>
              <a:off x="2443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810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205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9576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728655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829204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81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99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99505" y="2876550"/>
            <a:ext cx="5368340" cy="707886"/>
            <a:chOff x="1399505" y="2876550"/>
            <a:chExt cx="5368340" cy="707886"/>
          </a:xfrm>
        </p:grpSpPr>
        <p:sp>
          <p:nvSpPr>
            <p:cNvPr id="44" name="TextBox 43"/>
            <p:cNvSpPr txBox="1"/>
            <p:nvPr/>
          </p:nvSpPr>
          <p:spPr>
            <a:xfrm>
              <a:off x="4406118" y="2876550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92065" y="3127236"/>
              <a:ext cx="457200" cy="2286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26792" y="3127236"/>
              <a:ext cx="457200" cy="2286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93785" y="3127236"/>
              <a:ext cx="457200" cy="2286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10645" y="3127236"/>
              <a:ext cx="457200" cy="2286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43652" y="3127236"/>
              <a:ext cx="457200" cy="2286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99505" y="3127236"/>
              <a:ext cx="457200" cy="2286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46605" y="3257550"/>
            <a:ext cx="5250085" cy="609600"/>
            <a:chOff x="639966" y="3257550"/>
            <a:chExt cx="5250085" cy="609600"/>
          </a:xfrm>
        </p:grpSpPr>
        <p:sp>
          <p:nvSpPr>
            <p:cNvPr id="52" name="Freeform 51"/>
            <p:cNvSpPr/>
            <p:nvPr/>
          </p:nvSpPr>
          <p:spPr>
            <a:xfrm>
              <a:off x="2443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6810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205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49576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728655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829204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81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99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398400" y="3557885"/>
            <a:ext cx="7344277" cy="461665"/>
            <a:chOff x="1398400" y="3557885"/>
            <a:chExt cx="7344277" cy="461665"/>
          </a:xfrm>
        </p:grpSpPr>
        <p:grpSp>
          <p:nvGrpSpPr>
            <p:cNvPr id="34" name="Group 33"/>
            <p:cNvGrpSpPr/>
            <p:nvPr/>
          </p:nvGrpSpPr>
          <p:grpSpPr>
            <a:xfrm>
              <a:off x="7098427" y="3557885"/>
              <a:ext cx="1644250" cy="461665"/>
              <a:chOff x="7098427" y="3333750"/>
              <a:chExt cx="1644250" cy="461665"/>
            </a:xfrm>
          </p:grpSpPr>
          <p:sp>
            <p:nvSpPr>
              <p:cNvPr id="12" name="Right Brace 11"/>
              <p:cNvSpPr/>
              <p:nvPr/>
            </p:nvSpPr>
            <p:spPr>
              <a:xfrm>
                <a:off x="7098427" y="3409950"/>
                <a:ext cx="193357" cy="381000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15200" y="3333750"/>
                <a:ext cx="14274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p</a:t>
                </a:r>
                <a:r>
                  <a:rPr lang="en-US" sz="2400" dirty="0" err="1" smtClean="0"/>
                  <a:t>k</a:t>
                </a:r>
                <a:r>
                  <a:rPr lang="en-US" sz="2400" dirty="0" smtClean="0"/>
                  <a:t>   ∈  </a:t>
                </a:r>
                <a:r>
                  <a:rPr lang="en-US" sz="2400" dirty="0" err="1"/>
                  <a:t>X</a:t>
                </a:r>
                <a:r>
                  <a:rPr lang="en-US" sz="2800" baseline="30000" dirty="0" err="1" smtClean="0"/>
                  <a:t>n</a:t>
                </a:r>
                <a:endParaRPr lang="en-US" sz="2800" baseline="30000" dirty="0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2290960" y="37147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25687" y="37147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92680" y="37147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09540" y="37147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42547" y="37147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98400" y="3714750"/>
              <a:ext cx="457200" cy="22860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390044" y="2168664"/>
            <a:ext cx="5368340" cy="707886"/>
            <a:chOff x="1390044" y="2168664"/>
            <a:chExt cx="5368340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4396657" y="2168664"/>
              <a:ext cx="6730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  ⋯   </a:t>
              </a:r>
              <a:endParaRPr lang="en-US" sz="4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2604" y="2419350"/>
              <a:ext cx="457200" cy="2286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17331" y="2419350"/>
              <a:ext cx="457200" cy="2286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4324" y="2419350"/>
              <a:ext cx="457200" cy="2286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01184" y="2419350"/>
              <a:ext cx="457200" cy="2286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34191" y="2419350"/>
              <a:ext cx="457200" cy="2286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90044" y="2419350"/>
              <a:ext cx="457200" cy="2286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012270" y="318260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Gen</a:t>
            </a:r>
            <a:r>
              <a:rPr lang="en-US" dirty="0"/>
              <a:t>:   generate  n  random elements in X </a:t>
            </a:r>
            <a:r>
              <a:rPr lang="en-US" dirty="0" smtClean="0"/>
              <a:t>:           (f: X ⟶ X)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1330" y="1733550"/>
            <a:ext cx="775005" cy="2209800"/>
            <a:chOff x="21330" y="1733550"/>
            <a:chExt cx="775005" cy="1676400"/>
          </a:xfrm>
        </p:grpSpPr>
        <p:sp>
          <p:nvSpPr>
            <p:cNvPr id="79" name="Left Brace 78"/>
            <p:cNvSpPr/>
            <p:nvPr/>
          </p:nvSpPr>
          <p:spPr>
            <a:xfrm>
              <a:off x="567735" y="1733550"/>
              <a:ext cx="228600" cy="16764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946" y="2273406"/>
              <a:ext cx="659155" cy="35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dirty="0" smtClean="0"/>
                <a:t>=4</a:t>
              </a:r>
              <a:endParaRPr lang="en-US" sz="2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330" y="2092255"/>
              <a:ext cx="7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depth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17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improvement:  </a:t>
            </a:r>
            <a:r>
              <a:rPr lang="en-US" dirty="0" err="1" smtClean="0"/>
              <a:t>Winternitz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95350"/>
            <a:ext cx="38100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H: {0,1}</a:t>
            </a:r>
            <a:r>
              <a:rPr lang="en-US" baseline="30000" dirty="0" smtClean="0"/>
              <a:t>256 </a:t>
            </a:r>
            <a:r>
              <a:rPr lang="en-US" dirty="0" smtClean="0"/>
              <a:t> ⟶  {0,1,…,d-1}</a:t>
            </a:r>
            <a:r>
              <a:rPr lang="en-US" sz="3200" baseline="30000" dirty="0" smtClean="0"/>
              <a:t>n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403274" y="1504950"/>
            <a:ext cx="67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  ⋯  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96657" y="2168664"/>
            <a:ext cx="67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  ⋯   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2282604" y="2419350"/>
            <a:ext cx="457200" cy="228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17331" y="2419350"/>
            <a:ext cx="457200" cy="228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84324" y="2419350"/>
            <a:ext cx="457200" cy="228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01184" y="2419350"/>
            <a:ext cx="457200" cy="228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34191" y="2419350"/>
            <a:ext cx="457200" cy="228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098427" y="3557885"/>
            <a:ext cx="1644250" cy="461665"/>
            <a:chOff x="7098427" y="3333750"/>
            <a:chExt cx="1644250" cy="461665"/>
          </a:xfrm>
        </p:grpSpPr>
        <p:sp>
          <p:nvSpPr>
            <p:cNvPr id="12" name="Right Brace 11"/>
            <p:cNvSpPr/>
            <p:nvPr/>
          </p:nvSpPr>
          <p:spPr>
            <a:xfrm>
              <a:off x="7098427" y="3409950"/>
              <a:ext cx="193357" cy="381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15200" y="3333750"/>
              <a:ext cx="1427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</a:t>
              </a:r>
              <a:r>
                <a:rPr lang="en-US" sz="2400" dirty="0" err="1" smtClean="0"/>
                <a:t>k</a:t>
              </a:r>
              <a:r>
                <a:rPr lang="en-US" sz="2400" dirty="0" smtClean="0"/>
                <a:t>   ∈  </a:t>
              </a:r>
              <a:r>
                <a:rPr lang="en-US" sz="2400" dirty="0" err="1"/>
                <a:t>X</a:t>
              </a:r>
              <a:r>
                <a:rPr lang="en-US" sz="2800" baseline="30000" dirty="0" err="1" smtClean="0"/>
                <a:t>n</a:t>
              </a:r>
              <a:endParaRPr lang="en-US" sz="2800" baseline="30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90044" y="2419350"/>
            <a:ext cx="457200" cy="228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90044" y="1603236"/>
            <a:ext cx="7294507" cy="461665"/>
            <a:chOff x="990600" y="2974836"/>
            <a:chExt cx="7294507" cy="461665"/>
          </a:xfrm>
        </p:grpSpPr>
        <p:sp>
          <p:nvSpPr>
            <p:cNvPr id="16" name="Rectangle 15"/>
            <p:cNvSpPr/>
            <p:nvPr/>
          </p:nvSpPr>
          <p:spPr>
            <a:xfrm>
              <a:off x="1857511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24504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1497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08357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41364" y="3127236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6705600" y="3041844"/>
              <a:ext cx="193357" cy="381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98957" y="2974836"/>
              <a:ext cx="1386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</a:t>
              </a:r>
              <a:r>
                <a:rPr lang="en-US" sz="2400" dirty="0" err="1" smtClean="0"/>
                <a:t>k</a:t>
              </a:r>
              <a:r>
                <a:rPr lang="en-US" sz="2400" dirty="0" smtClean="0"/>
                <a:t>   ∈  </a:t>
              </a:r>
              <a:r>
                <a:rPr lang="en-US" sz="2400" dirty="0" err="1" smtClean="0"/>
                <a:t>X</a:t>
              </a:r>
              <a:r>
                <a:rPr lang="en-US" sz="2800" baseline="30000" dirty="0" err="1" smtClean="0"/>
                <a:t>n</a:t>
              </a:r>
              <a:endParaRPr lang="en-US" sz="2800" baseline="30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3140379"/>
              <a:ext cx="457200" cy="2286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39410" y="1885950"/>
            <a:ext cx="5250085" cy="609600"/>
            <a:chOff x="639966" y="3257550"/>
            <a:chExt cx="5250085" cy="609600"/>
          </a:xfrm>
        </p:grpSpPr>
        <p:sp>
          <p:nvSpPr>
            <p:cNvPr id="25" name="Freeform 24"/>
            <p:cNvSpPr/>
            <p:nvPr/>
          </p:nvSpPr>
          <p:spPr>
            <a:xfrm>
              <a:off x="2443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6810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205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9576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28655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29204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81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99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965100" y="1837064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32650" y="2571750"/>
            <a:ext cx="5250085" cy="609600"/>
            <a:chOff x="639966" y="3257550"/>
            <a:chExt cx="5250085" cy="609600"/>
          </a:xfrm>
        </p:grpSpPr>
        <p:sp>
          <p:nvSpPr>
            <p:cNvPr id="36" name="Freeform 35"/>
            <p:cNvSpPr/>
            <p:nvPr/>
          </p:nvSpPr>
          <p:spPr>
            <a:xfrm>
              <a:off x="2443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810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205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9576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728655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829204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81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99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406118" y="2876550"/>
            <a:ext cx="67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  ⋯   </a:t>
            </a:r>
            <a:endParaRPr lang="en-US" sz="4000" b="1" dirty="0"/>
          </a:p>
        </p:txBody>
      </p:sp>
      <p:sp>
        <p:nvSpPr>
          <p:cNvPr id="45" name="Rectangle 44"/>
          <p:cNvSpPr/>
          <p:nvPr/>
        </p:nvSpPr>
        <p:spPr>
          <a:xfrm>
            <a:off x="2292065" y="3127236"/>
            <a:ext cx="457200" cy="228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26792" y="3127236"/>
            <a:ext cx="457200" cy="228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793785" y="3127236"/>
            <a:ext cx="457200" cy="228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310645" y="3127236"/>
            <a:ext cx="457200" cy="228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43652" y="3127236"/>
            <a:ext cx="457200" cy="228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399505" y="3127236"/>
            <a:ext cx="457200" cy="2286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046605" y="3257550"/>
            <a:ext cx="5250085" cy="609600"/>
            <a:chOff x="639966" y="3257550"/>
            <a:chExt cx="5250085" cy="609600"/>
          </a:xfrm>
        </p:grpSpPr>
        <p:sp>
          <p:nvSpPr>
            <p:cNvPr id="52" name="Freeform 51"/>
            <p:cNvSpPr/>
            <p:nvPr/>
          </p:nvSpPr>
          <p:spPr>
            <a:xfrm>
              <a:off x="2443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6810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205059" y="3261293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4957659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728655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829204" y="3257550"/>
              <a:ext cx="161396" cy="605857"/>
            </a:xfrm>
            <a:custGeom>
              <a:avLst/>
              <a:gdLst>
                <a:gd name="connsiteX0" fmla="*/ 434973 w 434973"/>
                <a:gd name="connsiteY0" fmla="*/ 0 h 1215457"/>
                <a:gd name="connsiteX1" fmla="*/ 79933 w 434973"/>
                <a:gd name="connsiteY1" fmla="*/ 464332 h 1215457"/>
                <a:gd name="connsiteX2" fmla="*/ 25311 w 434973"/>
                <a:gd name="connsiteY2" fmla="*/ 901350 h 1215457"/>
                <a:gd name="connsiteX3" fmla="*/ 407662 w 434973"/>
                <a:gd name="connsiteY3" fmla="*/ 1215457 h 12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3" h="1215457">
                  <a:moveTo>
                    <a:pt x="434973" y="0"/>
                  </a:moveTo>
                  <a:cubicBezTo>
                    <a:pt x="291591" y="157053"/>
                    <a:pt x="148210" y="314107"/>
                    <a:pt x="79933" y="464332"/>
                  </a:cubicBezTo>
                  <a:cubicBezTo>
                    <a:pt x="11656" y="614557"/>
                    <a:pt x="-29310" y="776163"/>
                    <a:pt x="25311" y="901350"/>
                  </a:cubicBezTo>
                  <a:cubicBezTo>
                    <a:pt x="79932" y="1026537"/>
                    <a:pt x="407662" y="1215457"/>
                    <a:pt x="407662" y="1215457"/>
                  </a:cubicBezTo>
                </a:path>
              </a:pathLst>
            </a:custGeom>
            <a:ln>
              <a:solidFill>
                <a:srgbClr val="00CC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81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9966" y="3257550"/>
              <a:ext cx="274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</a:t>
              </a:r>
              <a:endParaRPr lang="en-US" sz="2000" b="1" dirty="0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290960" y="3714750"/>
            <a:ext cx="457200" cy="2286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025687" y="3714750"/>
            <a:ext cx="457200" cy="2286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92680" y="3714750"/>
            <a:ext cx="457200" cy="2286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09540" y="3714750"/>
            <a:ext cx="457200" cy="2286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542547" y="3714750"/>
            <a:ext cx="457200" cy="2286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398400" y="3714750"/>
            <a:ext cx="457200" cy="2286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985465" y="247644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012270" y="318260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381000" y="440055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S(</a:t>
            </a:r>
            <a:r>
              <a:rPr lang="en-US" b="1" dirty="0" err="1" smtClean="0"/>
              <a:t>sk</a:t>
            </a:r>
            <a:r>
              <a:rPr lang="en-US" b="1" dirty="0" smtClean="0"/>
              <a:t>, m)</a:t>
            </a:r>
            <a:r>
              <a:rPr lang="en-US" dirty="0" smtClean="0"/>
              <a:t>:   </a:t>
            </a:r>
            <a:r>
              <a:rPr lang="el-GR" dirty="0"/>
              <a:t>σ</a:t>
            </a:r>
            <a:r>
              <a:rPr lang="en-US" dirty="0"/>
              <a:t> = </a:t>
            </a:r>
            <a:r>
              <a:rPr lang="en-US" sz="3200" dirty="0" smtClean="0"/>
              <a:t>( </a:t>
            </a:r>
            <a:r>
              <a:rPr lang="en-US" dirty="0" smtClean="0"/>
              <a:t>pre</a:t>
            </a:r>
            <a:r>
              <a:rPr lang="en-US" dirty="0"/>
              <a:t>-images </a:t>
            </a:r>
            <a:r>
              <a:rPr lang="en-US" dirty="0" smtClean="0"/>
              <a:t>indicated by H</a:t>
            </a:r>
            <a:r>
              <a:rPr lang="en-US" dirty="0"/>
              <a:t>(m) 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21330" y="1733550"/>
            <a:ext cx="775005" cy="2209800"/>
            <a:chOff x="21330" y="1733550"/>
            <a:chExt cx="775005" cy="1676400"/>
          </a:xfrm>
        </p:grpSpPr>
        <p:sp>
          <p:nvSpPr>
            <p:cNvPr id="70" name="Left Brace 69"/>
            <p:cNvSpPr/>
            <p:nvPr/>
          </p:nvSpPr>
          <p:spPr>
            <a:xfrm>
              <a:off x="567735" y="1733550"/>
              <a:ext cx="228600" cy="16764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600" y="2315234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330" y="2138198"/>
              <a:ext cx="7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depth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76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improvement:  </a:t>
            </a:r>
            <a:r>
              <a:rPr lang="en-US" dirty="0" err="1" smtClean="0"/>
              <a:t>Winternitz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25560"/>
            <a:ext cx="7772400" cy="53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H: {0,1}</a:t>
            </a:r>
            <a:r>
              <a:rPr lang="en-US" baseline="30000" dirty="0" smtClean="0"/>
              <a:t>256 </a:t>
            </a:r>
            <a:r>
              <a:rPr lang="en-US" dirty="0" smtClean="0"/>
              <a:t> ⟶  {0,1,…,d-1}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  </a:t>
            </a:r>
            <a:r>
              <a:rPr lang="en-US" dirty="0" smtClean="0"/>
              <a:t>         ex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n-US" dirty="0"/>
              <a:t>H(0</a:t>
            </a:r>
            <a:r>
              <a:rPr lang="en-US" baseline="30000" dirty="0"/>
              <a:t>256</a:t>
            </a:r>
            <a:r>
              <a:rPr lang="en-US" dirty="0"/>
              <a:t>) = (</a:t>
            </a:r>
            <a:r>
              <a:rPr lang="en-US" baseline="30000" dirty="0"/>
              <a:t> </a:t>
            </a:r>
            <a:r>
              <a:rPr lang="en-US" dirty="0"/>
              <a:t>2, 1, </a:t>
            </a:r>
            <a:r>
              <a:rPr lang="en-US" dirty="0" smtClean="0"/>
              <a:t>3, </a:t>
            </a:r>
            <a:r>
              <a:rPr lang="en-US" dirty="0"/>
              <a:t>0, …, 0, 1) </a:t>
            </a: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403274" y="1504950"/>
            <a:ext cx="67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  ⋯  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96657" y="2168664"/>
            <a:ext cx="67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  ⋯   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2282604" y="2419350"/>
            <a:ext cx="457200" cy="228600"/>
          </a:xfrm>
          <a:prstGeom prst="rect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01184" y="2419350"/>
            <a:ext cx="457200" cy="228600"/>
          </a:xfrm>
          <a:prstGeom prst="rect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098427" y="3557885"/>
            <a:ext cx="1644250" cy="461665"/>
            <a:chOff x="7098427" y="3333750"/>
            <a:chExt cx="1644250" cy="461665"/>
          </a:xfrm>
        </p:grpSpPr>
        <p:sp>
          <p:nvSpPr>
            <p:cNvPr id="12" name="Right Brace 11"/>
            <p:cNvSpPr/>
            <p:nvPr/>
          </p:nvSpPr>
          <p:spPr>
            <a:xfrm>
              <a:off x="7098427" y="3409950"/>
              <a:ext cx="193357" cy="381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15200" y="3333750"/>
              <a:ext cx="1427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</a:t>
              </a:r>
              <a:r>
                <a:rPr lang="en-US" sz="2400" dirty="0" err="1" smtClean="0"/>
                <a:t>k</a:t>
              </a:r>
              <a:r>
                <a:rPr lang="en-US" sz="2400" dirty="0" smtClean="0"/>
                <a:t>   ∈  </a:t>
              </a:r>
              <a:r>
                <a:rPr lang="en-US" sz="2400" dirty="0" err="1"/>
                <a:t>X</a:t>
              </a:r>
              <a:r>
                <a:rPr lang="en-US" sz="2800" baseline="30000" dirty="0" err="1" smtClean="0"/>
                <a:t>n</a:t>
              </a:r>
              <a:endParaRPr lang="en-US" sz="2800" baseline="300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790941" y="1755636"/>
            <a:ext cx="457200" cy="228600"/>
          </a:xfrm>
          <a:prstGeom prst="rect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40808" y="1755636"/>
            <a:ext cx="457200" cy="228600"/>
          </a:xfrm>
          <a:prstGeom prst="rect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842503" y="1889693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080503" y="1885950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604503" y="1889693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5357103" y="1885950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128099" y="1885950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228648" y="1885950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877610" y="188595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39410" y="188595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965100" y="1837064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sp>
        <p:nvSpPr>
          <p:cNvPr id="36" name="Freeform 35"/>
          <p:cNvSpPr/>
          <p:nvPr/>
        </p:nvSpPr>
        <p:spPr>
          <a:xfrm>
            <a:off x="2835743" y="2575493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073743" y="2571750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3597743" y="2575493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350343" y="2571750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121339" y="2571750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221888" y="2571750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70850" y="257175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32650" y="257175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406118" y="2876550"/>
            <a:ext cx="673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  ⋯   </a:t>
            </a:r>
            <a:endParaRPr lang="en-US" sz="4000" b="1" dirty="0"/>
          </a:p>
        </p:txBody>
      </p:sp>
      <p:sp>
        <p:nvSpPr>
          <p:cNvPr id="50" name="Rectangle 49"/>
          <p:cNvSpPr/>
          <p:nvPr/>
        </p:nvSpPr>
        <p:spPr>
          <a:xfrm>
            <a:off x="1399505" y="3127236"/>
            <a:ext cx="457200" cy="228600"/>
          </a:xfrm>
          <a:prstGeom prst="rect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Freeform 51"/>
          <p:cNvSpPr/>
          <p:nvPr/>
        </p:nvSpPr>
        <p:spPr>
          <a:xfrm>
            <a:off x="2849698" y="3261293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087698" y="3257550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611698" y="3261293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5364298" y="3257550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135294" y="3257550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235843" y="3257550"/>
            <a:ext cx="161396" cy="605857"/>
          </a:xfrm>
          <a:custGeom>
            <a:avLst/>
            <a:gdLst>
              <a:gd name="connsiteX0" fmla="*/ 434973 w 434973"/>
              <a:gd name="connsiteY0" fmla="*/ 0 h 1215457"/>
              <a:gd name="connsiteX1" fmla="*/ 79933 w 434973"/>
              <a:gd name="connsiteY1" fmla="*/ 464332 h 1215457"/>
              <a:gd name="connsiteX2" fmla="*/ 25311 w 434973"/>
              <a:gd name="connsiteY2" fmla="*/ 901350 h 1215457"/>
              <a:gd name="connsiteX3" fmla="*/ 407662 w 434973"/>
              <a:gd name="connsiteY3" fmla="*/ 1215457 h 121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3" h="1215457">
                <a:moveTo>
                  <a:pt x="434973" y="0"/>
                </a:moveTo>
                <a:cubicBezTo>
                  <a:pt x="291591" y="157053"/>
                  <a:pt x="148210" y="314107"/>
                  <a:pt x="79933" y="464332"/>
                </a:cubicBezTo>
                <a:cubicBezTo>
                  <a:pt x="11656" y="614557"/>
                  <a:pt x="-29310" y="776163"/>
                  <a:pt x="25311" y="901350"/>
                </a:cubicBezTo>
                <a:cubicBezTo>
                  <a:pt x="79932" y="1026537"/>
                  <a:pt x="407662" y="1215457"/>
                  <a:pt x="407662" y="1215457"/>
                </a:cubicBezTo>
              </a:path>
            </a:pathLst>
          </a:custGeom>
          <a:ln>
            <a:solidFill>
              <a:srgbClr val="00CC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884805" y="325755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46605" y="325755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sp>
        <p:nvSpPr>
          <p:cNvPr id="60" name="Rectangle 59"/>
          <p:cNvSpPr/>
          <p:nvPr/>
        </p:nvSpPr>
        <p:spPr>
          <a:xfrm>
            <a:off x="2290960" y="3714750"/>
            <a:ext cx="457200" cy="2286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025687" y="3714750"/>
            <a:ext cx="457200" cy="2286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92680" y="3714750"/>
            <a:ext cx="457200" cy="2286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09540" y="3714750"/>
            <a:ext cx="457200" cy="2286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542547" y="3714750"/>
            <a:ext cx="457200" cy="2286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398400" y="3714750"/>
            <a:ext cx="457200" cy="2286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985465" y="247644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012270" y="318260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</a:t>
            </a:r>
            <a:endParaRPr lang="en-US" sz="2000" b="1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381000" y="440055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S(</a:t>
            </a:r>
            <a:r>
              <a:rPr lang="en-US" b="1" dirty="0" err="1" smtClean="0"/>
              <a:t>sk</a:t>
            </a:r>
            <a:r>
              <a:rPr lang="en-US" b="1" dirty="0" smtClean="0"/>
              <a:t>, m)</a:t>
            </a:r>
            <a:r>
              <a:rPr lang="en-US" dirty="0" smtClean="0"/>
              <a:t>:   </a:t>
            </a:r>
            <a:r>
              <a:rPr lang="el-GR" dirty="0"/>
              <a:t>σ</a:t>
            </a:r>
            <a:r>
              <a:rPr lang="en-US" dirty="0"/>
              <a:t> = </a:t>
            </a:r>
            <a:r>
              <a:rPr lang="en-US" sz="3200" dirty="0" smtClean="0"/>
              <a:t>( </a:t>
            </a:r>
            <a:r>
              <a:rPr lang="en-US" dirty="0" smtClean="0"/>
              <a:t>pre</a:t>
            </a:r>
            <a:r>
              <a:rPr lang="en-US" dirty="0"/>
              <a:t>-images </a:t>
            </a:r>
            <a:r>
              <a:rPr lang="en-US" dirty="0" smtClean="0"/>
              <a:t>indicated by H</a:t>
            </a:r>
            <a:r>
              <a:rPr lang="en-US" dirty="0"/>
              <a:t>(m) 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21330" y="1733550"/>
            <a:ext cx="775005" cy="2209800"/>
            <a:chOff x="21330" y="1733550"/>
            <a:chExt cx="775005" cy="1676400"/>
          </a:xfrm>
        </p:grpSpPr>
        <p:sp>
          <p:nvSpPr>
            <p:cNvPr id="70" name="Left Brace 69"/>
            <p:cNvSpPr/>
            <p:nvPr/>
          </p:nvSpPr>
          <p:spPr>
            <a:xfrm>
              <a:off x="567735" y="1733550"/>
              <a:ext cx="228600" cy="16764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600" y="2315234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330" y="2138198"/>
              <a:ext cx="7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depth</a:t>
              </a:r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43800" y="2262485"/>
            <a:ext cx="7000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 </a:t>
            </a:r>
            <a:r>
              <a:rPr lang="el-GR" sz="3200" dirty="0" smtClean="0"/>
              <a:t>σ</a:t>
            </a:r>
            <a:endParaRPr lang="en-US" sz="3200" dirty="0"/>
          </a:p>
        </p:txBody>
      </p:sp>
      <p:sp>
        <p:nvSpPr>
          <p:cNvPr id="74" name="Left Bracket 73"/>
          <p:cNvSpPr/>
          <p:nvPr/>
        </p:nvSpPr>
        <p:spPr>
          <a:xfrm flipH="1">
            <a:off x="7239000" y="1733550"/>
            <a:ext cx="228600" cy="1676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26792" y="3728708"/>
            <a:ext cx="457200" cy="228600"/>
          </a:xfrm>
          <a:prstGeom prst="rect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0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7" grpId="0" animBg="1"/>
      <p:bldP spid="38" grpId="0" animBg="1"/>
      <p:bldP spid="39" grpId="0" animBg="1"/>
      <p:bldP spid="40" grpId="0" animBg="1"/>
      <p:bldP spid="4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6" grpId="0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736" y="438150"/>
            <a:ext cx="60510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what H is this a secure one-time signature?</a:t>
            </a:r>
          </a:p>
          <a:p>
            <a:endParaRPr lang="en-US" sz="2400" dirty="0"/>
          </a:p>
          <a:p>
            <a:pPr>
              <a:tabLst>
                <a:tab pos="1311275" algn="l"/>
              </a:tabLst>
            </a:pPr>
            <a:r>
              <a:rPr lang="en-US" sz="2400" dirty="0" smtClean="0"/>
              <a:t>Suppose    H(0</a:t>
            </a:r>
            <a:r>
              <a:rPr lang="en-US" sz="2400" baseline="30000" dirty="0" smtClean="0"/>
              <a:t>256</a:t>
            </a:r>
            <a:r>
              <a:rPr lang="en-US" sz="2400" dirty="0" smtClean="0"/>
              <a:t>)  =  </a:t>
            </a:r>
            <a:r>
              <a:rPr lang="en-US" sz="2400" dirty="0"/>
              <a:t>(</a:t>
            </a:r>
            <a:r>
              <a:rPr lang="en-US" sz="2400" baseline="30000" dirty="0"/>
              <a:t> </a:t>
            </a:r>
            <a:r>
              <a:rPr lang="en-US" sz="2400" dirty="0"/>
              <a:t>2, </a:t>
            </a:r>
            <a:r>
              <a:rPr lang="en-US" sz="2400" dirty="0" smtClean="0"/>
              <a:t> 1</a:t>
            </a:r>
            <a:r>
              <a:rPr lang="en-US" sz="2400" dirty="0"/>
              <a:t>, </a:t>
            </a:r>
            <a:r>
              <a:rPr lang="en-US" sz="2400" dirty="0" smtClean="0"/>
              <a:t> 3,  0,  0</a:t>
            </a:r>
            <a:r>
              <a:rPr lang="en-US" sz="2400" dirty="0"/>
              <a:t>, </a:t>
            </a:r>
            <a:r>
              <a:rPr lang="en-US" sz="2400" dirty="0" smtClean="0"/>
              <a:t> 1</a:t>
            </a:r>
            <a:r>
              <a:rPr lang="en-US" sz="2400" dirty="0"/>
              <a:t>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H(1</a:t>
            </a:r>
            <a:r>
              <a:rPr lang="en-US" sz="2400" baseline="30000" dirty="0" smtClean="0"/>
              <a:t>256</a:t>
            </a:r>
            <a:r>
              <a:rPr lang="en-US" sz="2400" dirty="0" smtClean="0"/>
              <a:t>)  =  ( 2,  2,  3,  1,  1,  2)</a:t>
            </a:r>
          </a:p>
          <a:p>
            <a:pPr>
              <a:tabLst>
                <a:tab pos="1311275" algn="l"/>
              </a:tabLst>
            </a:pPr>
            <a:r>
              <a:rPr lang="en-US" sz="2400" dirty="0" smtClean="0"/>
              <a:t>Is the signature one-time secure?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19685"/>
            <a:ext cx="6915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from a sig. on 0</a:t>
            </a:r>
            <a:r>
              <a:rPr lang="en-US" sz="2400" baseline="30000" dirty="0" smtClean="0"/>
              <a:t>256 </a:t>
            </a:r>
            <a:r>
              <a:rPr lang="en-US" sz="2400" dirty="0" smtClean="0"/>
              <a:t> one can construct a sig. on 1</a:t>
            </a:r>
            <a:r>
              <a:rPr lang="en-US" sz="2400" baseline="30000" dirty="0" smtClean="0"/>
              <a:t>256</a:t>
            </a:r>
            <a:r>
              <a:rPr lang="en-US" sz="24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4061424"/>
            <a:ext cx="580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how H behaves at other points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7645" y="3133066"/>
            <a:ext cx="6915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from a sig. on 1</a:t>
            </a:r>
            <a:r>
              <a:rPr lang="en-US" sz="2400" baseline="30000" dirty="0" smtClean="0"/>
              <a:t>256 </a:t>
            </a:r>
            <a:r>
              <a:rPr lang="en-US" sz="2400" dirty="0" smtClean="0"/>
              <a:t> one can construct a sig. on 0</a:t>
            </a:r>
            <a:r>
              <a:rPr lang="en-US" sz="2400" baseline="30000" dirty="0" smtClean="0"/>
              <a:t>256</a:t>
            </a:r>
            <a:r>
              <a:rPr lang="en-US" sz="2400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3590266"/>
            <a:ext cx="477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the signature is one-time secure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610600" y="1123950"/>
            <a:ext cx="3048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046720" y="1123950"/>
            <a:ext cx="304800" cy="152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482840" y="1123950"/>
            <a:ext cx="304800" cy="152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918960" y="1123950"/>
            <a:ext cx="3048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355080" y="1123950"/>
            <a:ext cx="3048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791200" y="1123950"/>
            <a:ext cx="3048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610600" y="1428750"/>
            <a:ext cx="304800" cy="152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046720" y="1428750"/>
            <a:ext cx="3048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482840" y="1428750"/>
            <a:ext cx="3048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918960" y="1428750"/>
            <a:ext cx="3048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355080" y="1428750"/>
            <a:ext cx="304800" cy="152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791200" y="1428750"/>
            <a:ext cx="3048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610600" y="1733550"/>
            <a:ext cx="3048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046720" y="1733550"/>
            <a:ext cx="3048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482840" y="1733550"/>
            <a:ext cx="3048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918960" y="1733550"/>
            <a:ext cx="3048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355080" y="1733550"/>
            <a:ext cx="304800" cy="152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791200" y="1733550"/>
            <a:ext cx="304800" cy="152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8610600" y="2038350"/>
            <a:ext cx="304800" cy="1524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046720" y="2038350"/>
            <a:ext cx="304800" cy="1524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482840" y="2038350"/>
            <a:ext cx="304800" cy="1524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918960" y="2038350"/>
            <a:ext cx="304800" cy="152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355080" y="2038350"/>
            <a:ext cx="304800" cy="1524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791200" y="2038350"/>
            <a:ext cx="304800" cy="1524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98160" y="9855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97055" y="12895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97055" y="15935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95020" y="18976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9704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Optimized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one-time security need that:   </a:t>
            </a:r>
            <a:br>
              <a:rPr lang="en-US" dirty="0" smtClean="0"/>
            </a:br>
            <a:r>
              <a:rPr lang="en-US" dirty="0" smtClean="0"/>
              <a:t>	for all  m</a:t>
            </a:r>
            <a:r>
              <a:rPr lang="en-US" baseline="-25000" dirty="0" smtClean="0"/>
              <a:t>0</a:t>
            </a:r>
            <a:r>
              <a:rPr lang="en-US" dirty="0"/>
              <a:t> </a:t>
            </a:r>
            <a:r>
              <a:rPr lang="en-US" dirty="0" smtClean="0"/>
              <a:t>≠ m</a:t>
            </a:r>
            <a:r>
              <a:rPr lang="en-US" baseline="-25000" dirty="0" smtClean="0"/>
              <a:t>1</a:t>
            </a:r>
            <a:r>
              <a:rPr lang="en-US" dirty="0" smtClean="0"/>
              <a:t>  we have  H(m</a:t>
            </a:r>
            <a:r>
              <a:rPr lang="en-US" baseline="-25000" dirty="0" smtClean="0"/>
              <a:t>0</a:t>
            </a:r>
            <a:r>
              <a:rPr lang="en-US" dirty="0" smtClean="0"/>
              <a:t>) does not “cover” H(m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u="sng" dirty="0" smtClean="0"/>
              <a:t>Parameters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Time(sign) = Time(verify) = O(</a:t>
            </a:r>
            <a:r>
              <a:rPr lang="en-US" dirty="0" err="1" smtClean="0"/>
              <a:t>n⋅d</a:t>
            </a:r>
            <a:r>
              <a:rPr lang="en-US" dirty="0" smtClean="0"/>
              <a:t>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 smtClean="0"/>
              <a:t> size = sig. size =  (n elements in X)</a:t>
            </a:r>
          </a:p>
          <a:p>
            <a:pPr>
              <a:spcBef>
                <a:spcPts val="1776"/>
              </a:spcBef>
            </a:pPr>
            <a:r>
              <a:rPr lang="en-US" dirty="0" err="1"/>
              <a:t>m</a:t>
            </a:r>
            <a:r>
              <a:rPr lang="en-US" dirty="0" err="1" smtClean="0"/>
              <a:t>sg</a:t>
            </a:r>
            <a:r>
              <a:rPr lang="en-US" dirty="0" smtClean="0"/>
              <a:t>-space = {0,1}</a:t>
            </a:r>
            <a:r>
              <a:rPr lang="en-US" baseline="30000" dirty="0" smtClean="0"/>
              <a:t>256</a:t>
            </a:r>
            <a:r>
              <a:rPr lang="en-US" dirty="0" smtClean="0"/>
              <a:t>     ⇒    n &gt; 256 / log</a:t>
            </a:r>
            <a:r>
              <a:rPr lang="en-US" baseline="-25000" dirty="0" smtClean="0"/>
              <a:t>2</a:t>
            </a:r>
            <a:r>
              <a:rPr lang="en-US" dirty="0"/>
              <a:t>(</a:t>
            </a:r>
            <a:r>
              <a:rPr lang="en-US" dirty="0" smtClean="0"/>
              <a:t>d)       </a:t>
            </a:r>
            <a:r>
              <a:rPr lang="en-US" sz="1600" dirty="0" smtClean="0"/>
              <a:t>(approx.)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 smtClean="0"/>
              <a:t> size)+(sig. size)   ≈  256 × (2/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dirty="0" smtClean="0"/>
              <a:t>d))   </a:t>
            </a:r>
            <a:r>
              <a:rPr lang="en-US" dirty="0" err="1" smtClean="0"/>
              <a:t>elems</a:t>
            </a:r>
            <a:r>
              <a:rPr lang="en-US" dirty="0" smtClean="0"/>
              <a:t>. </a:t>
            </a:r>
            <a:r>
              <a:rPr lang="en-US" dirty="0"/>
              <a:t>o</a:t>
            </a:r>
            <a:r>
              <a:rPr lang="en-US" dirty="0" smtClean="0"/>
              <a:t>f X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For </a:t>
            </a:r>
            <a:r>
              <a:rPr lang="en-US" dirty="0" err="1" smtClean="0"/>
              <a:t>Lamport</a:t>
            </a:r>
            <a:r>
              <a:rPr lang="en-US" dirty="0"/>
              <a:t>:   </a:t>
            </a:r>
            <a:r>
              <a:rPr lang="en-US" dirty="0" smtClean="0"/>
              <a:t>(</a:t>
            </a:r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size)+(sig. size</a:t>
            </a:r>
            <a:r>
              <a:rPr lang="en-US" dirty="0" smtClean="0"/>
              <a:t>)   ≈  256 </a:t>
            </a:r>
            <a:r>
              <a:rPr lang="en-US" dirty="0"/>
              <a:t>× </a:t>
            </a:r>
            <a:r>
              <a:rPr lang="en-US" dirty="0" smtClean="0"/>
              <a:t>(1.5)              </a:t>
            </a:r>
            <a:r>
              <a:rPr lang="en-US" dirty="0" err="1" smtClean="0"/>
              <a:t>elems</a:t>
            </a:r>
            <a:r>
              <a:rPr lang="en-US" dirty="0"/>
              <a:t>. of </a:t>
            </a:r>
            <a:r>
              <a:rPr lang="en-US" dirty="0" smtClean="0"/>
              <a:t>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4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0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Sigs. with special properties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One-time signatures ⇒ many-time signatures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pplication:  authenticating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2514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Next segment:  secure one-time sigs  ⇒  secure many-time sigs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Arial" pitchFamily="34" charset="0"/>
              <a:buAutoNum type="arabicPeriod"/>
            </a:pPr>
            <a:r>
              <a:rPr lang="en-US" dirty="0" smtClean="0"/>
              <a:t>Super </a:t>
            </a:r>
            <a:r>
              <a:rPr lang="en-US" dirty="0"/>
              <a:t>fast online signatures  (later this module)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7486650" y="3581400"/>
            <a:ext cx="1143000" cy="1123950"/>
            <a:chOff x="7105650" y="2971800"/>
            <a:chExt cx="1276350" cy="12763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5650" y="2971800"/>
              <a:ext cx="1276350" cy="12763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268531" y="3018460"/>
              <a:ext cx="672062" cy="664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>
                  <a:solidFill>
                    <a:srgbClr val="FFFFFF"/>
                  </a:solidFill>
                </a:rPr>
                <a:t>p</a:t>
              </a:r>
              <a:r>
                <a:rPr lang="en-US" sz="3200" b="1" dirty="0" err="1" smtClean="0">
                  <a:solidFill>
                    <a:srgbClr val="FFFFFF"/>
                  </a:solidFill>
                </a:rPr>
                <a:t>k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15200" y="2514600"/>
            <a:ext cx="1143000" cy="1123950"/>
            <a:chOff x="6934200" y="1733550"/>
            <a:chExt cx="1276350" cy="12763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4200" y="1733550"/>
              <a:ext cx="1276350" cy="12763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120401" y="1758374"/>
              <a:ext cx="672062" cy="664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>
                  <a:solidFill>
                    <a:srgbClr val="FFFFFF"/>
                  </a:solidFill>
                </a:rPr>
                <a:t>p</a:t>
              </a:r>
              <a:r>
                <a:rPr lang="en-US" sz="3200" b="1" dirty="0" err="1" smtClean="0">
                  <a:solidFill>
                    <a:srgbClr val="FFFFFF"/>
                  </a:solidFill>
                </a:rPr>
                <a:t>k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47800" y="2667000"/>
            <a:ext cx="1204632" cy="1123950"/>
            <a:chOff x="1752600" y="1809750"/>
            <a:chExt cx="1204632" cy="11239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2114550"/>
              <a:ext cx="1204632" cy="81915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33600" y="1809750"/>
              <a:ext cx="500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FF0000"/>
                  </a:solidFill>
                </a:rPr>
                <a:t>sk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2432" y="2702064"/>
            <a:ext cx="4721486" cy="1444305"/>
            <a:chOff x="2652432" y="1997214"/>
            <a:chExt cx="4721486" cy="1444305"/>
          </a:xfrm>
        </p:grpSpPr>
        <p:grpSp>
          <p:nvGrpSpPr>
            <p:cNvPr id="15" name="Group 14"/>
            <p:cNvGrpSpPr/>
            <p:nvPr/>
          </p:nvGrpSpPr>
          <p:grpSpPr>
            <a:xfrm>
              <a:off x="2652432" y="2280689"/>
              <a:ext cx="4721486" cy="1160830"/>
              <a:chOff x="2652432" y="2280689"/>
              <a:chExt cx="4721486" cy="116083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652432" y="2628900"/>
                <a:ext cx="3533466" cy="3244"/>
              </a:xfrm>
              <a:prstGeom prst="line">
                <a:avLst/>
              </a:prstGeom>
              <a:ln w="38100" cmpd="sng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6185898" y="2280689"/>
                <a:ext cx="1188020" cy="1160830"/>
              </a:xfrm>
              <a:custGeom>
                <a:avLst/>
                <a:gdLst>
                  <a:gd name="connsiteX0" fmla="*/ 1078777 w 1188020"/>
                  <a:gd name="connsiteY0" fmla="*/ 0 h 1160830"/>
                  <a:gd name="connsiteX1" fmla="*/ 0 w 1188020"/>
                  <a:gd name="connsiteY1" fmla="*/ 13657 h 1160830"/>
                  <a:gd name="connsiteX2" fmla="*/ 13655 w 1188020"/>
                  <a:gd name="connsiteY2" fmla="*/ 1160830 h 1160830"/>
                  <a:gd name="connsiteX3" fmla="*/ 1188020 w 1188020"/>
                  <a:gd name="connsiteY3" fmla="*/ 1147173 h 1160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020" h="1160830">
                    <a:moveTo>
                      <a:pt x="1078777" y="0"/>
                    </a:moveTo>
                    <a:lnTo>
                      <a:pt x="0" y="13657"/>
                    </a:lnTo>
                    <a:lnTo>
                      <a:pt x="13655" y="1160830"/>
                    </a:lnTo>
                    <a:lnTo>
                      <a:pt x="1188020" y="1147173"/>
                    </a:lnTo>
                  </a:path>
                </a:pathLst>
              </a:custGeom>
              <a:ln w="38100" cmpd="sng">
                <a:solidFill>
                  <a:srgbClr val="008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048000" y="2223292"/>
              <a:ext cx="4572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33800" y="2223292"/>
              <a:ext cx="4572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2223292"/>
              <a:ext cx="4572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05400" y="2223292"/>
              <a:ext cx="4572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2334" y="1997214"/>
              <a:ext cx="5337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⋯</a:t>
              </a:r>
              <a:endParaRPr lang="en-US" sz="4000" b="1" dirty="0"/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685800" y="4324350"/>
            <a:ext cx="510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Too slow:  signing every packet with </a:t>
            </a:r>
            <a:r>
              <a:rPr lang="en-US" dirty="0" err="1" smtClean="0"/>
              <a:t>sk</a:t>
            </a:r>
            <a:endParaRPr lang="en-US" dirty="0" smtClean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81000" y="4400550"/>
            <a:ext cx="6553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3173" y="2114550"/>
            <a:ext cx="438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 Authenticating </a:t>
            </a:r>
            <a:r>
              <a:rPr lang="en-US" sz="2400" dirty="0"/>
              <a:t>a video stream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39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Recall:   one-time signatures need not be 2-time secure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  </a:t>
            </a:r>
            <a:r>
              <a:rPr lang="en-US" dirty="0" err="1" smtClean="0"/>
              <a:t>Lamport</a:t>
            </a:r>
            <a:r>
              <a:rPr lang="en-US" dirty="0" smtClean="0"/>
              <a:t> signatures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Goal:   convert any one-time signature into a many-time signature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Main tool:   collision resistant hash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(Gen</a:t>
            </a:r>
            <a:r>
              <a:rPr lang="en-US" baseline="-25000" dirty="0"/>
              <a:t>1T</a:t>
            </a:r>
            <a:r>
              <a:rPr lang="en-US" dirty="0"/>
              <a:t>, S</a:t>
            </a:r>
            <a:r>
              <a:rPr lang="en-US" baseline="-25000" dirty="0"/>
              <a:t>1T</a:t>
            </a:r>
            <a:r>
              <a:rPr lang="en-US" dirty="0"/>
              <a:t>, V</a:t>
            </a:r>
            <a:r>
              <a:rPr lang="en-US" baseline="-25000" dirty="0"/>
              <a:t>1T</a:t>
            </a:r>
            <a:r>
              <a:rPr lang="en-US" dirty="0"/>
              <a:t>):    secure one-time signature  (fast)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Four-time signature:    </a:t>
            </a:r>
            <a:r>
              <a:rPr lang="en-US" sz="2000" dirty="0" smtClean="0"/>
              <a:t>(stateful version)</a:t>
            </a:r>
            <a:endParaRPr lang="en-US" sz="2000" dirty="0"/>
          </a:p>
          <a:p>
            <a:r>
              <a:rPr lang="en-US" b="1" dirty="0" smtClean="0"/>
              <a:t>Gen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5291" y="3871615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6891" y="3871615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,sk</a:t>
            </a:r>
            <a:r>
              <a:rPr lang="en-US" sz="2400" baseline="-25000" dirty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8491" y="3867150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20091" y="3871615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14891" y="3028950"/>
            <a:ext cx="142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01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26392" y="3028950"/>
            <a:ext cx="142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23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23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53091" y="2114550"/>
            <a:ext cx="2058626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tIns="0" bIns="91440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0123</a:t>
            </a:r>
            <a:r>
              <a:rPr lang="en-US" sz="2400" dirty="0" smtClean="0"/>
              <a:t>, sk</a:t>
            </a:r>
            <a:r>
              <a:rPr lang="en-US" sz="2400" baseline="-25000" dirty="0" smtClean="0"/>
              <a:t>0123 </a:t>
            </a:r>
            <a:r>
              <a:rPr lang="en-US" sz="28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76691" y="2114550"/>
            <a:ext cx="89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</a:t>
            </a:r>
            <a:r>
              <a:rPr lang="en-US" sz="2400" baseline="-25000" dirty="0" smtClean="0"/>
              <a:t>1T</a:t>
            </a:r>
            <a:endParaRPr lang="en-US" sz="2400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14891" y="234315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22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(Gen</a:t>
            </a:r>
            <a:r>
              <a:rPr lang="en-US" baseline="-25000" dirty="0"/>
              <a:t>1T</a:t>
            </a:r>
            <a:r>
              <a:rPr lang="en-US" dirty="0"/>
              <a:t>, S</a:t>
            </a:r>
            <a:r>
              <a:rPr lang="en-US" baseline="-25000" dirty="0"/>
              <a:t>1T</a:t>
            </a:r>
            <a:r>
              <a:rPr lang="en-US" dirty="0"/>
              <a:t>, V</a:t>
            </a:r>
            <a:r>
              <a:rPr lang="en-US" baseline="-25000" dirty="0"/>
              <a:t>1T</a:t>
            </a:r>
            <a:r>
              <a:rPr lang="en-US" dirty="0"/>
              <a:t>):    secure one-time signature  (fast)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Four-time signature:    </a:t>
            </a:r>
            <a:r>
              <a:rPr lang="en-US" sz="2000" dirty="0" smtClean="0"/>
              <a:t>(stateful version)</a:t>
            </a:r>
            <a:endParaRPr lang="en-US" sz="2000" dirty="0"/>
          </a:p>
          <a:p>
            <a:r>
              <a:rPr lang="en-US" b="1" dirty="0" smtClean="0"/>
              <a:t>Gen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3778" y="3861388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85378" y="3861388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,sk</a:t>
            </a:r>
            <a:r>
              <a:rPr lang="en-US" sz="2400" baseline="-25000" dirty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56978" y="3856923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28578" y="3861388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23378" y="3018723"/>
            <a:ext cx="142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01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34879" y="3018723"/>
            <a:ext cx="142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23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23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61578" y="2104323"/>
            <a:ext cx="1848608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tIns="0" bIns="91440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0123</a:t>
            </a:r>
            <a:r>
              <a:rPr lang="en-US" sz="2400" dirty="0" smtClean="0"/>
              <a:t>, 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0123 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80578" y="2561523"/>
            <a:ext cx="1600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09378" y="2561523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1778" y="2009156"/>
            <a:ext cx="245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⟵ S</a:t>
            </a:r>
            <a:r>
              <a:rPr lang="en-US" sz="2000" baseline="-25000" dirty="0" smtClean="0"/>
              <a:t>1T</a:t>
            </a:r>
            <a:r>
              <a:rPr lang="en-US" sz="2800" dirty="0" smtClean="0"/>
              <a:t>(</a:t>
            </a:r>
            <a:r>
              <a:rPr lang="en-US" sz="2000" dirty="0" err="1" smtClean="0"/>
              <a:t>sk</a:t>
            </a:r>
            <a:r>
              <a:rPr lang="en-US" sz="2000" dirty="0" smtClean="0"/>
              <a:t>, (pk</a:t>
            </a:r>
            <a:r>
              <a:rPr lang="en-US" sz="2000" baseline="-25000" dirty="0" smtClean="0"/>
              <a:t>01</a:t>
            </a:r>
            <a:r>
              <a:rPr lang="en-US" sz="2000" dirty="0" smtClean="0"/>
              <a:t>,pk</a:t>
            </a:r>
            <a:r>
              <a:rPr lang="en-US" sz="2000" baseline="-25000" dirty="0" smtClean="0"/>
              <a:t>23</a:t>
            </a:r>
            <a:r>
              <a:rPr lang="en-US" sz="2000" dirty="0" smtClean="0"/>
              <a:t>)</a:t>
            </a:r>
            <a:r>
              <a:rPr lang="en-US" sz="28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509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(Gen</a:t>
            </a:r>
            <a:r>
              <a:rPr lang="en-US" baseline="-25000" dirty="0"/>
              <a:t>1T</a:t>
            </a:r>
            <a:r>
              <a:rPr lang="en-US" dirty="0"/>
              <a:t>, S</a:t>
            </a:r>
            <a:r>
              <a:rPr lang="en-US" baseline="-25000" dirty="0"/>
              <a:t>1T</a:t>
            </a:r>
            <a:r>
              <a:rPr lang="en-US" dirty="0"/>
              <a:t>, V</a:t>
            </a:r>
            <a:r>
              <a:rPr lang="en-US" baseline="-25000" dirty="0"/>
              <a:t>1T</a:t>
            </a:r>
            <a:r>
              <a:rPr lang="en-US" dirty="0"/>
              <a:t>):    secure one-time signature  (fast)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Four-time signature:    </a:t>
            </a:r>
            <a:r>
              <a:rPr lang="en-US" sz="2000" dirty="0" smtClean="0"/>
              <a:t>(stateful version)</a:t>
            </a:r>
            <a:endParaRPr lang="en-US" sz="2000" dirty="0"/>
          </a:p>
          <a:p>
            <a:r>
              <a:rPr lang="en-US" b="1" dirty="0" smtClean="0"/>
              <a:t>Gen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5291" y="3871615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6891" y="3871615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,sk</a:t>
            </a:r>
            <a:r>
              <a:rPr lang="en-US" sz="2400" baseline="-25000" dirty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8491" y="3867150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20091" y="3871615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14891" y="3028950"/>
            <a:ext cx="139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26392" y="3028950"/>
            <a:ext cx="139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23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23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53091" y="2114550"/>
            <a:ext cx="1848608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tIns="0" bIns="91440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0123</a:t>
            </a:r>
            <a:r>
              <a:rPr lang="en-US" sz="2400" dirty="0" smtClean="0"/>
              <a:t>, 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0123 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72091" y="2571750"/>
            <a:ext cx="1600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00891" y="257175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86291" y="348615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205491" y="348615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653291" y="348615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948691" y="348615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(Gen</a:t>
            </a:r>
            <a:r>
              <a:rPr lang="en-US" baseline="-25000" dirty="0"/>
              <a:t>1T</a:t>
            </a:r>
            <a:r>
              <a:rPr lang="en-US" dirty="0"/>
              <a:t>, S</a:t>
            </a:r>
            <a:r>
              <a:rPr lang="en-US" baseline="-25000" dirty="0"/>
              <a:t>1T</a:t>
            </a:r>
            <a:r>
              <a:rPr lang="en-US" dirty="0"/>
              <a:t>, V</a:t>
            </a:r>
            <a:r>
              <a:rPr lang="en-US" baseline="-25000" dirty="0"/>
              <a:t>1T</a:t>
            </a:r>
            <a:r>
              <a:rPr lang="en-US" dirty="0"/>
              <a:t>):    secure one-time signature  (fast)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Four-time signature:    </a:t>
            </a:r>
            <a:r>
              <a:rPr lang="en-US" sz="2000" dirty="0" smtClean="0"/>
              <a:t>(stateful version)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Sig. on </a:t>
            </a:r>
            <a:r>
              <a:rPr lang="en-US" dirty="0" err="1" smtClean="0"/>
              <a:t>msg</a:t>
            </a:r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en-US" baseline="-25000" dirty="0" smtClean="0"/>
              <a:t>0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  </a:t>
            </a:r>
            <a:r>
              <a:rPr lang="el-GR" dirty="0" smtClean="0"/>
              <a:t>σ</a:t>
            </a:r>
            <a:r>
              <a:rPr lang="en-US" baseline="-25000" dirty="0" smtClean="0"/>
              <a:t>0123</a:t>
            </a:r>
            <a:r>
              <a:rPr lang="en-US" dirty="0" smtClean="0"/>
              <a:t>, </a:t>
            </a:r>
            <a:r>
              <a:rPr lang="el-GR" dirty="0" smtClean="0"/>
              <a:t>σ</a:t>
            </a:r>
            <a:r>
              <a:rPr lang="en-US" baseline="-25000" dirty="0" smtClean="0"/>
              <a:t>01</a:t>
            </a:r>
            <a:r>
              <a:rPr lang="en-US" dirty="0" smtClean="0"/>
              <a:t>, </a:t>
            </a:r>
            <a:r>
              <a:rPr lang="el-GR" sz="2800" b="1" dirty="0" smtClean="0"/>
              <a:t>σ</a:t>
            </a:r>
            <a:r>
              <a:rPr lang="en-US" sz="2800" b="1" baseline="-25000" dirty="0" smtClean="0"/>
              <a:t>0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baseline="-25000" dirty="0" smtClean="0">
                <a:solidFill>
                  <a:srgbClr val="0000FF"/>
                </a:solidFill>
              </a:rPr>
              <a:t>01</a:t>
            </a:r>
            <a:r>
              <a:rPr lang="en-US" dirty="0" smtClean="0">
                <a:solidFill>
                  <a:srgbClr val="0000FF"/>
                </a:solidFill>
              </a:rPr>
              <a:t>, pk</a:t>
            </a:r>
            <a:r>
              <a:rPr lang="en-US" baseline="-25000" dirty="0" smtClean="0">
                <a:solidFill>
                  <a:srgbClr val="0000FF"/>
                </a:solidFill>
              </a:rPr>
              <a:t>23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, pk</a:t>
            </a:r>
            <a:r>
              <a:rPr lang="en-US" baseline="-25000" dirty="0" smtClean="0">
                <a:solidFill>
                  <a:srgbClr val="0000FF"/>
                </a:solidFill>
              </a:rPr>
              <a:t>1 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05291" y="3871615"/>
            <a:ext cx="119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6891" y="3871615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8491" y="3867150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20091" y="3871615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14891" y="3028950"/>
            <a:ext cx="139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26392" y="3028950"/>
            <a:ext cx="139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23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23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53091" y="2114550"/>
            <a:ext cx="1848608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tIns="0" bIns="91440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0123</a:t>
            </a:r>
            <a:r>
              <a:rPr lang="en-US" sz="2400" dirty="0" smtClean="0"/>
              <a:t>, 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0123 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72091" y="2571750"/>
            <a:ext cx="1600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00891" y="257175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86291" y="348615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205491" y="348615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653291" y="348615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948691" y="348615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1364" y="4621470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414295" y="4295156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5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(Gen</a:t>
            </a:r>
            <a:r>
              <a:rPr lang="en-US" baseline="-25000" dirty="0"/>
              <a:t>1T</a:t>
            </a:r>
            <a:r>
              <a:rPr lang="en-US" dirty="0"/>
              <a:t>, S</a:t>
            </a:r>
            <a:r>
              <a:rPr lang="en-US" baseline="-25000" dirty="0"/>
              <a:t>1T</a:t>
            </a:r>
            <a:r>
              <a:rPr lang="en-US" dirty="0"/>
              <a:t>, V</a:t>
            </a:r>
            <a:r>
              <a:rPr lang="en-US" baseline="-25000" dirty="0"/>
              <a:t>1T</a:t>
            </a:r>
            <a:r>
              <a:rPr lang="en-US" dirty="0"/>
              <a:t>):    secure one-time signature  (fast)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Four-time signature:    </a:t>
            </a:r>
            <a:r>
              <a:rPr lang="en-US" sz="2000" dirty="0" smtClean="0"/>
              <a:t>(stateful version)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Sig. on </a:t>
            </a:r>
            <a:r>
              <a:rPr lang="en-US" dirty="0" err="1" smtClean="0"/>
              <a:t>msg</a:t>
            </a:r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en-US" baseline="-25000" dirty="0"/>
              <a:t>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  </a:t>
            </a:r>
            <a:r>
              <a:rPr lang="el-GR" dirty="0" smtClean="0"/>
              <a:t>σ</a:t>
            </a:r>
            <a:r>
              <a:rPr lang="en-US" baseline="-25000" dirty="0" smtClean="0"/>
              <a:t>0123</a:t>
            </a:r>
            <a:r>
              <a:rPr lang="en-US" dirty="0" smtClean="0"/>
              <a:t>, </a:t>
            </a:r>
            <a:r>
              <a:rPr lang="el-GR" dirty="0" smtClean="0"/>
              <a:t>σ</a:t>
            </a:r>
            <a:r>
              <a:rPr lang="en-US" baseline="-25000" dirty="0" smtClean="0"/>
              <a:t>01</a:t>
            </a:r>
            <a:r>
              <a:rPr lang="en-US" dirty="0" smtClean="0"/>
              <a:t>, </a:t>
            </a:r>
            <a:r>
              <a:rPr lang="el-GR" sz="2800" b="1" dirty="0" smtClean="0"/>
              <a:t>σ</a:t>
            </a:r>
            <a:r>
              <a:rPr lang="en-US" sz="2800" b="1" baseline="-25000" dirty="0"/>
              <a:t>1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baseline="-25000" dirty="0" smtClean="0">
                <a:solidFill>
                  <a:srgbClr val="0000FF"/>
                </a:solidFill>
              </a:rPr>
              <a:t>01</a:t>
            </a:r>
            <a:r>
              <a:rPr lang="en-US" dirty="0" smtClean="0">
                <a:solidFill>
                  <a:srgbClr val="0000FF"/>
                </a:solidFill>
              </a:rPr>
              <a:t>, pk</a:t>
            </a:r>
            <a:r>
              <a:rPr lang="en-US" baseline="-25000" dirty="0" smtClean="0">
                <a:solidFill>
                  <a:srgbClr val="0000FF"/>
                </a:solidFill>
              </a:rPr>
              <a:t>23</a:t>
            </a:r>
            <a:r>
              <a:rPr lang="en-US" dirty="0" smtClean="0"/>
              <a:t>,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, pk</a:t>
            </a:r>
            <a:r>
              <a:rPr lang="en-US" baseline="-25000" dirty="0" smtClean="0">
                <a:solidFill>
                  <a:srgbClr val="0000FF"/>
                </a:solidFill>
              </a:rPr>
              <a:t>1 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05291" y="3871615"/>
            <a:ext cx="119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6891" y="3871615"/>
            <a:ext cx="119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8491" y="3867150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20091" y="3871615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14891" y="3028950"/>
            <a:ext cx="139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26392" y="3028950"/>
            <a:ext cx="139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23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23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53091" y="2114550"/>
            <a:ext cx="1848608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tIns="0" bIns="91440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0123</a:t>
            </a:r>
            <a:r>
              <a:rPr lang="en-US" sz="2400" dirty="0" smtClean="0"/>
              <a:t>, 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0123 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72091" y="2571750"/>
            <a:ext cx="1600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00891" y="257175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86291" y="348615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205491" y="348615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653291" y="348615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948691" y="348615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1364" y="4621470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414295" y="4295156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4621470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795531" y="4295156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66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(Gen</a:t>
            </a:r>
            <a:r>
              <a:rPr lang="en-US" baseline="-25000" dirty="0"/>
              <a:t>1T</a:t>
            </a:r>
            <a:r>
              <a:rPr lang="en-US" dirty="0"/>
              <a:t>, S</a:t>
            </a:r>
            <a:r>
              <a:rPr lang="en-US" baseline="-25000" dirty="0"/>
              <a:t>1T</a:t>
            </a:r>
            <a:r>
              <a:rPr lang="en-US" dirty="0"/>
              <a:t>, V</a:t>
            </a:r>
            <a:r>
              <a:rPr lang="en-US" baseline="-25000" dirty="0"/>
              <a:t>1T</a:t>
            </a:r>
            <a:r>
              <a:rPr lang="en-US" dirty="0"/>
              <a:t>):    secure one-time signature  (fast)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Four-time signature:    </a:t>
            </a:r>
            <a:r>
              <a:rPr lang="en-US" sz="2000" dirty="0" smtClean="0"/>
              <a:t>(stateful version)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Sig. on </a:t>
            </a:r>
            <a:r>
              <a:rPr lang="en-US" dirty="0" err="1" smtClean="0"/>
              <a:t>msg</a:t>
            </a:r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  </a:t>
            </a:r>
            <a:r>
              <a:rPr lang="el-GR" dirty="0" smtClean="0"/>
              <a:t>σ</a:t>
            </a:r>
            <a:r>
              <a:rPr lang="en-US" baseline="-25000" dirty="0" smtClean="0"/>
              <a:t>0123</a:t>
            </a:r>
            <a:r>
              <a:rPr lang="en-US" dirty="0" smtClean="0"/>
              <a:t>, </a:t>
            </a:r>
            <a:r>
              <a:rPr lang="el-GR" dirty="0" smtClean="0"/>
              <a:t>σ</a:t>
            </a:r>
            <a:r>
              <a:rPr lang="en-US" baseline="-25000" dirty="0" smtClean="0"/>
              <a:t>23</a:t>
            </a:r>
            <a:r>
              <a:rPr lang="en-US" dirty="0" smtClean="0"/>
              <a:t>, </a:t>
            </a:r>
            <a:r>
              <a:rPr lang="el-GR" sz="2800" b="1" dirty="0" smtClean="0"/>
              <a:t>σ</a:t>
            </a:r>
            <a:r>
              <a:rPr lang="en-US" sz="2800" b="1" baseline="-25000" dirty="0" smtClean="0"/>
              <a:t>2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baseline="-25000" dirty="0" smtClean="0">
                <a:solidFill>
                  <a:srgbClr val="0000FF"/>
                </a:solidFill>
              </a:rPr>
              <a:t>01</a:t>
            </a:r>
            <a:r>
              <a:rPr lang="en-US" dirty="0" smtClean="0">
                <a:solidFill>
                  <a:srgbClr val="0000FF"/>
                </a:solidFill>
              </a:rPr>
              <a:t>, pk</a:t>
            </a:r>
            <a:r>
              <a:rPr lang="en-US" baseline="-25000" dirty="0" smtClean="0">
                <a:solidFill>
                  <a:srgbClr val="0000FF"/>
                </a:solidFill>
              </a:rPr>
              <a:t>23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k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, pk</a:t>
            </a:r>
            <a:r>
              <a:rPr lang="en-US" b="1" baseline="-25000" dirty="0" smtClean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05291" y="3871615"/>
            <a:ext cx="119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6891" y="3871615"/>
            <a:ext cx="119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8491" y="3867150"/>
            <a:ext cx="1121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,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20091" y="3871615"/>
            <a:ext cx="121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,sk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14891" y="3028950"/>
            <a:ext cx="139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26392" y="3028950"/>
            <a:ext cx="139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23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23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53091" y="2114550"/>
            <a:ext cx="1848608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tIns="0" bIns="91440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0123</a:t>
            </a:r>
            <a:r>
              <a:rPr lang="en-US" sz="2400" dirty="0" smtClean="0"/>
              <a:t>, 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0123 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72091" y="2571750"/>
            <a:ext cx="1600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00891" y="257175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86291" y="348615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205491" y="348615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653291" y="348615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948691" y="348615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1364" y="4621470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414295" y="4295156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4621470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795531" y="4295156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3079" y="4610088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166010" y="4283774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79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(Gen</a:t>
            </a:r>
            <a:r>
              <a:rPr lang="en-US" baseline="-25000" dirty="0"/>
              <a:t>1T</a:t>
            </a:r>
            <a:r>
              <a:rPr lang="en-US" dirty="0"/>
              <a:t>, S</a:t>
            </a:r>
            <a:r>
              <a:rPr lang="en-US" baseline="-25000" dirty="0"/>
              <a:t>1T</a:t>
            </a:r>
            <a:r>
              <a:rPr lang="en-US" dirty="0"/>
              <a:t>, V</a:t>
            </a:r>
            <a:r>
              <a:rPr lang="en-US" baseline="-25000" dirty="0"/>
              <a:t>1T</a:t>
            </a:r>
            <a:r>
              <a:rPr lang="en-US" dirty="0"/>
              <a:t>):    secure one-time signature  (fast)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Four-time signature:    </a:t>
            </a:r>
            <a:r>
              <a:rPr lang="en-US" sz="2000" dirty="0" smtClean="0"/>
              <a:t>(stateful version)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Sig. on </a:t>
            </a:r>
            <a:r>
              <a:rPr lang="en-US" dirty="0" err="1" smtClean="0"/>
              <a:t>msg</a:t>
            </a:r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en-US" baseline="-25000" dirty="0"/>
              <a:t>3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  </a:t>
            </a:r>
            <a:r>
              <a:rPr lang="el-GR" dirty="0" smtClean="0"/>
              <a:t>σ</a:t>
            </a:r>
            <a:r>
              <a:rPr lang="en-US" baseline="-25000" dirty="0" smtClean="0"/>
              <a:t>0123</a:t>
            </a:r>
            <a:r>
              <a:rPr lang="en-US" dirty="0" smtClean="0"/>
              <a:t>, </a:t>
            </a:r>
            <a:r>
              <a:rPr lang="el-GR" dirty="0" smtClean="0"/>
              <a:t>σ</a:t>
            </a:r>
            <a:r>
              <a:rPr lang="en-US" baseline="-25000" dirty="0" smtClean="0"/>
              <a:t>23</a:t>
            </a:r>
            <a:r>
              <a:rPr lang="en-US" dirty="0" smtClean="0"/>
              <a:t>, </a:t>
            </a:r>
            <a:r>
              <a:rPr lang="el-GR" sz="2800" b="1" dirty="0" smtClean="0"/>
              <a:t>σ</a:t>
            </a:r>
            <a:r>
              <a:rPr lang="en-US" sz="2800" b="1" baseline="-25000" dirty="0"/>
              <a:t>3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baseline="-25000" dirty="0" smtClean="0">
                <a:solidFill>
                  <a:srgbClr val="0000FF"/>
                </a:solidFill>
              </a:rPr>
              <a:t>01</a:t>
            </a:r>
            <a:r>
              <a:rPr lang="en-US" dirty="0" smtClean="0">
                <a:solidFill>
                  <a:srgbClr val="0000FF"/>
                </a:solidFill>
              </a:rPr>
              <a:t>, pk</a:t>
            </a:r>
            <a:r>
              <a:rPr lang="en-US" baseline="-25000" dirty="0" smtClean="0">
                <a:solidFill>
                  <a:srgbClr val="0000FF"/>
                </a:solidFill>
              </a:rPr>
              <a:t>23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k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, pk</a:t>
            </a:r>
            <a:r>
              <a:rPr lang="en-US" b="1" baseline="-25000" dirty="0" smtClean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05291" y="3871615"/>
            <a:ext cx="119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6891" y="3871615"/>
            <a:ext cx="119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8491" y="3867150"/>
            <a:ext cx="1121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,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20091" y="3871615"/>
            <a:ext cx="1121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,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14891" y="3028950"/>
            <a:ext cx="139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26392" y="3028950"/>
            <a:ext cx="139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23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23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53091" y="2114550"/>
            <a:ext cx="1848608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tIns="0" bIns="91440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k</a:t>
            </a:r>
            <a:r>
              <a:rPr lang="en-US" sz="2400" baseline="-25000" dirty="0" smtClean="0">
                <a:solidFill>
                  <a:srgbClr val="0000FF"/>
                </a:solidFill>
              </a:rPr>
              <a:t>0123</a:t>
            </a:r>
            <a:r>
              <a:rPr lang="en-US" sz="2400" dirty="0" smtClean="0"/>
              <a:t>, 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0123 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72091" y="2571750"/>
            <a:ext cx="1600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00891" y="257175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86291" y="348615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205491" y="348615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653291" y="348615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948691" y="348615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1364" y="4621470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414295" y="4295156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4621470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795531" y="4295156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3079" y="4610088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166010" y="4283774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05800" y="4606873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538731" y="4280559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8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More generally:    2</a:t>
            </a:r>
            <a:r>
              <a:rPr lang="en-US" baseline="30000" dirty="0" smtClean="0"/>
              <a:t>d</a:t>
            </a:r>
            <a:r>
              <a:rPr lang="en-US" dirty="0" smtClean="0"/>
              <a:t>-time signature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6400800" y="1200150"/>
            <a:ext cx="2514600" cy="27432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1180" y="13087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</a:t>
            </a:r>
            <a:r>
              <a:rPr lang="en-US" sz="2000" dirty="0" err="1" smtClean="0"/>
              <a:t>k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99679" y="3993571"/>
            <a:ext cx="534521" cy="787979"/>
            <a:chOff x="6248400" y="3816442"/>
            <a:chExt cx="534521" cy="787979"/>
          </a:xfrm>
        </p:grpSpPr>
        <p:sp>
          <p:nvSpPr>
            <p:cNvPr id="6" name="TextBox 5"/>
            <p:cNvSpPr txBox="1"/>
            <p:nvPr/>
          </p:nvSpPr>
          <p:spPr>
            <a:xfrm>
              <a:off x="6248400" y="4142756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481331" y="3816442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411064" y="3968079"/>
            <a:ext cx="809136" cy="787979"/>
            <a:chOff x="6248400" y="3816442"/>
            <a:chExt cx="809136" cy="787979"/>
          </a:xfrm>
        </p:grpSpPr>
        <p:sp>
          <p:nvSpPr>
            <p:cNvPr id="10" name="TextBox 9"/>
            <p:cNvSpPr txBox="1"/>
            <p:nvPr/>
          </p:nvSpPr>
          <p:spPr>
            <a:xfrm>
              <a:off x="6248400" y="4142756"/>
              <a:ext cx="809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baseline="-50000" dirty="0" smtClean="0"/>
                <a:t>2</a:t>
              </a:r>
              <a:r>
                <a:rPr lang="en-US" sz="2400" baseline="-25000" dirty="0" smtClean="0"/>
                <a:t>d</a:t>
              </a:r>
              <a:r>
                <a:rPr lang="en-US" sz="2400" baseline="-50000" dirty="0" smtClean="0"/>
                <a:t>-1</a:t>
              </a:r>
              <a:endParaRPr lang="en-US" sz="2400" baseline="-50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481331" y="3816442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04800" y="819150"/>
            <a:ext cx="676339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Tree of depth d: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Every signature contains </a:t>
            </a:r>
            <a:r>
              <a:rPr lang="en-US" sz="2800" dirty="0" smtClean="0"/>
              <a:t>d+1</a:t>
            </a:r>
            <a:r>
              <a:rPr lang="en-US" sz="2400" dirty="0" smtClean="0"/>
              <a:t> one-time signatures</a:t>
            </a:r>
            <a:br>
              <a:rPr lang="en-US" sz="2400" dirty="0" smtClean="0"/>
            </a:br>
            <a:r>
              <a:rPr lang="en-US" sz="2400" dirty="0" smtClean="0"/>
              <a:t>along with associated </a:t>
            </a:r>
            <a:r>
              <a:rPr lang="en-US" sz="2400" dirty="0" err="1"/>
              <a:t>p</a:t>
            </a:r>
            <a:r>
              <a:rPr lang="en-US" sz="2400" dirty="0" err="1" smtClean="0"/>
              <a:t>k’s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Tree is generated on-the fly: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Signer stores only d secret keys at a time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r>
              <a:rPr lang="en-US" sz="2400" dirty="0" smtClean="0"/>
              <a:t>Stateful signature: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Signer maintains a counter indicating </a:t>
            </a:r>
            <a:br>
              <a:rPr lang="en-US" sz="2400" dirty="0" smtClean="0"/>
            </a:br>
            <a:r>
              <a:rPr lang="en-US" sz="2400" dirty="0" smtClean="0"/>
              <a:t>which leaf to use for signature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Every leaf must only be used once!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221192" y="1790640"/>
            <a:ext cx="52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0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7678832" y="1790640"/>
            <a:ext cx="52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1</a:t>
            </a:r>
            <a:endParaRPr lang="en-US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002" y="1665078"/>
            <a:ext cx="202131" cy="253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693473" y="1657350"/>
            <a:ext cx="202131" cy="253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3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</a:t>
            </a:r>
            <a:r>
              <a:rPr lang="en-US" dirty="0"/>
              <a:t>2</a:t>
            </a:r>
            <a:r>
              <a:rPr lang="en-US" baseline="30000" dirty="0"/>
              <a:t>d</a:t>
            </a:r>
            <a:r>
              <a:rPr lang="en-US" dirty="0"/>
              <a:t>-time </a:t>
            </a:r>
            <a:r>
              <a:rPr lang="en-US" dirty="0" smtClean="0"/>
              <a:t>signatures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Combined with </a:t>
            </a:r>
            <a:r>
              <a:rPr lang="en-US" dirty="0" err="1" smtClean="0"/>
              <a:t>Lamport</a:t>
            </a:r>
            <a:r>
              <a:rPr lang="en-US" dirty="0" smtClean="0"/>
              <a:t> signatures:</a:t>
            </a:r>
          </a:p>
          <a:p>
            <a:r>
              <a:rPr lang="en-US" dirty="0" smtClean="0"/>
              <a:t> collision resistant hash funs ⇒ </a:t>
            </a:r>
            <a:r>
              <a:rPr lang="en-US" dirty="0"/>
              <a:t> </a:t>
            </a:r>
            <a:r>
              <a:rPr lang="en-US" dirty="0" smtClean="0"/>
              <a:t>many-time signature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further optimizations:</a:t>
            </a:r>
          </a:p>
          <a:p>
            <a:r>
              <a:rPr lang="en-US" dirty="0" smtClean="0"/>
              <a:t>For 2</a:t>
            </a:r>
            <a:r>
              <a:rPr lang="en-US" baseline="30000" dirty="0" smtClean="0"/>
              <a:t>40</a:t>
            </a:r>
            <a:r>
              <a:rPr lang="en-US" dirty="0" smtClean="0"/>
              <a:t> signatures:   (stateful) signature size is  ≈  5KB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/>
              <a:t>… signing time is about the same as RSA signatures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Recall:    RSA sig size is 256 bytes    </a:t>
            </a:r>
            <a:r>
              <a:rPr lang="en-US" sz="2000" dirty="0" smtClean="0"/>
              <a:t>(2048 bit RSA modulus)</a:t>
            </a:r>
          </a:p>
        </p:txBody>
      </p:sp>
    </p:spTree>
    <p:extLst>
      <p:ext uri="{BB962C8B-B14F-4D97-AF65-F5344CB8AC3E}">
        <p14:creationId xmlns:p14="http://schemas.microsoft.com/office/powerpoint/2010/main" val="63665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Signing streams with fast one-time sigs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/>
              <a:t>p</a:t>
            </a:r>
            <a:r>
              <a:rPr lang="en-US" dirty="0" err="1" smtClean="0"/>
              <a:t>k,sk</a:t>
            </a:r>
            <a:r>
              <a:rPr lang="en-US" dirty="0" smtClean="0"/>
              <a:t>):   key-pair for a many-time signature scheme</a:t>
            </a:r>
          </a:p>
          <a:p>
            <a:pPr marL="0" indent="0">
              <a:buNone/>
            </a:pPr>
            <a:r>
              <a:rPr lang="en-US" dirty="0" smtClean="0"/>
              <a:t>(Gen</a:t>
            </a:r>
            <a:r>
              <a:rPr lang="en-US" baseline="-25000" dirty="0"/>
              <a:t>1</a:t>
            </a:r>
            <a:r>
              <a:rPr lang="en-US" baseline="-25000" dirty="0" smtClean="0"/>
              <a:t>T</a:t>
            </a:r>
            <a:r>
              <a:rPr lang="en-US" dirty="0" smtClean="0"/>
              <a:t>, S</a:t>
            </a:r>
            <a:r>
              <a:rPr lang="en-US" baseline="-25000" dirty="0"/>
              <a:t>1</a:t>
            </a:r>
            <a:r>
              <a:rPr lang="en-US" baseline="-25000" dirty="0" smtClean="0"/>
              <a:t>T</a:t>
            </a:r>
            <a:r>
              <a:rPr lang="en-US" dirty="0" smtClean="0"/>
              <a:t>, V</a:t>
            </a:r>
            <a:r>
              <a:rPr lang="en-US" baseline="-25000" dirty="0"/>
              <a:t>1</a:t>
            </a:r>
            <a:r>
              <a:rPr lang="en-US" baseline="-25000" dirty="0" smtClean="0"/>
              <a:t>T</a:t>
            </a:r>
            <a:r>
              <a:rPr lang="en-US" dirty="0" smtClean="0"/>
              <a:t>):    secure one-time signature  (fast)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71600" y="2571750"/>
            <a:ext cx="7543800" cy="7004"/>
          </a:xfrm>
          <a:prstGeom prst="line">
            <a:avLst/>
          </a:prstGeom>
          <a:ln w="3810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38568" y="2016778"/>
            <a:ext cx="2119032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400" dirty="0" smtClean="0"/>
              <a:t>(data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pk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" y="1788178"/>
            <a:ext cx="1204632" cy="1123950"/>
            <a:chOff x="1752600" y="1809750"/>
            <a:chExt cx="1204632" cy="11239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600" y="2114550"/>
              <a:ext cx="1204632" cy="81915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133600" y="1809750"/>
              <a:ext cx="500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FF0000"/>
                  </a:solidFill>
                </a:rPr>
                <a:t>sk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533400" y="3028950"/>
            <a:ext cx="8229600" cy="211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Packet #0:    (pk</a:t>
            </a:r>
            <a:r>
              <a:rPr lang="en-US" baseline="-25000" dirty="0" smtClean="0"/>
              <a:t>1</a:t>
            </a:r>
            <a:r>
              <a:rPr lang="en-US" dirty="0" smtClean="0"/>
              <a:t>,sk</a:t>
            </a:r>
            <a:r>
              <a:rPr lang="en-US" baseline="-25000" dirty="0" smtClean="0"/>
              <a:t>1</a:t>
            </a:r>
            <a:r>
              <a:rPr lang="en-US" dirty="0" smtClean="0"/>
              <a:t>)  ⟵  Gen</a:t>
            </a:r>
            <a:r>
              <a:rPr lang="en-US" baseline="-25000" dirty="0" smtClean="0"/>
              <a:t>1T</a:t>
            </a:r>
            <a:r>
              <a:rPr lang="en-US" dirty="0" smtClean="0"/>
              <a:t>   ,     </a:t>
            </a:r>
            <a:r>
              <a:rPr lang="el-GR" dirty="0" smtClean="0"/>
              <a:t>σ</a:t>
            </a:r>
            <a:r>
              <a:rPr lang="en-US" baseline="-25000" dirty="0" smtClean="0"/>
              <a:t>0</a:t>
            </a:r>
            <a:r>
              <a:rPr lang="en-US" dirty="0" smtClean="0"/>
              <a:t> ⟵  S </a:t>
            </a:r>
            <a:r>
              <a:rPr lang="en-US" sz="3200" dirty="0" smtClean="0"/>
              <a:t>(</a:t>
            </a:r>
            <a:r>
              <a:rPr lang="en-US" dirty="0" err="1" smtClean="0"/>
              <a:t>sk</a:t>
            </a:r>
            <a:r>
              <a:rPr lang="en-US" dirty="0" smtClean="0"/>
              <a:t>, (data</a:t>
            </a:r>
            <a:r>
              <a:rPr lang="en-US" baseline="-25000" dirty="0" smtClean="0"/>
              <a:t>0</a:t>
            </a:r>
            <a:r>
              <a:rPr lang="en-US" dirty="0" smtClean="0"/>
              <a:t>, pk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sz="3200" dirty="0" smtClean="0"/>
              <a:t>)</a:t>
            </a:r>
            <a:r>
              <a:rPr lang="en-US" dirty="0" smtClean="0"/>
              <a:t> </a:t>
            </a:r>
          </a:p>
          <a:p>
            <a:pPr marL="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 smtClean="0"/>
              <a:t>Packet #1:    (</a:t>
            </a:r>
            <a:r>
              <a:rPr lang="en-US" dirty="0"/>
              <a:t>p</a:t>
            </a:r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,sk</a:t>
            </a:r>
            <a:r>
              <a:rPr lang="en-US" baseline="-25000" dirty="0" smtClean="0"/>
              <a:t>2</a:t>
            </a:r>
            <a:r>
              <a:rPr lang="en-US" dirty="0" smtClean="0"/>
              <a:t>)  </a:t>
            </a:r>
            <a:r>
              <a:rPr lang="en-US" dirty="0"/>
              <a:t>⟵  </a:t>
            </a:r>
            <a:r>
              <a:rPr lang="en-US" dirty="0" smtClean="0"/>
              <a:t>Gen</a:t>
            </a:r>
            <a:r>
              <a:rPr lang="en-US" baseline="-25000" dirty="0" smtClean="0"/>
              <a:t>1T</a:t>
            </a:r>
            <a:r>
              <a:rPr lang="en-US" dirty="0" smtClean="0"/>
              <a:t>   </a:t>
            </a:r>
            <a:r>
              <a:rPr lang="en-US" dirty="0"/>
              <a:t>,     </a:t>
            </a:r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⟵ </a:t>
            </a:r>
            <a:r>
              <a:rPr lang="en-US" dirty="0" smtClean="0"/>
              <a:t>S</a:t>
            </a:r>
            <a:r>
              <a:rPr lang="en-US" baseline="-25000" dirty="0" smtClean="0"/>
              <a:t>1T</a:t>
            </a:r>
            <a:r>
              <a:rPr lang="en-US" sz="3200" dirty="0" smtClean="0"/>
              <a:t>(</a:t>
            </a:r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(</a:t>
            </a:r>
            <a:r>
              <a:rPr lang="en-US" dirty="0" smtClean="0"/>
              <a:t>data</a:t>
            </a:r>
            <a:r>
              <a:rPr lang="en-US" baseline="-25000" dirty="0" smtClean="0"/>
              <a:t>1</a:t>
            </a:r>
            <a:r>
              <a:rPr lang="en-US" dirty="0" smtClean="0"/>
              <a:t>, pk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spcBef>
                <a:spcPts val="360"/>
              </a:spcBef>
              <a:buNone/>
            </a:pPr>
            <a:r>
              <a:rPr lang="en-US" dirty="0" smtClean="0"/>
              <a:t>Packet #2:    (</a:t>
            </a:r>
            <a:r>
              <a:rPr lang="en-US" dirty="0"/>
              <a:t>p</a:t>
            </a:r>
            <a:r>
              <a:rPr lang="en-US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,sk</a:t>
            </a:r>
            <a:r>
              <a:rPr lang="en-US" baseline="-25000" dirty="0" smtClean="0"/>
              <a:t>3</a:t>
            </a:r>
            <a:r>
              <a:rPr lang="en-US" dirty="0" smtClean="0"/>
              <a:t>)  </a:t>
            </a:r>
            <a:r>
              <a:rPr lang="en-US" dirty="0"/>
              <a:t>⟵  Gen</a:t>
            </a:r>
            <a:r>
              <a:rPr lang="en-US" baseline="-25000" dirty="0"/>
              <a:t>1T</a:t>
            </a:r>
            <a:r>
              <a:rPr lang="en-US" dirty="0"/>
              <a:t>   ,     </a:t>
            </a:r>
            <a:r>
              <a:rPr lang="el-GR" dirty="0" smtClean="0"/>
              <a:t>σ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⟵ S</a:t>
            </a:r>
            <a:r>
              <a:rPr lang="en-US" baseline="-25000" dirty="0"/>
              <a:t>1T</a:t>
            </a:r>
            <a:r>
              <a:rPr lang="en-US" sz="3200" dirty="0"/>
              <a:t>(</a:t>
            </a:r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(</a:t>
            </a:r>
            <a:r>
              <a:rPr lang="en-US" dirty="0" smtClean="0"/>
              <a:t>data</a:t>
            </a:r>
            <a:r>
              <a:rPr lang="en-US" baseline="-25000" dirty="0" smtClean="0"/>
              <a:t>2</a:t>
            </a:r>
            <a:r>
              <a:rPr lang="en-US" dirty="0" smtClean="0"/>
              <a:t>, pk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22165" y="1676749"/>
            <a:ext cx="10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acket #0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962400" y="1657350"/>
            <a:ext cx="2119032" cy="816628"/>
            <a:chOff x="3962400" y="1657350"/>
            <a:chExt cx="2119032" cy="816628"/>
          </a:xfrm>
        </p:grpSpPr>
        <p:sp>
          <p:nvSpPr>
            <p:cNvPr id="15" name="Rectangle 14"/>
            <p:cNvSpPr/>
            <p:nvPr/>
          </p:nvSpPr>
          <p:spPr>
            <a:xfrm>
              <a:off x="3962400" y="2016778"/>
              <a:ext cx="2119032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2400" dirty="0" smtClean="0"/>
                <a:t>(data</a:t>
              </a:r>
              <a:r>
                <a:rPr lang="en-US" sz="2400" baseline="-25000" dirty="0"/>
                <a:t>1</a:t>
              </a:r>
              <a:r>
                <a:rPr lang="en-US" sz="2400" dirty="0" smtClean="0"/>
                <a:t>, pk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, </a:t>
              </a:r>
              <a:r>
                <a:rPr lang="el-GR" sz="2400" dirty="0" smtClean="0"/>
                <a:t>σ</a:t>
              </a:r>
              <a:r>
                <a:rPr lang="en-US" sz="2400" baseline="-25000" dirty="0"/>
                <a:t>1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82145" y="1657350"/>
              <a:ext cx="1095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acket #1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00800" y="1678922"/>
            <a:ext cx="2119032" cy="816628"/>
            <a:chOff x="6400800" y="1678922"/>
            <a:chExt cx="2119032" cy="816628"/>
          </a:xfrm>
        </p:grpSpPr>
        <p:sp>
          <p:nvSpPr>
            <p:cNvPr id="18" name="Rectangle 17"/>
            <p:cNvSpPr/>
            <p:nvPr/>
          </p:nvSpPr>
          <p:spPr>
            <a:xfrm>
              <a:off x="6400800" y="2038350"/>
              <a:ext cx="2119032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2400" dirty="0" smtClean="0"/>
                <a:t>(data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, pk</a:t>
              </a:r>
              <a:r>
                <a:rPr lang="en-US" sz="2400" baseline="-25000" dirty="0" smtClean="0"/>
                <a:t>3</a:t>
              </a:r>
              <a:r>
                <a:rPr lang="en-US" sz="2400" dirty="0" smtClean="0"/>
                <a:t>, </a:t>
              </a:r>
              <a:r>
                <a:rPr lang="el-GR" sz="2400" dirty="0" smtClean="0"/>
                <a:t>σ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20545" y="1678922"/>
              <a:ext cx="1095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acket #2</a:t>
              </a:r>
              <a:endParaRPr lang="en-US" dirty="0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85702" y="2444571"/>
            <a:ext cx="2935912" cy="327764"/>
          </a:xfrm>
          <a:custGeom>
            <a:avLst/>
            <a:gdLst>
              <a:gd name="connsiteX0" fmla="*/ 0 w 2935912"/>
              <a:gd name="connsiteY0" fmla="*/ 0 h 327764"/>
              <a:gd name="connsiteX1" fmla="*/ 0 w 2935912"/>
              <a:gd name="connsiteY1" fmla="*/ 327764 h 327764"/>
              <a:gd name="connsiteX2" fmla="*/ 2935912 w 2935912"/>
              <a:gd name="connsiteY2" fmla="*/ 327764 h 327764"/>
              <a:gd name="connsiteX3" fmla="*/ 2935912 w 2935912"/>
              <a:gd name="connsiteY3" fmla="*/ 27314 h 32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5912" h="327764">
                <a:moveTo>
                  <a:pt x="0" y="0"/>
                </a:moveTo>
                <a:lnTo>
                  <a:pt x="0" y="327764"/>
                </a:lnTo>
                <a:lnTo>
                  <a:pt x="2935912" y="327764"/>
                </a:lnTo>
                <a:lnTo>
                  <a:pt x="2935912" y="27314"/>
                </a:lnTo>
              </a:path>
            </a:pathLst>
          </a:custGeom>
          <a:ln w="381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181600" y="2419350"/>
            <a:ext cx="2935912" cy="533400"/>
          </a:xfrm>
          <a:custGeom>
            <a:avLst/>
            <a:gdLst>
              <a:gd name="connsiteX0" fmla="*/ 0 w 2935912"/>
              <a:gd name="connsiteY0" fmla="*/ 0 h 327764"/>
              <a:gd name="connsiteX1" fmla="*/ 0 w 2935912"/>
              <a:gd name="connsiteY1" fmla="*/ 327764 h 327764"/>
              <a:gd name="connsiteX2" fmla="*/ 2935912 w 2935912"/>
              <a:gd name="connsiteY2" fmla="*/ 327764 h 327764"/>
              <a:gd name="connsiteX3" fmla="*/ 2935912 w 2935912"/>
              <a:gd name="connsiteY3" fmla="*/ 27314 h 32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5912" h="327764">
                <a:moveTo>
                  <a:pt x="0" y="0"/>
                </a:moveTo>
                <a:lnTo>
                  <a:pt x="0" y="327764"/>
                </a:lnTo>
                <a:lnTo>
                  <a:pt x="2935912" y="327764"/>
                </a:lnTo>
                <a:lnTo>
                  <a:pt x="2935912" y="27314"/>
                </a:lnTo>
              </a:path>
            </a:pathLst>
          </a:custGeom>
          <a:ln w="381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10600" y="188595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⋯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962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7" grpId="0" animBg="1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Sigs. with special properties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Super-fast online signatures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6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Problem:   generating RSA, ECDSA, BLS signatures can be slow</a:t>
            </a:r>
          </a:p>
          <a:p>
            <a:r>
              <a:rPr lang="en-US" dirty="0" smtClean="0"/>
              <a:t>On low power devices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 </a:t>
            </a:r>
          </a:p>
          <a:p>
            <a:r>
              <a:rPr lang="en-US" dirty="0" smtClean="0"/>
              <a:t>Do heavy signature computation </a:t>
            </a:r>
            <a:r>
              <a:rPr lang="en-US" b="1" u="sng" dirty="0" smtClean="0"/>
              <a:t>before</a:t>
            </a:r>
            <a:r>
              <a:rPr lang="en-US" dirty="0" smtClean="0"/>
              <a:t> message is known</a:t>
            </a:r>
          </a:p>
          <a:p>
            <a:r>
              <a:rPr lang="en-US" dirty="0" smtClean="0"/>
              <a:t>Quickly output signature once user supplies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581150"/>
            <a:ext cx="1905000" cy="11985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88827" y="1469486"/>
            <a:ext cx="455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sk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2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Method 1:  using one-time sigs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6868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Gen, S, V)</a:t>
            </a:r>
            <a:r>
              <a:rPr lang="en-US" dirty="0"/>
              <a:t>:    secure </a:t>
            </a:r>
            <a:r>
              <a:rPr lang="en-US" dirty="0" smtClean="0"/>
              <a:t>many-</a:t>
            </a:r>
            <a:r>
              <a:rPr lang="en-US" dirty="0"/>
              <a:t>time signature  </a:t>
            </a:r>
            <a:r>
              <a:rPr lang="en-US" dirty="0" smtClean="0"/>
              <a:t>(slow)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/>
              <a:t>(</a:t>
            </a:r>
            <a:r>
              <a:rPr lang="en-US" dirty="0"/>
              <a:t>Gen</a:t>
            </a:r>
            <a:r>
              <a:rPr lang="en-US" baseline="-25000" dirty="0"/>
              <a:t>1T</a:t>
            </a:r>
            <a:r>
              <a:rPr lang="en-US" dirty="0"/>
              <a:t>, S</a:t>
            </a:r>
            <a:r>
              <a:rPr lang="en-US" baseline="-25000" dirty="0"/>
              <a:t>1T</a:t>
            </a:r>
            <a:r>
              <a:rPr lang="en-US" dirty="0"/>
              <a:t>, V</a:t>
            </a:r>
            <a:r>
              <a:rPr lang="en-US" baseline="-25000" dirty="0"/>
              <a:t>1T</a:t>
            </a:r>
            <a:r>
              <a:rPr lang="en-US" dirty="0"/>
              <a:t>):    secure one-time signature  (fast</a:t>
            </a:r>
            <a:r>
              <a:rPr lang="en-US" dirty="0" smtClean="0"/>
              <a:t>)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Gen ⟶  (</a:t>
            </a:r>
            <a:r>
              <a:rPr lang="en-US" dirty="0" err="1"/>
              <a:t>p</a:t>
            </a:r>
            <a:r>
              <a:rPr lang="en-US" dirty="0" err="1" smtClean="0"/>
              <a:t>k,sk</a:t>
            </a:r>
            <a:r>
              <a:rPr lang="en-US" dirty="0" smtClean="0"/>
              <a:t>)</a:t>
            </a:r>
          </a:p>
          <a:p>
            <a:pPr>
              <a:spcBef>
                <a:spcPts val="1176"/>
              </a:spcBef>
            </a:pPr>
            <a:r>
              <a:rPr lang="en-US" dirty="0" err="1" smtClean="0"/>
              <a:t>PreSign</a:t>
            </a:r>
            <a:r>
              <a:rPr lang="en-US" dirty="0" smtClean="0"/>
              <a:t>(</a:t>
            </a:r>
            <a:r>
              <a:rPr lang="en-US" dirty="0" err="1" smtClean="0"/>
              <a:t>sk</a:t>
            </a:r>
            <a:r>
              <a:rPr lang="en-US" dirty="0" smtClean="0"/>
              <a:t>):      (pk</a:t>
            </a:r>
            <a:r>
              <a:rPr lang="en-US" baseline="-25000" dirty="0" smtClean="0"/>
              <a:t>1T</a:t>
            </a:r>
            <a:r>
              <a:rPr lang="en-US" dirty="0" smtClean="0"/>
              <a:t>, sk</a:t>
            </a:r>
            <a:r>
              <a:rPr lang="en-US" baseline="-25000" dirty="0" smtClean="0"/>
              <a:t>1T</a:t>
            </a:r>
            <a:r>
              <a:rPr lang="en-US" dirty="0" smtClean="0"/>
              <a:t>)  ⟵ Gen</a:t>
            </a:r>
            <a:r>
              <a:rPr lang="en-US" baseline="-25000" dirty="0" smtClean="0"/>
              <a:t>1T</a:t>
            </a:r>
            <a:r>
              <a:rPr lang="en-US" dirty="0" smtClean="0"/>
              <a:t>      ,       </a:t>
            </a:r>
            <a:r>
              <a:rPr lang="el-GR" dirty="0" smtClean="0"/>
              <a:t>σ</a:t>
            </a:r>
            <a:r>
              <a:rPr lang="en-US" dirty="0" smtClean="0"/>
              <a:t> ⟵ S(</a:t>
            </a:r>
            <a:r>
              <a:rPr lang="en-US" dirty="0" err="1" smtClean="0"/>
              <a:t>sk</a:t>
            </a:r>
            <a:r>
              <a:rPr lang="en-US" dirty="0"/>
              <a:t>, p</a:t>
            </a:r>
            <a:r>
              <a:rPr lang="en-US" dirty="0" smtClean="0"/>
              <a:t>k</a:t>
            </a:r>
            <a:r>
              <a:rPr lang="en-US" baseline="-25000" dirty="0" smtClean="0"/>
              <a:t>1T</a:t>
            </a:r>
            <a:r>
              <a:rPr lang="en-US" dirty="0" smtClean="0"/>
              <a:t>)</a:t>
            </a:r>
          </a:p>
          <a:p>
            <a:pPr>
              <a:spcBef>
                <a:spcPts val="1176"/>
              </a:spcBef>
              <a:tabLst>
                <a:tab pos="2233613" algn="l"/>
              </a:tabLst>
            </a:pPr>
            <a:r>
              <a:rPr lang="en-US" dirty="0" err="1" smtClean="0"/>
              <a:t>S</a:t>
            </a:r>
            <a:r>
              <a:rPr lang="en-US" baseline="-25000" dirty="0" err="1" smtClean="0"/>
              <a:t>online</a:t>
            </a:r>
            <a:r>
              <a:rPr lang="en-US" sz="3200" dirty="0" smtClean="0"/>
              <a:t>(</a:t>
            </a:r>
            <a:r>
              <a:rPr lang="en-US" dirty="0" smtClean="0"/>
              <a:t>  (</a:t>
            </a:r>
            <a:r>
              <a:rPr lang="el-GR" dirty="0" smtClean="0"/>
              <a:t>σ</a:t>
            </a:r>
            <a:r>
              <a:rPr lang="en-US" dirty="0"/>
              <a:t>, sk</a:t>
            </a:r>
            <a:r>
              <a:rPr lang="en-US" baseline="-25000" dirty="0"/>
              <a:t>1T</a:t>
            </a:r>
            <a:r>
              <a:rPr lang="en-US" dirty="0"/>
              <a:t>, p</a:t>
            </a:r>
            <a:r>
              <a:rPr lang="en-US" dirty="0" smtClean="0"/>
              <a:t>k</a:t>
            </a:r>
            <a:r>
              <a:rPr lang="en-US" baseline="-25000" dirty="0" smtClean="0"/>
              <a:t>1T</a:t>
            </a:r>
            <a:r>
              <a:rPr lang="en-US" dirty="0" smtClean="0"/>
              <a:t>)  ,  m</a:t>
            </a:r>
            <a:r>
              <a:rPr lang="en-US" sz="3200" dirty="0" smtClean="0"/>
              <a:t>)</a:t>
            </a:r>
            <a:r>
              <a:rPr lang="en-US" dirty="0" smtClean="0"/>
              <a:t>:     </a:t>
            </a:r>
            <a:r>
              <a:rPr lang="el-GR" dirty="0" smtClean="0"/>
              <a:t>σ</a:t>
            </a:r>
            <a:r>
              <a:rPr lang="en-US" baseline="-25000" dirty="0" smtClean="0"/>
              <a:t>1T</a:t>
            </a:r>
            <a:r>
              <a:rPr lang="en-US" dirty="0" smtClean="0"/>
              <a:t> ⟵ S</a:t>
            </a:r>
            <a:r>
              <a:rPr lang="en-US" baseline="-25000" dirty="0"/>
              <a:t>1T </a:t>
            </a:r>
            <a:r>
              <a:rPr lang="en-US" dirty="0" smtClean="0"/>
              <a:t>(sk</a:t>
            </a:r>
            <a:r>
              <a:rPr lang="en-US" baseline="-25000" dirty="0" smtClean="0"/>
              <a:t>1T </a:t>
            </a:r>
            <a:r>
              <a:rPr lang="en-US" dirty="0" smtClean="0"/>
              <a:t>, m)</a:t>
            </a:r>
          </a:p>
          <a:p>
            <a:pPr marL="0" indent="0">
              <a:buNone/>
              <a:tabLst>
                <a:tab pos="2233613" algn="l"/>
              </a:tabLst>
            </a:pPr>
            <a:r>
              <a:rPr lang="en-US" dirty="0" smtClean="0"/>
              <a:t>	output   </a:t>
            </a:r>
            <a:r>
              <a:rPr lang="el-GR" b="1" dirty="0" smtClean="0">
                <a:solidFill>
                  <a:srgbClr val="0000FF"/>
                </a:solidFill>
              </a:rPr>
              <a:t>σ</a:t>
            </a:r>
            <a:r>
              <a:rPr lang="en-US" b="1" baseline="30000" dirty="0" smtClean="0">
                <a:solidFill>
                  <a:srgbClr val="0000FF"/>
                </a:solidFill>
              </a:rPr>
              <a:t>*</a:t>
            </a:r>
            <a:r>
              <a:rPr lang="en-US" b="1" dirty="0" smtClean="0">
                <a:solidFill>
                  <a:srgbClr val="0000FF"/>
                </a:solidFill>
              </a:rPr>
              <a:t> ⟵  </a:t>
            </a:r>
            <a:r>
              <a:rPr lang="en-US" b="1" baseline="-25000" dirty="0" smtClean="0">
                <a:solidFill>
                  <a:srgbClr val="0000FF"/>
                </a:solidFill>
              </a:rPr>
              <a:t>  </a:t>
            </a:r>
            <a:r>
              <a:rPr lang="en-US" b="1" dirty="0" smtClean="0">
                <a:solidFill>
                  <a:srgbClr val="0000FF"/>
                </a:solidFill>
              </a:rPr>
              <a:t>(pk</a:t>
            </a:r>
            <a:r>
              <a:rPr lang="en-US" b="1" baseline="-25000" dirty="0" smtClean="0">
                <a:solidFill>
                  <a:srgbClr val="0000FF"/>
                </a:solidFill>
              </a:rPr>
              <a:t>1T</a:t>
            </a:r>
            <a:r>
              <a:rPr lang="en-US" b="1" dirty="0" smtClean="0">
                <a:solidFill>
                  <a:srgbClr val="0000FF"/>
                </a:solidFill>
              </a:rPr>
              <a:t>, </a:t>
            </a:r>
            <a:r>
              <a:rPr lang="el-GR" b="1" dirty="0" smtClean="0">
                <a:solidFill>
                  <a:srgbClr val="0000FF"/>
                </a:solidFill>
              </a:rPr>
              <a:t>σ</a:t>
            </a:r>
            <a:r>
              <a:rPr lang="en-US" b="1" dirty="0" smtClean="0">
                <a:solidFill>
                  <a:srgbClr val="0000FF"/>
                </a:solidFill>
              </a:rPr>
              <a:t>, </a:t>
            </a:r>
            <a:r>
              <a:rPr lang="el-GR" b="1" dirty="0" smtClean="0">
                <a:solidFill>
                  <a:srgbClr val="0000FF"/>
                </a:solidFill>
              </a:rPr>
              <a:t>σ</a:t>
            </a:r>
            <a:r>
              <a:rPr lang="en-US" b="1" baseline="-25000" dirty="0" smtClean="0">
                <a:solidFill>
                  <a:srgbClr val="0000FF"/>
                </a:solidFill>
              </a:rPr>
              <a:t>1T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ts val="3500"/>
              </a:lnSpc>
              <a:tabLst>
                <a:tab pos="1479550" algn="l"/>
              </a:tabLst>
            </a:pPr>
            <a:r>
              <a:rPr lang="en-US" dirty="0" err="1" smtClean="0"/>
              <a:t>V</a:t>
            </a:r>
            <a:r>
              <a:rPr lang="en-US" baseline="-25000" dirty="0" err="1" smtClean="0"/>
              <a:t>online</a:t>
            </a:r>
            <a:r>
              <a:rPr lang="en-US" sz="3200" dirty="0" smtClean="0"/>
              <a:t>(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 smtClean="0"/>
              <a:t>,  m,  </a:t>
            </a:r>
            <a:r>
              <a:rPr lang="el-GR" b="1" dirty="0" smtClean="0">
                <a:solidFill>
                  <a:srgbClr val="0000FF"/>
                </a:solidFill>
              </a:rPr>
              <a:t>σ</a:t>
            </a:r>
            <a:r>
              <a:rPr lang="en-US" b="1" baseline="30000" dirty="0" smtClean="0">
                <a:solidFill>
                  <a:srgbClr val="0000FF"/>
                </a:solidFill>
              </a:rPr>
              <a:t>*</a:t>
            </a:r>
            <a:r>
              <a:rPr lang="en-US" b="1" dirty="0" smtClean="0">
                <a:solidFill>
                  <a:srgbClr val="0000FF"/>
                </a:solidFill>
              </a:rPr>
              <a:t>=(</a:t>
            </a:r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k</a:t>
            </a:r>
            <a:r>
              <a:rPr lang="en-US" b="1" baseline="-25000" dirty="0" smtClean="0">
                <a:solidFill>
                  <a:srgbClr val="0000FF"/>
                </a:solidFill>
              </a:rPr>
              <a:t>1T</a:t>
            </a:r>
            <a:r>
              <a:rPr lang="en-US" b="1" dirty="0">
                <a:solidFill>
                  <a:srgbClr val="0000FF"/>
                </a:solidFill>
              </a:rPr>
              <a:t>, </a:t>
            </a:r>
            <a:r>
              <a:rPr lang="el-GR" b="1" dirty="0">
                <a:solidFill>
                  <a:srgbClr val="0000FF"/>
                </a:solidFill>
              </a:rPr>
              <a:t>σ</a:t>
            </a:r>
            <a:r>
              <a:rPr lang="en-US" b="1" dirty="0">
                <a:solidFill>
                  <a:srgbClr val="0000FF"/>
                </a:solidFill>
              </a:rPr>
              <a:t>, </a:t>
            </a:r>
            <a:r>
              <a:rPr lang="el-GR" b="1" dirty="0">
                <a:solidFill>
                  <a:srgbClr val="0000FF"/>
                </a:solidFill>
              </a:rPr>
              <a:t>σ</a:t>
            </a:r>
            <a:r>
              <a:rPr lang="en-US" b="1" baseline="-25000" dirty="0">
                <a:solidFill>
                  <a:srgbClr val="0000FF"/>
                </a:solidFill>
              </a:rPr>
              <a:t>1T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r>
              <a:rPr lang="en-US" sz="3200" dirty="0" smtClean="0"/>
              <a:t>)</a:t>
            </a:r>
            <a:r>
              <a:rPr lang="en-US" dirty="0" smtClean="0"/>
              <a:t>:   </a:t>
            </a:r>
            <a:br>
              <a:rPr lang="en-US" dirty="0" smtClean="0"/>
            </a:br>
            <a:r>
              <a:rPr lang="en-US" dirty="0" smtClean="0"/>
              <a:t>	accept if    V(</a:t>
            </a:r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 smtClean="0"/>
              <a:t>, pk</a:t>
            </a:r>
            <a:r>
              <a:rPr lang="en-US" baseline="-25000" dirty="0" smtClean="0"/>
              <a:t>1T</a:t>
            </a:r>
            <a:r>
              <a:rPr lang="en-US" dirty="0" smtClean="0"/>
              <a:t>, </a:t>
            </a:r>
            <a:r>
              <a:rPr lang="el-GR" dirty="0" smtClean="0"/>
              <a:t>σ</a:t>
            </a:r>
            <a:r>
              <a:rPr lang="en-US" dirty="0" smtClean="0"/>
              <a:t> )  =  V</a:t>
            </a:r>
            <a:r>
              <a:rPr lang="en-US" baseline="-25000" dirty="0" smtClean="0"/>
              <a:t>1T</a:t>
            </a:r>
            <a:r>
              <a:rPr lang="en-US" dirty="0" smtClean="0"/>
              <a:t>(pk</a:t>
            </a:r>
            <a:r>
              <a:rPr lang="en-US" baseline="-25000" dirty="0" smtClean="0"/>
              <a:t>1T</a:t>
            </a:r>
            <a:r>
              <a:rPr lang="en-US" dirty="0" smtClean="0"/>
              <a:t>, m, </a:t>
            </a:r>
            <a:r>
              <a:rPr lang="el-GR" dirty="0"/>
              <a:t>σ</a:t>
            </a:r>
            <a:r>
              <a:rPr lang="en-US" baseline="-25000" dirty="0"/>
              <a:t>1T</a:t>
            </a:r>
            <a:r>
              <a:rPr lang="en-US" dirty="0" smtClean="0"/>
              <a:t>)  =  “accept”</a:t>
            </a:r>
          </a:p>
          <a:p>
            <a:pPr marL="0" indent="0">
              <a:buNone/>
              <a:tabLst>
                <a:tab pos="2233613" algn="l"/>
              </a:tabLst>
            </a:pPr>
            <a:endParaRPr lang="en-US" baseline="-25000" dirty="0"/>
          </a:p>
        </p:txBody>
      </p:sp>
      <p:grpSp>
        <p:nvGrpSpPr>
          <p:cNvPr id="7" name="Group 6"/>
          <p:cNvGrpSpPr/>
          <p:nvPr/>
        </p:nvGrpSpPr>
        <p:grpSpPr>
          <a:xfrm>
            <a:off x="7086600" y="3119108"/>
            <a:ext cx="1231931" cy="369332"/>
            <a:chOff x="7086600" y="3119108"/>
            <a:chExt cx="123193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7086600" y="333375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785250" y="3119108"/>
              <a:ext cx="533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fast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49691" y="1809750"/>
            <a:ext cx="1008509" cy="762000"/>
            <a:chOff x="7391400" y="3119108"/>
            <a:chExt cx="1008509" cy="7620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7391400" y="3423908"/>
              <a:ext cx="533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785250" y="3119108"/>
              <a:ext cx="614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25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using one-time sigs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One-time sigs.   ⇒    fast-online sigs.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Problem:    </a:t>
            </a:r>
            <a:r>
              <a:rPr lang="en-US" dirty="0" err="1" smtClean="0"/>
              <a:t>Lamport</a:t>
            </a:r>
            <a:r>
              <a:rPr lang="en-US" dirty="0" smtClean="0"/>
              <a:t> results in very long signatures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more suitable one-time signature:</a:t>
            </a:r>
            <a:endParaRPr lang="en-US" dirty="0"/>
          </a:p>
          <a:p>
            <a:r>
              <a:rPr lang="en-US" dirty="0" smtClean="0"/>
              <a:t>Hard </a:t>
            </a:r>
            <a:r>
              <a:rPr lang="en-US" dirty="0" err="1" smtClean="0"/>
              <a:t>Dlog</a:t>
            </a:r>
            <a:r>
              <a:rPr lang="en-US" dirty="0" smtClean="0"/>
              <a:t> in group G  ⇒  secure one-time sigs. with </a:t>
            </a:r>
            <a:r>
              <a:rPr lang="en-US" b="1" u="sng" dirty="0" smtClean="0"/>
              <a:t>fast</a:t>
            </a:r>
            <a:r>
              <a:rPr lang="en-US" dirty="0" smtClean="0"/>
              <a:t> signing</a:t>
            </a:r>
          </a:p>
          <a:p>
            <a:pPr lvl="1">
              <a:spcBef>
                <a:spcPts val="1776"/>
              </a:spcBef>
            </a:pPr>
            <a:r>
              <a:rPr lang="en-US" dirty="0" smtClean="0"/>
              <a:t>Signature size:   if |G|=p then signature is  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</a:rPr>
              <a:t>r,s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∈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lvl="1">
              <a:spcBef>
                <a:spcPts val="1776"/>
              </a:spcBef>
            </a:pPr>
            <a:r>
              <a:rPr lang="en-US" dirty="0" smtClean="0"/>
              <a:t>How:   see homework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14065" y="4095750"/>
            <a:ext cx="979755" cy="445532"/>
            <a:chOff x="7924800" y="3790950"/>
            <a:chExt cx="979755" cy="445532"/>
          </a:xfrm>
        </p:grpSpPr>
        <p:sp>
          <p:nvSpPr>
            <p:cNvPr id="5" name="Left Brace 4"/>
            <p:cNvSpPr/>
            <p:nvPr/>
          </p:nvSpPr>
          <p:spPr>
            <a:xfrm rot="16200000">
              <a:off x="8305800" y="3562350"/>
              <a:ext cx="1524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24800" y="386715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 bytes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940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Better method:  chameleon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839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G:  finite cyclic group of order p.        g,  h=g</a:t>
            </a:r>
            <a:r>
              <a:rPr lang="el-GR" baseline="30000" dirty="0" smtClean="0"/>
              <a:t>α</a:t>
            </a:r>
            <a:r>
              <a:rPr lang="en-US" dirty="0" smtClean="0"/>
              <a:t>  ∈ G    generators.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Define:     	</a:t>
            </a:r>
            <a:r>
              <a:rPr lang="en-US" b="1" dirty="0" smtClean="0">
                <a:solidFill>
                  <a:srgbClr val="0000FF"/>
                </a:solidFill>
              </a:rPr>
              <a:t>H(</a:t>
            </a:r>
            <a:r>
              <a:rPr lang="en-US" b="1" dirty="0" err="1" smtClean="0">
                <a:solidFill>
                  <a:srgbClr val="0000FF"/>
                </a:solidFill>
              </a:rPr>
              <a:t>m,r</a:t>
            </a:r>
            <a:r>
              <a:rPr lang="en-US" b="1" dirty="0" smtClean="0">
                <a:solidFill>
                  <a:srgbClr val="0000FF"/>
                </a:solidFill>
              </a:rPr>
              <a:t>)  =   </a:t>
            </a:r>
            <a:r>
              <a:rPr lang="en-US" b="1" dirty="0" err="1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err="1">
                <a:solidFill>
                  <a:srgbClr val="0000FF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⋅h</a:t>
            </a:r>
            <a:r>
              <a:rPr lang="en-US" sz="3200" b="1" baseline="30000" dirty="0" err="1">
                <a:solidFill>
                  <a:srgbClr val="0000FF"/>
                </a:solidFill>
              </a:rPr>
              <a:t>m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  </a:t>
            </a:r>
            <a:r>
              <a:rPr lang="en-US" b="1" dirty="0" smtClean="0">
                <a:solidFill>
                  <a:srgbClr val="0000FF"/>
                </a:solidFill>
              </a:rPr>
              <a:t>   ∈ G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u="sng" dirty="0" smtClean="0"/>
              <a:t>Properties</a:t>
            </a:r>
            <a:r>
              <a:rPr lang="en-US" dirty="0" smtClean="0"/>
              <a:t>:</a:t>
            </a:r>
          </a:p>
          <a:p>
            <a:pPr>
              <a:spcBef>
                <a:spcPts val="1272"/>
              </a:spcBef>
            </a:pPr>
            <a:r>
              <a:rPr lang="en-US" dirty="0" smtClean="0"/>
              <a:t>H(</a:t>
            </a:r>
            <a:r>
              <a:rPr lang="en-US" dirty="0" err="1" smtClean="0"/>
              <a:t>m,r</a:t>
            </a:r>
            <a:r>
              <a:rPr lang="en-US" dirty="0" smtClean="0"/>
              <a:t>)  can be efficiently evaluated</a:t>
            </a:r>
          </a:p>
          <a:p>
            <a:pPr>
              <a:spcBef>
                <a:spcPts val="1272"/>
              </a:spcBef>
            </a:pPr>
            <a:r>
              <a:rPr lang="en-US" dirty="0"/>
              <a:t>H</a:t>
            </a:r>
            <a:r>
              <a:rPr lang="en-US" dirty="0" smtClean="0"/>
              <a:t> is collision resistant if </a:t>
            </a:r>
            <a:r>
              <a:rPr lang="en-US" dirty="0" err="1" smtClean="0"/>
              <a:t>Dlog</a:t>
            </a:r>
            <a:r>
              <a:rPr lang="en-US" dirty="0" smtClean="0"/>
              <a:t> in G is hard    </a:t>
            </a:r>
            <a:r>
              <a:rPr lang="en-US" sz="2800" dirty="0" smtClean="0"/>
              <a:t>(</a:t>
            </a:r>
            <a:r>
              <a:rPr lang="en-US" sz="2000" dirty="0" smtClean="0"/>
              <a:t>collision  ⟶  </a:t>
            </a:r>
            <a:r>
              <a:rPr lang="el-GR" sz="2000" dirty="0" smtClean="0"/>
              <a:t>α</a:t>
            </a:r>
            <a:r>
              <a:rPr lang="en-US" sz="2000" dirty="0" smtClean="0"/>
              <a:t> = </a:t>
            </a:r>
            <a:r>
              <a:rPr lang="en-US" sz="2000" dirty="0" err="1" smtClean="0"/>
              <a:t>Dlog</a:t>
            </a:r>
            <a:r>
              <a:rPr lang="en-US" sz="2000" baseline="-25000" dirty="0" err="1" smtClean="0"/>
              <a:t>g</a:t>
            </a:r>
            <a:r>
              <a:rPr lang="en-US" sz="2000" dirty="0" smtClean="0"/>
              <a:t>(h)   </a:t>
            </a:r>
            <a:r>
              <a:rPr lang="en-US" sz="2800" dirty="0" smtClean="0"/>
              <a:t>)</a:t>
            </a:r>
            <a:endParaRPr lang="en-US" dirty="0" smtClean="0"/>
          </a:p>
          <a:p>
            <a:pPr>
              <a:spcBef>
                <a:spcPts val="1272"/>
              </a:spcBef>
            </a:pPr>
            <a:r>
              <a:rPr lang="en-US" dirty="0" smtClean="0"/>
              <a:t>If </a:t>
            </a:r>
            <a:r>
              <a:rPr lang="el-GR" dirty="0" smtClean="0"/>
              <a:t>α</a:t>
            </a:r>
            <a:r>
              <a:rPr lang="en-US" dirty="0"/>
              <a:t> </a:t>
            </a:r>
            <a:r>
              <a:rPr lang="en-US" dirty="0" smtClean="0"/>
              <a:t>is known:    given  m  and  t</a:t>
            </a:r>
            <a:r>
              <a:rPr lang="en-US" sz="3200" baseline="30000" dirty="0" smtClean="0"/>
              <a:t> </a:t>
            </a:r>
            <a:r>
              <a:rPr lang="en-US" dirty="0" smtClean="0"/>
              <a:t> can find   r    </a:t>
            </a:r>
            <a:r>
              <a:rPr lang="en-US" dirty="0" err="1" smtClean="0"/>
              <a:t>s.t.</a:t>
            </a:r>
            <a:r>
              <a:rPr lang="en-US" dirty="0" smtClean="0"/>
              <a:t>     H(</a:t>
            </a:r>
            <a:r>
              <a:rPr lang="en-US" dirty="0" err="1" smtClean="0"/>
              <a:t>m,r</a:t>
            </a:r>
            <a:r>
              <a:rPr lang="en-US" dirty="0" smtClean="0"/>
              <a:t>) = </a:t>
            </a:r>
            <a:r>
              <a:rPr lang="en-US" dirty="0" err="1"/>
              <a:t>h</a:t>
            </a:r>
            <a:r>
              <a:rPr lang="en-US" sz="3200" baseline="30000" dirty="0" err="1" smtClean="0"/>
              <a:t>t</a:t>
            </a:r>
            <a:endParaRPr lang="en-US" sz="3200" baseline="300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r = (t-m)⋅</a:t>
            </a:r>
            <a:r>
              <a:rPr lang="el-GR" b="1" dirty="0" smtClean="0">
                <a:solidFill>
                  <a:srgbClr val="0000FF"/>
                </a:solidFill>
              </a:rPr>
              <a:t>α</a:t>
            </a:r>
            <a:r>
              <a:rPr lang="en-US" b="1" dirty="0" smtClean="0">
                <a:solidFill>
                  <a:srgbClr val="0000FF"/>
                </a:solidFill>
              </a:rPr>
              <a:t>  </a:t>
            </a:r>
            <a:r>
              <a:rPr lang="en-US" dirty="0" smtClean="0"/>
              <a:t>.      Indeed:   H(</a:t>
            </a:r>
            <a:r>
              <a:rPr lang="en-US" dirty="0" err="1" smtClean="0"/>
              <a:t>m,r</a:t>
            </a:r>
            <a:r>
              <a:rPr lang="en-US" dirty="0" smtClean="0"/>
              <a:t>) = </a:t>
            </a:r>
            <a:r>
              <a:rPr lang="en-US" dirty="0" err="1" smtClean="0"/>
              <a:t>g</a:t>
            </a:r>
            <a:r>
              <a:rPr lang="en-US" sz="3200" baseline="30000" dirty="0" err="1"/>
              <a:t>r</a:t>
            </a:r>
            <a:r>
              <a:rPr lang="en-US" dirty="0" err="1" smtClean="0"/>
              <a:t>⋅h</a:t>
            </a:r>
            <a:r>
              <a:rPr lang="en-US" sz="3200" baseline="30000" dirty="0" err="1"/>
              <a:t>m</a:t>
            </a:r>
            <a:r>
              <a:rPr lang="en-US" sz="3200" dirty="0" smtClean="0"/>
              <a:t> </a:t>
            </a:r>
            <a:r>
              <a:rPr lang="en-US" dirty="0" smtClean="0"/>
              <a:t>=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9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Fast online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9154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(Gen, S, V):    secure many-time signature  (slow</a:t>
            </a:r>
            <a:r>
              <a:rPr lang="en-US" dirty="0" smtClean="0"/>
              <a:t>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G:  finite cyclic group of order p.        g,  h=g</a:t>
            </a:r>
            <a:r>
              <a:rPr lang="el-GR" baseline="30000" dirty="0"/>
              <a:t>α</a:t>
            </a:r>
            <a:r>
              <a:rPr lang="en-US" dirty="0"/>
              <a:t>  ∈ G   </a:t>
            </a:r>
            <a:r>
              <a:rPr lang="en-US" dirty="0" smtClean="0"/>
              <a:t>rand. generators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 smtClean="0"/>
              <a:t>Gen </a:t>
            </a:r>
            <a:r>
              <a:rPr lang="en-US" dirty="0"/>
              <a:t>⟶  </a:t>
            </a:r>
            <a:r>
              <a:rPr lang="en-US" dirty="0" smtClean="0"/>
              <a:t>(</a:t>
            </a:r>
            <a:r>
              <a:rPr lang="en-US" dirty="0" err="1"/>
              <a:t>p</a:t>
            </a:r>
            <a:r>
              <a:rPr lang="en-US" dirty="0" err="1" smtClean="0"/>
              <a:t>k,sk</a:t>
            </a:r>
            <a:r>
              <a:rPr lang="en-US" dirty="0" smtClean="0"/>
              <a:t>)     ,       </a:t>
            </a:r>
            <a:r>
              <a:rPr lang="en-US" dirty="0" err="1" smtClean="0"/>
              <a:t>sk</a:t>
            </a:r>
            <a:r>
              <a:rPr lang="en-US" baseline="30000" dirty="0" smtClean="0"/>
              <a:t>*</a:t>
            </a:r>
            <a:r>
              <a:rPr lang="en-US" dirty="0" smtClean="0"/>
              <a:t>= (</a:t>
            </a:r>
            <a:r>
              <a:rPr lang="en-US" dirty="0" err="1" smtClean="0"/>
              <a:t>sk</a:t>
            </a:r>
            <a:r>
              <a:rPr lang="en-US" dirty="0" smtClean="0"/>
              <a:t>, </a:t>
            </a:r>
            <a:r>
              <a:rPr lang="el-GR" dirty="0" smtClean="0"/>
              <a:t>α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 err="1"/>
              <a:t>PreSign</a:t>
            </a:r>
            <a:r>
              <a:rPr lang="en-US" dirty="0"/>
              <a:t>(</a:t>
            </a:r>
            <a:r>
              <a:rPr lang="en-US" dirty="0" err="1" smtClean="0"/>
              <a:t>sk</a:t>
            </a:r>
            <a:r>
              <a:rPr lang="en-US" baseline="30000" dirty="0" smtClean="0"/>
              <a:t>*</a:t>
            </a:r>
            <a:r>
              <a:rPr lang="en-US" dirty="0" smtClean="0"/>
              <a:t>)</a:t>
            </a:r>
            <a:r>
              <a:rPr lang="en-US" dirty="0"/>
              <a:t>:      </a:t>
            </a:r>
            <a:r>
              <a:rPr lang="en-US" dirty="0" smtClean="0"/>
              <a:t>random  t ⟵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    ,   </a:t>
            </a:r>
            <a:r>
              <a:rPr lang="el-GR" dirty="0" smtClean="0"/>
              <a:t>σ</a:t>
            </a:r>
            <a:r>
              <a:rPr lang="en-US" dirty="0" smtClean="0"/>
              <a:t> </a:t>
            </a:r>
            <a:r>
              <a:rPr lang="en-US" dirty="0"/>
              <a:t>⟵ S(</a:t>
            </a:r>
            <a:r>
              <a:rPr lang="en-US" dirty="0" err="1"/>
              <a:t>sk</a:t>
            </a:r>
            <a:r>
              <a:rPr lang="en-US" dirty="0"/>
              <a:t>,  </a:t>
            </a:r>
            <a:r>
              <a:rPr lang="en-US" dirty="0" err="1" smtClean="0"/>
              <a:t>h</a:t>
            </a:r>
            <a:r>
              <a:rPr lang="en-US" sz="3200" baseline="30000" dirty="0" err="1"/>
              <a:t>t</a:t>
            </a:r>
            <a:r>
              <a:rPr lang="en-US" dirty="0" smtClean="0"/>
              <a:t>)</a:t>
            </a:r>
          </a:p>
          <a:p>
            <a:pPr>
              <a:spcBef>
                <a:spcPts val="1176"/>
              </a:spcBef>
            </a:pPr>
            <a:r>
              <a:rPr lang="en-US" dirty="0" err="1" smtClean="0"/>
              <a:t>S</a:t>
            </a:r>
            <a:r>
              <a:rPr lang="en-US" baseline="-25000" dirty="0" err="1" smtClean="0"/>
              <a:t>online</a:t>
            </a:r>
            <a:r>
              <a:rPr lang="en-US" sz="3200" dirty="0"/>
              <a:t>(</a:t>
            </a:r>
            <a:r>
              <a:rPr lang="en-US" dirty="0"/>
              <a:t>  (</a:t>
            </a:r>
            <a:r>
              <a:rPr lang="el-GR" dirty="0"/>
              <a:t>σ</a:t>
            </a:r>
            <a:r>
              <a:rPr lang="en-US" dirty="0" smtClean="0"/>
              <a:t>, </a:t>
            </a:r>
            <a:r>
              <a:rPr lang="el-GR" dirty="0" smtClean="0"/>
              <a:t>α</a:t>
            </a:r>
            <a:r>
              <a:rPr lang="en-US" dirty="0" smtClean="0"/>
              <a:t>, </a:t>
            </a:r>
            <a:r>
              <a:rPr lang="en-US" dirty="0"/>
              <a:t>t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err="1"/>
              <a:t>h</a:t>
            </a:r>
            <a:r>
              <a:rPr lang="en-US" sz="3200" baseline="30000" dirty="0" err="1" smtClean="0"/>
              <a:t>t</a:t>
            </a:r>
            <a:r>
              <a:rPr lang="en-US" dirty="0" smtClean="0"/>
              <a:t>)  </a:t>
            </a:r>
            <a:r>
              <a:rPr lang="en-US" dirty="0"/>
              <a:t>,  m</a:t>
            </a:r>
            <a:r>
              <a:rPr lang="en-US" sz="3200" dirty="0"/>
              <a:t>)</a:t>
            </a:r>
            <a:r>
              <a:rPr lang="en-US" dirty="0"/>
              <a:t>:    </a:t>
            </a:r>
            <a:r>
              <a:rPr lang="en-US" b="1" dirty="0" smtClean="0"/>
              <a:t>r ⟵ (t-</a:t>
            </a:r>
            <a:r>
              <a:rPr lang="en-US" b="1" dirty="0"/>
              <a:t>m</a:t>
            </a:r>
            <a:r>
              <a:rPr lang="en-US" b="1" dirty="0" smtClean="0"/>
              <a:t>)⋅</a:t>
            </a:r>
            <a:r>
              <a:rPr lang="el-GR" b="1" dirty="0" smtClean="0"/>
              <a:t>α</a:t>
            </a:r>
            <a:r>
              <a:rPr lang="en-US" dirty="0" smtClean="0"/>
              <a:t>  ,   output   </a:t>
            </a:r>
            <a:r>
              <a:rPr lang="el-GR" b="1" dirty="0">
                <a:solidFill>
                  <a:srgbClr val="0000FF"/>
                </a:solidFill>
              </a:rPr>
              <a:t>σ</a:t>
            </a:r>
            <a:r>
              <a:rPr lang="en-US" b="1" baseline="30000" dirty="0">
                <a:solidFill>
                  <a:srgbClr val="0000FF"/>
                </a:solidFill>
              </a:rPr>
              <a:t>*</a:t>
            </a:r>
            <a:r>
              <a:rPr lang="en-US" b="1" dirty="0">
                <a:solidFill>
                  <a:srgbClr val="0000FF"/>
                </a:solidFill>
              </a:rPr>
              <a:t> ⟵ 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l-GR" b="1" dirty="0" smtClean="0">
                <a:solidFill>
                  <a:srgbClr val="0000FF"/>
                </a:solidFill>
              </a:rPr>
              <a:t>σ</a:t>
            </a:r>
            <a:r>
              <a:rPr lang="en-US" b="1" dirty="0" smtClean="0">
                <a:solidFill>
                  <a:srgbClr val="0000FF"/>
                </a:solidFill>
              </a:rPr>
              <a:t>,  </a:t>
            </a:r>
            <a:r>
              <a:rPr lang="en-US" b="1" dirty="0" err="1">
                <a:solidFill>
                  <a:srgbClr val="0000FF"/>
                </a:solidFill>
              </a:rPr>
              <a:t>h</a:t>
            </a:r>
            <a:r>
              <a:rPr lang="en-US" sz="3200" b="1" baseline="30000" dirty="0" err="1" smtClean="0">
                <a:solidFill>
                  <a:srgbClr val="0000FF"/>
                </a:solidFill>
              </a:rPr>
              <a:t>t</a:t>
            </a:r>
            <a:r>
              <a:rPr lang="en-US" b="1" dirty="0" smtClean="0">
                <a:solidFill>
                  <a:srgbClr val="0000FF"/>
                </a:solidFill>
              </a:rPr>
              <a:t>,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r)</a:t>
            </a:r>
          </a:p>
          <a:p>
            <a:pPr>
              <a:lnSpc>
                <a:spcPct val="140000"/>
              </a:lnSpc>
              <a:spcBef>
                <a:spcPts val="1176"/>
              </a:spcBef>
            </a:pPr>
            <a:r>
              <a:rPr lang="en-US" dirty="0" err="1"/>
              <a:t>V</a:t>
            </a:r>
            <a:r>
              <a:rPr lang="en-US" baseline="-25000" dirty="0" err="1"/>
              <a:t>online</a:t>
            </a:r>
            <a:r>
              <a:rPr lang="en-US" sz="3200" dirty="0"/>
              <a:t>(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/>
              <a:t>,  m,  </a:t>
            </a:r>
            <a:r>
              <a:rPr lang="el-GR" b="1" dirty="0">
                <a:solidFill>
                  <a:srgbClr val="0000FF"/>
                </a:solidFill>
              </a:rPr>
              <a:t>σ</a:t>
            </a:r>
            <a:r>
              <a:rPr lang="en-US" b="1" baseline="30000" dirty="0">
                <a:solidFill>
                  <a:srgbClr val="0000FF"/>
                </a:solidFill>
              </a:rPr>
              <a:t>*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l-GR" b="1" dirty="0" smtClean="0">
                <a:solidFill>
                  <a:srgbClr val="0000FF"/>
                </a:solidFill>
              </a:rPr>
              <a:t>σ</a:t>
            </a:r>
            <a:r>
              <a:rPr lang="en-US" b="1" dirty="0">
                <a:solidFill>
                  <a:srgbClr val="0000FF"/>
                </a:solidFill>
              </a:rPr>
              <a:t>, </a:t>
            </a:r>
            <a:r>
              <a:rPr lang="en-US" b="1" dirty="0" err="1">
                <a:solidFill>
                  <a:srgbClr val="0000FF"/>
                </a:solidFill>
              </a:rPr>
              <a:t>h</a:t>
            </a:r>
            <a:r>
              <a:rPr lang="en-US" sz="3200" b="1" baseline="30000" dirty="0" err="1" smtClean="0">
                <a:solidFill>
                  <a:srgbClr val="0000FF"/>
                </a:solidFill>
              </a:rPr>
              <a:t>t</a:t>
            </a:r>
            <a:r>
              <a:rPr lang="en-US" b="1" dirty="0" smtClean="0">
                <a:solidFill>
                  <a:srgbClr val="0000FF"/>
                </a:solidFill>
              </a:rPr>
              <a:t>,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r)</a:t>
            </a:r>
            <a:r>
              <a:rPr lang="en-US" sz="3200" dirty="0"/>
              <a:t>)</a:t>
            </a:r>
            <a:r>
              <a:rPr lang="en-US" dirty="0"/>
              <a:t>:   </a:t>
            </a:r>
            <a:br>
              <a:rPr lang="en-US" dirty="0"/>
            </a:br>
            <a:r>
              <a:rPr lang="en-US" dirty="0"/>
              <a:t>	accept if    V</a:t>
            </a:r>
            <a:r>
              <a:rPr lang="en-US" dirty="0" smtClean="0"/>
              <a:t>(</a:t>
            </a:r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/>
              <a:t>, </a:t>
            </a:r>
            <a:r>
              <a:rPr lang="en-US" b="1" dirty="0" err="1"/>
              <a:t>h</a:t>
            </a:r>
            <a:r>
              <a:rPr lang="en-US" sz="3200" b="1" baseline="30000" dirty="0" err="1" smtClean="0"/>
              <a:t>t</a:t>
            </a:r>
            <a:r>
              <a:rPr lang="en-US" dirty="0" smtClean="0"/>
              <a:t>)  </a:t>
            </a:r>
            <a:r>
              <a:rPr lang="en-US" dirty="0"/>
              <a:t>= </a:t>
            </a:r>
            <a:r>
              <a:rPr lang="en-US" dirty="0" smtClean="0"/>
              <a:t>“</a:t>
            </a:r>
            <a:r>
              <a:rPr lang="en-US" dirty="0"/>
              <a:t>accept</a:t>
            </a:r>
            <a:r>
              <a:rPr lang="en-US" dirty="0" smtClean="0"/>
              <a:t>”   and   H(</a:t>
            </a:r>
            <a:r>
              <a:rPr lang="en-US" dirty="0" err="1" smtClean="0"/>
              <a:t>m,r</a:t>
            </a:r>
            <a:r>
              <a:rPr lang="en-US" dirty="0" smtClean="0"/>
              <a:t>) = </a:t>
            </a:r>
            <a:r>
              <a:rPr lang="en-US" b="1" dirty="0" err="1"/>
              <a:t>h</a:t>
            </a:r>
            <a:r>
              <a:rPr lang="en-US" sz="3200" b="1" baseline="30000" dirty="0" err="1" smtClean="0"/>
              <a:t>t</a:t>
            </a:r>
            <a:endParaRPr lang="en-US" dirty="0"/>
          </a:p>
          <a:p>
            <a:pPr>
              <a:spcBef>
                <a:spcPts val="1176"/>
              </a:spcBef>
            </a:pP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962150"/>
            <a:ext cx="1008509" cy="762000"/>
            <a:chOff x="7391400" y="3119108"/>
            <a:chExt cx="1008509" cy="76200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7391400" y="3423908"/>
              <a:ext cx="533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785250" y="3119108"/>
              <a:ext cx="614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slow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71874" y="3728708"/>
            <a:ext cx="976526" cy="549648"/>
            <a:chOff x="6705600" y="2585708"/>
            <a:chExt cx="976526" cy="549648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705600" y="2585708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48845" y="2766024"/>
              <a:ext cx="533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664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online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Shorter signatures than one-time sigs. method:</a:t>
            </a:r>
          </a:p>
          <a:p>
            <a:r>
              <a:rPr lang="en-US" dirty="0"/>
              <a:t>T</a:t>
            </a:r>
            <a:r>
              <a:rPr lang="en-US" dirty="0" smtClean="0"/>
              <a:t>otal overhead is only 64 bytes    </a:t>
            </a:r>
            <a:r>
              <a:rPr lang="en-US" sz="2000" dirty="0" smtClean="0"/>
              <a:t>(vs. 128 bytes with 1-time sigs)</a:t>
            </a:r>
            <a:endParaRPr lang="en-US" dirty="0" smtClean="0"/>
          </a:p>
          <a:p>
            <a:r>
              <a:rPr lang="en-US" dirty="0" smtClean="0"/>
              <a:t>Online signature time:    one multiplication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Security:</a:t>
            </a:r>
          </a:p>
          <a:p>
            <a:r>
              <a:rPr lang="en-US" dirty="0" smtClean="0"/>
              <a:t>A forger can be used to either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(1)  forge signatures for </a:t>
            </a:r>
            <a:r>
              <a:rPr lang="en-US" dirty="0"/>
              <a:t>(Gen, S, V</a:t>
            </a:r>
            <a:r>
              <a:rPr lang="en-US" dirty="0" smtClean="0"/>
              <a:t>),   or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(2)  find collisions on   H(</a:t>
            </a:r>
            <a:r>
              <a:rPr lang="en-US" dirty="0" err="1" smtClean="0"/>
              <a:t>m,r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731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38150"/>
            <a:ext cx="7765618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Fast online signatures have a fast </a:t>
            </a:r>
            <a:r>
              <a:rPr lang="en-US" sz="2400" u="sng" dirty="0" smtClean="0"/>
              <a:t>online</a:t>
            </a:r>
            <a:r>
              <a:rPr lang="en-US" sz="2400" dirty="0" smtClean="0"/>
              <a:t> signing time.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If we count the entire signing time (i.e.   </a:t>
            </a:r>
            <a:r>
              <a:rPr lang="en-US" sz="2400" dirty="0" err="1" smtClean="0"/>
              <a:t>PreSign</a:t>
            </a:r>
            <a:r>
              <a:rPr lang="en-US" sz="2400" dirty="0" smtClean="0"/>
              <a:t> + Sign), </a:t>
            </a:r>
            <a:br>
              <a:rPr lang="en-US" sz="2400" dirty="0" smtClean="0"/>
            </a:br>
            <a:r>
              <a:rPr lang="en-US" sz="2400" dirty="0" smtClean="0"/>
              <a:t>would the time be better or worse than a standard signature </a:t>
            </a:r>
            <a:br>
              <a:rPr lang="en-US" sz="2400" dirty="0" smtClean="0"/>
            </a:br>
            <a:r>
              <a:rPr lang="en-US" sz="2400" dirty="0" smtClean="0"/>
              <a:t>like RSA?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2719685"/>
            <a:ext cx="751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signatures are always faster than regular signatures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176885"/>
            <a:ext cx="6778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PreSign</a:t>
            </a:r>
            <a:r>
              <a:rPr lang="en-US" sz="2400" dirty="0" smtClean="0"/>
              <a:t> step uses a regular signatures, so overall</a:t>
            </a:r>
            <a:br>
              <a:rPr lang="en-US" sz="2400" dirty="0" smtClean="0"/>
            </a:br>
            <a:r>
              <a:rPr lang="en-US" sz="2400" dirty="0" smtClean="0"/>
              <a:t>they cannot be faster than a regular signature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363855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29735" y="4081792"/>
            <a:ext cx="573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which online signature is used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629150"/>
            <a:ext cx="8595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  signature verification time is always worse than regular sigs.</a:t>
            </a:r>
          </a:p>
        </p:txBody>
      </p:sp>
    </p:spTree>
    <p:extLst>
      <p:ext uri="{BB962C8B-B14F-4D97-AF65-F5344CB8AC3E}">
        <p14:creationId xmlns:p14="http://schemas.microsoft.com/office/powerpoint/2010/main" val="167784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8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61950"/>
            <a:ext cx="79749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Recipient accepts </a:t>
            </a:r>
            <a:r>
              <a:rPr lang="en-US" sz="2400" dirty="0" smtClean="0">
                <a:solidFill>
                  <a:srgbClr val="0000FF"/>
                </a:solidFill>
              </a:rPr>
              <a:t>packet #2 </a:t>
            </a:r>
            <a:r>
              <a:rPr lang="en-US" sz="2400" dirty="0">
                <a:solidFill>
                  <a:srgbClr val="0000FF"/>
                </a:solidFill>
              </a:rPr>
              <a:t>= (data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pk</a:t>
            </a:r>
            <a:r>
              <a:rPr lang="en-US" sz="2400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l-GR" sz="2400" dirty="0">
                <a:solidFill>
                  <a:srgbClr val="0000FF"/>
                </a:solidFill>
              </a:rPr>
              <a:t>σ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r>
              <a:rPr lang="en-US" sz="2400" dirty="0" smtClean="0"/>
              <a:t>once it verifies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2</a:t>
            </a:r>
          </a:p>
          <a:p>
            <a:endParaRPr lang="en-US" sz="2400" baseline="-250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How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does the recipient verify the signature </a:t>
            </a:r>
            <a:r>
              <a:rPr lang="el-GR" sz="2400" dirty="0" smtClean="0">
                <a:solidFill>
                  <a:srgbClr val="000000"/>
                </a:solidFill>
              </a:rPr>
              <a:t>σ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in packet #2?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2599064"/>
            <a:ext cx="4620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V</a:t>
            </a:r>
            <a:r>
              <a:rPr lang="en-US" sz="2400" baseline="-25000" dirty="0" smtClean="0">
                <a:solidFill>
                  <a:srgbClr val="000000"/>
                </a:solidFill>
              </a:rPr>
              <a:t>1T</a:t>
            </a:r>
            <a:r>
              <a:rPr lang="en-US" sz="2800" dirty="0" smtClean="0">
                <a:solidFill>
                  <a:srgbClr val="000000"/>
                </a:solidFill>
              </a:rPr>
              <a:t>( </a:t>
            </a: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k</a:t>
            </a:r>
            <a:r>
              <a:rPr lang="en-US" sz="2400" baseline="-25000" dirty="0" smtClean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,  (data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, p</a:t>
            </a:r>
            <a:r>
              <a:rPr lang="en-US" sz="2400" dirty="0" smtClean="0">
                <a:solidFill>
                  <a:srgbClr val="000000"/>
                </a:solidFill>
              </a:rPr>
              <a:t>k</a:t>
            </a:r>
            <a:r>
              <a:rPr lang="en-US" sz="2400" baseline="-25000" dirty="0" smtClean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),  </a:t>
            </a:r>
            <a:r>
              <a:rPr lang="el-GR" sz="2400" dirty="0" smtClean="0">
                <a:solidFill>
                  <a:srgbClr val="000000"/>
                </a:solidFill>
              </a:rPr>
              <a:t>σ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)  </a:t>
            </a:r>
            <a:r>
              <a:rPr lang="en-US" sz="2000" dirty="0" smtClean="0">
                <a:solidFill>
                  <a:srgbClr val="000000"/>
                </a:solidFill>
              </a:rPr>
              <a:t>= “accept”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38350"/>
            <a:ext cx="4474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Accept if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and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were valid and: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1455" y="3118807"/>
            <a:ext cx="431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V</a:t>
            </a:r>
            <a:r>
              <a:rPr lang="en-US" sz="2800" dirty="0" smtClean="0">
                <a:solidFill>
                  <a:srgbClr val="000000"/>
                </a:solidFill>
              </a:rPr>
              <a:t>( </a:t>
            </a:r>
            <a:r>
              <a:rPr lang="en-US" sz="2400" dirty="0" err="1">
                <a:solidFill>
                  <a:srgbClr val="000000"/>
                </a:solidFill>
              </a:rPr>
              <a:t>p</a:t>
            </a:r>
            <a:r>
              <a:rPr lang="en-US" sz="2400" dirty="0" err="1" smtClean="0">
                <a:solidFill>
                  <a:srgbClr val="000000"/>
                </a:solidFill>
              </a:rPr>
              <a:t>k</a:t>
            </a:r>
            <a:r>
              <a:rPr lang="en-US" sz="2400" dirty="0" smtClean="0">
                <a:solidFill>
                  <a:srgbClr val="000000"/>
                </a:solidFill>
              </a:rPr>
              <a:t>,  (data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, p</a:t>
            </a:r>
            <a:r>
              <a:rPr lang="en-US" sz="2400" dirty="0" smtClean="0">
                <a:solidFill>
                  <a:srgbClr val="000000"/>
                </a:solidFill>
              </a:rPr>
              <a:t>k</a:t>
            </a:r>
            <a:r>
              <a:rPr lang="en-US" sz="2400" baseline="-25000" dirty="0" smtClean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),  </a:t>
            </a:r>
            <a:r>
              <a:rPr lang="el-GR" sz="2400" dirty="0" smtClean="0">
                <a:solidFill>
                  <a:srgbClr val="000000"/>
                </a:solidFill>
              </a:rPr>
              <a:t>σ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)  </a:t>
            </a:r>
            <a:r>
              <a:rPr lang="en-US" sz="2000" dirty="0" smtClean="0">
                <a:solidFill>
                  <a:srgbClr val="000000"/>
                </a:solidFill>
              </a:rPr>
              <a:t>= “accept”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3638550"/>
            <a:ext cx="4620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V</a:t>
            </a:r>
            <a:r>
              <a:rPr lang="en-US" sz="2400" baseline="-25000" dirty="0" smtClean="0">
                <a:solidFill>
                  <a:srgbClr val="000000"/>
                </a:solidFill>
              </a:rPr>
              <a:t>1T</a:t>
            </a:r>
            <a:r>
              <a:rPr lang="en-US" sz="2800" dirty="0" smtClean="0">
                <a:solidFill>
                  <a:srgbClr val="000000"/>
                </a:solidFill>
              </a:rPr>
              <a:t>( </a:t>
            </a: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k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,  (data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, p</a:t>
            </a:r>
            <a:r>
              <a:rPr lang="en-US" sz="2400" dirty="0" smtClean="0">
                <a:solidFill>
                  <a:srgbClr val="000000"/>
                </a:solidFill>
              </a:rPr>
              <a:t>k</a:t>
            </a:r>
            <a:r>
              <a:rPr lang="en-US" sz="2400" baseline="-25000" dirty="0" smtClean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),  </a:t>
            </a:r>
            <a:r>
              <a:rPr lang="el-GR" sz="2400" dirty="0" smtClean="0">
                <a:solidFill>
                  <a:srgbClr val="000000"/>
                </a:solidFill>
              </a:rPr>
              <a:t>σ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)  </a:t>
            </a:r>
            <a:r>
              <a:rPr lang="en-US" sz="2000" dirty="0" smtClean="0">
                <a:solidFill>
                  <a:srgbClr val="000000"/>
                </a:solidFill>
              </a:rPr>
              <a:t>= “accept”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342" y="4105930"/>
            <a:ext cx="4416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V</a:t>
            </a:r>
            <a:r>
              <a:rPr lang="en-US" sz="2800" dirty="0" smtClean="0">
                <a:solidFill>
                  <a:srgbClr val="000000"/>
                </a:solidFill>
              </a:rPr>
              <a:t>( </a:t>
            </a: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k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,  (data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, p</a:t>
            </a:r>
            <a:r>
              <a:rPr lang="en-US" sz="2400" dirty="0" smtClean="0">
                <a:solidFill>
                  <a:srgbClr val="000000"/>
                </a:solidFill>
              </a:rPr>
              <a:t>k</a:t>
            </a:r>
            <a:r>
              <a:rPr lang="en-US" sz="2400" baseline="-25000" dirty="0" smtClean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),  </a:t>
            </a:r>
            <a:r>
              <a:rPr lang="el-GR" sz="2400" dirty="0" smtClean="0">
                <a:solidFill>
                  <a:srgbClr val="000000"/>
                </a:solidFill>
              </a:rPr>
              <a:t>σ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)  </a:t>
            </a:r>
            <a:r>
              <a:rPr lang="en-US" sz="2000" dirty="0" smtClean="0">
                <a:solidFill>
                  <a:srgbClr val="000000"/>
                </a:solidFill>
              </a:rPr>
              <a:t>= “accept”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2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Sigs. with special properties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Blind signatures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2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 digital cash   </a:t>
            </a:r>
            <a:r>
              <a:rPr lang="en-US" sz="3100" dirty="0" smtClean="0"/>
              <a:t>(centralized system)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9261" y="1123950"/>
            <a:ext cx="1076739" cy="990600"/>
            <a:chOff x="4038600" y="1123950"/>
            <a:chExt cx="1076739" cy="9906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343400" y="1200150"/>
              <a:ext cx="63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934200" y="1200150"/>
            <a:ext cx="838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Bank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38400" y="1352550"/>
            <a:ext cx="441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90800" y="1005876"/>
            <a:ext cx="3832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 am Alice:   withdraw 1$    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coin</a:t>
            </a:r>
            <a:r>
              <a:rPr lang="en-US" sz="2000" baseline="-25000" dirty="0" err="1" smtClean="0"/>
              <a:t>ID</a:t>
            </a:r>
            <a:r>
              <a:rPr lang="en-US" sz="2000" dirty="0" smtClean="0"/>
              <a:t> ⟵ {0,1}</a:t>
            </a:r>
            <a:r>
              <a:rPr lang="en-US" sz="2400" baseline="30000" dirty="0" smtClean="0"/>
              <a:t>256</a:t>
            </a:r>
            <a:endParaRPr lang="en-US" sz="2400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7758445" y="1047750"/>
            <a:ext cx="85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</a:t>
            </a:r>
            <a:r>
              <a:rPr lang="en-US" sz="2400" dirty="0" err="1" smtClean="0">
                <a:solidFill>
                  <a:srgbClr val="FF0000"/>
                </a:solidFill>
              </a:rPr>
              <a:t>k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bank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438400" y="1885950"/>
            <a:ext cx="441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71332" y="1819930"/>
            <a:ext cx="245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r>
              <a:rPr lang="en-US" sz="2000" dirty="0" smtClean="0"/>
              <a:t> ⟵  S</a:t>
            </a:r>
            <a:r>
              <a:rPr lang="en-US" sz="2800" dirty="0" smtClean="0"/>
              <a:t>(</a:t>
            </a:r>
            <a:r>
              <a:rPr lang="en-US" sz="2000" dirty="0" err="1" smtClean="0"/>
              <a:t>sk</a:t>
            </a:r>
            <a:r>
              <a:rPr lang="en-US" sz="2000" baseline="-25000" dirty="0" err="1" smtClean="0"/>
              <a:t>bank</a:t>
            </a:r>
            <a:r>
              <a:rPr lang="en-US" sz="2000" dirty="0" smtClean="0"/>
              <a:t>,  </a:t>
            </a:r>
            <a:r>
              <a:rPr lang="en-US" sz="2000" dirty="0" err="1" smtClean="0"/>
              <a:t>coin</a:t>
            </a:r>
            <a:r>
              <a:rPr lang="en-US" sz="2000" baseline="-25000" dirty="0" err="1" smtClean="0"/>
              <a:t>ID</a:t>
            </a:r>
            <a:r>
              <a:rPr lang="en-US" sz="2800" dirty="0" smtClean="0"/>
              <a:t>)</a:t>
            </a:r>
            <a:endParaRPr lang="en-US" sz="2000" baseline="-25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0965" y="1290308"/>
            <a:ext cx="1014435" cy="533899"/>
            <a:chOff x="152400" y="1290308"/>
            <a:chExt cx="1014435" cy="5338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1352550"/>
              <a:ext cx="457200" cy="47165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95645" y="1290308"/>
              <a:ext cx="5711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</a:t>
              </a:r>
              <a:r>
                <a:rPr lang="el-GR" sz="2400" dirty="0" smtClean="0"/>
                <a:t>σ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600" y="3105150"/>
            <a:ext cx="8361044" cy="1295400"/>
            <a:chOff x="228600" y="3105150"/>
            <a:chExt cx="8361044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1143000" y="3409950"/>
              <a:ext cx="1076739" cy="990600"/>
              <a:chOff x="4038600" y="1123950"/>
              <a:chExt cx="1076739" cy="9906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4038600" y="1123950"/>
                <a:ext cx="1076739" cy="9906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4343400" y="1200150"/>
                <a:ext cx="63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Alice</a:t>
                </a:r>
                <a:endParaRPr lang="en-US" dirty="0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0400" y="3486150"/>
              <a:ext cx="672370" cy="742950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2438400" y="3867150"/>
              <a:ext cx="441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234735" y="3632140"/>
              <a:ext cx="2895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channel (Tor)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357" y="3105150"/>
              <a:ext cx="1453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</a:t>
              </a:r>
              <a:r>
                <a:rPr lang="en-US" sz="2400" dirty="0" err="1" smtClean="0"/>
                <a:t>coin</a:t>
              </a:r>
              <a:r>
                <a:rPr lang="en-US" sz="2400" baseline="-25000" dirty="0" err="1" smtClean="0"/>
                <a:t>ID</a:t>
              </a:r>
              <a:r>
                <a:rPr lang="en-US" sz="2400" dirty="0" smtClean="0"/>
                <a:t>,  </a:t>
              </a:r>
              <a:r>
                <a:rPr lang="el-GR" sz="2400" dirty="0" smtClean="0"/>
                <a:t>σ</a:t>
              </a:r>
              <a:r>
                <a:rPr lang="en-US" sz="2400" dirty="0" smtClean="0"/>
                <a:t>) 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96200" y="3862685"/>
              <a:ext cx="893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bank</a:t>
              </a:r>
              <a:endParaRPr lang="en-US" sz="2400" baseline="-25000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28600" y="3714251"/>
              <a:ext cx="1014435" cy="533899"/>
              <a:chOff x="152400" y="1290308"/>
              <a:chExt cx="1014435" cy="533899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400" y="1352550"/>
                <a:ext cx="457200" cy="471657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595645" y="1290308"/>
                <a:ext cx="5711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= </a:t>
                </a:r>
                <a:r>
                  <a:rPr lang="el-GR" sz="2400" dirty="0" smtClean="0"/>
                  <a:t>σ</a:t>
                </a: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543555" y="2114550"/>
            <a:ext cx="993180" cy="1219200"/>
            <a:chOff x="7543555" y="2114550"/>
            <a:chExt cx="993180" cy="121920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7543800" y="2114550"/>
              <a:ext cx="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543555" y="2266950"/>
              <a:ext cx="993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Is </a:t>
              </a:r>
              <a:r>
                <a:rPr lang="en-US" sz="2000" dirty="0" err="1" smtClean="0"/>
                <a:t>coin</a:t>
              </a:r>
              <a:r>
                <a:rPr lang="en-US" sz="2000" baseline="-25000" dirty="0" err="1" smtClean="0"/>
                <a:t>ID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spent?</a:t>
              </a:r>
              <a:endParaRPr lang="en-US" sz="200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7162800" y="211455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05600" y="2495550"/>
            <a:ext cx="4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6324600" y="4476750"/>
            <a:ext cx="1371600" cy="533400"/>
          </a:xfrm>
          <a:prstGeom prst="wedgeRoundRectCallout">
            <a:avLst>
              <a:gd name="adj1" fmla="val 29529"/>
              <a:gd name="adj2" fmla="val -120675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Who did I talk to?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1550"/>
            <a:ext cx="579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simplicity, assume only one bank and all coins worth 1$.</a:t>
            </a:r>
            <a:endParaRPr lang="en-US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7915645" y="1581150"/>
            <a:ext cx="1192337" cy="457200"/>
          </a:xfrm>
          <a:prstGeom prst="wedgeRoundRectCallout">
            <a:avLst>
              <a:gd name="adj1" fmla="val -67298"/>
              <a:gd name="adj2" fmla="val 3085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It’s Alice!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6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34" grpId="0" animBg="1"/>
      <p:bldP spid="3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Solution:   blind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  we want Bank </a:t>
            </a:r>
            <a:r>
              <a:rPr lang="en-US" dirty="0"/>
              <a:t>to sign </a:t>
            </a:r>
            <a:r>
              <a:rPr lang="en-US" dirty="0" err="1" smtClean="0"/>
              <a:t>coin</a:t>
            </a:r>
            <a:r>
              <a:rPr lang="en-US" baseline="-25000" dirty="0" err="1" smtClean="0"/>
              <a:t>ID</a:t>
            </a:r>
            <a:r>
              <a:rPr lang="en-US" baseline="-25000" dirty="0" smtClean="0"/>
              <a:t> </a:t>
            </a:r>
            <a:r>
              <a:rPr lang="en-US" dirty="0" smtClean="0"/>
              <a:t>, but without knowing </a:t>
            </a:r>
            <a:r>
              <a:rPr lang="en-US" dirty="0" err="1" smtClean="0"/>
              <a:t>coin</a:t>
            </a:r>
            <a:r>
              <a:rPr lang="en-US" baseline="-25000" dirty="0" err="1" smtClean="0"/>
              <a:t>ID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Where:  </a:t>
            </a:r>
          </a:p>
          <a:p>
            <a:pPr marL="0" indent="0">
              <a:buNone/>
            </a:pPr>
            <a:r>
              <a:rPr lang="en-US" dirty="0" smtClean="0"/>
              <a:t>(1)     </a:t>
            </a:r>
            <a:r>
              <a:rPr lang="el-GR" dirty="0" smtClean="0"/>
              <a:t>σ</a:t>
            </a:r>
            <a:r>
              <a:rPr lang="en-US" dirty="0" smtClean="0"/>
              <a:t> is a valid signature on m:      </a:t>
            </a:r>
            <a:r>
              <a:rPr lang="en-US" dirty="0" smtClean="0">
                <a:solidFill>
                  <a:srgbClr val="0000FF"/>
                </a:solidFill>
              </a:rPr>
              <a:t>V(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dirty="0" err="1" smtClean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, m, </a:t>
            </a:r>
            <a:r>
              <a:rPr lang="el-GR" dirty="0" smtClean="0">
                <a:solidFill>
                  <a:srgbClr val="0000FF"/>
                </a:solidFill>
              </a:rPr>
              <a:t>σ</a:t>
            </a:r>
            <a:r>
              <a:rPr lang="en-US" dirty="0" smtClean="0">
                <a:solidFill>
                  <a:srgbClr val="0000FF"/>
                </a:solidFill>
              </a:rPr>
              <a:t> ) = “accept”</a:t>
            </a:r>
          </a:p>
          <a:p>
            <a:pPr marL="0" indent="0">
              <a:buNone/>
            </a:pPr>
            <a:r>
              <a:rPr lang="en-US" dirty="0" smtClean="0"/>
              <a:t>(2)     m</a:t>
            </a:r>
            <a:r>
              <a:rPr lang="en-US" dirty="0"/>
              <a:t>’ ⟵ Blind(m</a:t>
            </a:r>
            <a:r>
              <a:rPr lang="en-US" dirty="0" smtClean="0"/>
              <a:t>)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 </a:t>
            </a:r>
            <a:r>
              <a:rPr lang="en-US" dirty="0" smtClean="0"/>
              <a:t>is independent of m</a:t>
            </a:r>
          </a:p>
          <a:p>
            <a:r>
              <a:rPr lang="en-US" dirty="0" smtClean="0"/>
              <a:t>That is,  m’ reveals no “information” about m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23661" y="1809750"/>
            <a:ext cx="1076739" cy="99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15238" y="1885950"/>
            <a:ext cx="990561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2038350"/>
            <a:ext cx="38862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4088" y="1657350"/>
            <a:ext cx="2971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 ⟵ R,     m’ ⟵ Blind(m, r)</a:t>
            </a:r>
            <a:endParaRPr lang="en-US" sz="24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8244546" y="1733550"/>
            <a:ext cx="44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sk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52800" y="2571750"/>
            <a:ext cx="38862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56854" y="2505730"/>
            <a:ext cx="276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r>
              <a:rPr lang="en-US" sz="2000" dirty="0" smtClean="0"/>
              <a:t>’ ⟵  </a:t>
            </a:r>
            <a:r>
              <a:rPr lang="en-US" sz="2000" dirty="0" err="1" smtClean="0"/>
              <a:t>SignBlind</a:t>
            </a:r>
            <a:r>
              <a:rPr lang="en-US" sz="2800" dirty="0" smtClean="0"/>
              <a:t>(</a:t>
            </a:r>
            <a:r>
              <a:rPr lang="en-US" sz="2000" dirty="0" err="1" smtClean="0"/>
              <a:t>sk</a:t>
            </a:r>
            <a:r>
              <a:rPr lang="en-US" sz="2000" dirty="0" smtClean="0"/>
              <a:t>,  m’ </a:t>
            </a:r>
            <a:r>
              <a:rPr lang="en-US" sz="2800" dirty="0" smtClean="0"/>
              <a:t>)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326393" y="1834151"/>
            <a:ext cx="87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90761" y="1428750"/>
            <a:ext cx="430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6200" y="2034315"/>
            <a:ext cx="2209800" cy="400110"/>
            <a:chOff x="76200" y="2034315"/>
            <a:chExt cx="2209800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152400" y="2034315"/>
              <a:ext cx="2128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dirty="0" smtClean="0">
                  <a:solidFill>
                    <a:srgbClr val="0000FF"/>
                  </a:solidFill>
                </a:rPr>
                <a:t>σ</a:t>
              </a:r>
              <a:r>
                <a:rPr lang="en-US" sz="2000" dirty="0" smtClean="0">
                  <a:solidFill>
                    <a:srgbClr val="0000FF"/>
                  </a:solidFill>
                </a:rPr>
                <a:t> ⟵ </a:t>
              </a:r>
              <a:r>
                <a:rPr lang="en-US" sz="2000" dirty="0" err="1">
                  <a:solidFill>
                    <a:srgbClr val="0000FF"/>
                  </a:solidFill>
                </a:rPr>
                <a:t>U</a:t>
              </a:r>
              <a:r>
                <a:rPr lang="en-US" sz="2000" dirty="0" err="1" smtClean="0">
                  <a:solidFill>
                    <a:srgbClr val="0000FF"/>
                  </a:solidFill>
                </a:rPr>
                <a:t>nblind</a:t>
              </a:r>
              <a:r>
                <a:rPr lang="en-US" sz="2000" dirty="0" smtClean="0">
                  <a:solidFill>
                    <a:srgbClr val="0000FF"/>
                  </a:solidFill>
                </a:rPr>
                <a:t>(</a:t>
              </a:r>
              <a:r>
                <a:rPr lang="el-GR" sz="2000" dirty="0" smtClean="0">
                  <a:solidFill>
                    <a:srgbClr val="0000FF"/>
                  </a:solidFill>
                </a:rPr>
                <a:t>σ</a:t>
              </a:r>
              <a:r>
                <a:rPr lang="en-US" sz="2000" dirty="0" smtClean="0">
                  <a:solidFill>
                    <a:srgbClr val="0000FF"/>
                  </a:solidFill>
                </a:rPr>
                <a:t>’, r)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6200" y="2419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510893" y="1581150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3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Blind signatures: 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0550"/>
            <a:ext cx="8229600" cy="1371600"/>
          </a:xfrm>
        </p:spPr>
        <p:txBody>
          <a:bodyPr>
            <a:normAutofit/>
          </a:bodyPr>
          <a:lstStyle/>
          <a:p>
            <a:pPr marL="0" indent="0" defTabSz="909638">
              <a:lnSpc>
                <a:spcPts val="3200"/>
              </a:lnSpc>
              <a:buNone/>
              <a:tabLst>
                <a:tab pos="909638" algn="l"/>
              </a:tabLst>
            </a:pPr>
            <a:r>
              <a:rPr lang="en-US" dirty="0" smtClean="0"/>
              <a:t>New definition of existential forgery: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adversary asks for q blind signatures, and </a:t>
            </a:r>
            <a:br>
              <a:rPr lang="en-US" dirty="0" smtClean="0"/>
            </a:br>
            <a:r>
              <a:rPr lang="en-US" dirty="0" smtClean="0"/>
              <a:t>	outputs (q+1)  message/signature pairs</a:t>
            </a:r>
            <a:endParaRPr lang="en-U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533400" y="2343150"/>
            <a:ext cx="14478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5791200" y="23431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dirty="0"/>
              <a:t>Adv</a:t>
            </a:r>
            <a:r>
              <a:rPr lang="en-US" dirty="0" smtClean="0"/>
              <a:t>. A</a:t>
            </a:r>
            <a:endParaRPr lang="en-US" dirty="0"/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533400" y="2781240"/>
            <a:ext cx="1549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/>
              <a:t>p</a:t>
            </a:r>
            <a:r>
              <a:rPr lang="en-US" sz="2000" dirty="0" err="1" smtClean="0"/>
              <a:t>k,sk</a:t>
            </a:r>
            <a:r>
              <a:rPr lang="en-US" sz="2000" dirty="0" smtClean="0"/>
              <a:t>)</a:t>
            </a:r>
            <a:r>
              <a:rPr lang="en-US" sz="2000" dirty="0" smtClean="0">
                <a:sym typeface="Symbol" charset="0"/>
              </a:rPr>
              <a:t>Gen</a:t>
            </a:r>
            <a:endParaRPr lang="en-US" sz="2000" b="1" dirty="0">
              <a:cs typeface="Arial" charset="0"/>
              <a:sym typeface="Symbol" charset="0"/>
            </a:endParaRPr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2038350"/>
            <a:ext cx="8763000" cy="1524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981200" y="2533650"/>
            <a:ext cx="3810000" cy="400050"/>
            <a:chOff x="1776" y="1968"/>
            <a:chExt cx="2400" cy="336"/>
          </a:xfrm>
        </p:grpSpPr>
        <p:sp>
          <p:nvSpPr>
            <p:cNvPr id="9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2448" y="1968"/>
              <a:ext cx="31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i</a:t>
              </a:r>
              <a:r>
                <a:rPr lang="en-US" sz="2000" dirty="0" smtClean="0"/>
                <a:t>’</a:t>
              </a:r>
              <a:endParaRPr lang="en-US" sz="2000" dirty="0">
                <a:sym typeface="Symbol" charset="0"/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981200" y="2933700"/>
            <a:ext cx="3733800" cy="400050"/>
            <a:chOff x="1728" y="1854"/>
            <a:chExt cx="2352" cy="336"/>
          </a:xfrm>
        </p:grpSpPr>
        <p:sp>
          <p:nvSpPr>
            <p:cNvPr id="12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2152" y="1854"/>
              <a:ext cx="1573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 smtClean="0"/>
                <a:t>σ</a:t>
              </a:r>
              <a:r>
                <a:rPr lang="en-US" sz="2000" baseline="-25000" dirty="0" err="1"/>
                <a:t>i</a:t>
              </a:r>
              <a:r>
                <a:rPr lang="en-US" sz="2000" dirty="0" smtClean="0"/>
                <a:t>’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</a:t>
              </a:r>
              <a:r>
                <a:rPr lang="en-US" sz="2000" dirty="0" err="1" smtClean="0"/>
                <a:t>SignBlind</a:t>
              </a:r>
              <a:r>
                <a:rPr lang="en-US" sz="2000" dirty="0" smtClean="0"/>
                <a:t>(</a:t>
              </a:r>
              <a:r>
                <a:rPr lang="en-US" sz="2000" dirty="0" err="1" smtClean="0"/>
                <a:t>sk</a:t>
              </a:r>
              <a:r>
                <a:rPr lang="en-US" sz="2000" dirty="0" err="1"/>
                <a:t>,</a:t>
              </a:r>
              <a:r>
                <a:rPr lang="en-US" sz="2000" dirty="0" err="1" smtClean="0"/>
                <a:t>m</a:t>
              </a:r>
              <a:r>
                <a:rPr lang="en-US" sz="2000" baseline="-25000" dirty="0" err="1"/>
                <a:t>i</a:t>
              </a:r>
              <a:r>
                <a:rPr lang="en-US" sz="2000" dirty="0" smtClean="0"/>
                <a:t>’)</a:t>
              </a:r>
              <a:endParaRPr lang="en-US" sz="2000" dirty="0"/>
            </a:p>
          </p:txBody>
        </p:sp>
      </p:grp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1213507" y="3710285"/>
            <a:ext cx="63966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w</a:t>
            </a:r>
            <a:r>
              <a:rPr lang="en-US" sz="2400" dirty="0" smtClean="0"/>
              <a:t>ins if  V(</a:t>
            </a:r>
            <a:r>
              <a:rPr lang="en-US" sz="2400" dirty="0" err="1"/>
              <a:t>p</a:t>
            </a:r>
            <a:r>
              <a:rPr lang="en-US" sz="2400" dirty="0" err="1" smtClean="0"/>
              <a:t>k</a:t>
            </a:r>
            <a:r>
              <a:rPr lang="en-US" sz="2400" dirty="0" err="1"/>
              <a:t>,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ym typeface="Symbol" charset="0"/>
              </a:rPr>
              <a:t>σ</a:t>
            </a:r>
            <a:r>
              <a:rPr lang="en-US" sz="2400" baseline="-25000" dirty="0" err="1" smtClean="0">
                <a:sym typeface="Symbol" charset="0"/>
              </a:rPr>
              <a:t>i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smtClean="0"/>
              <a:t>`accept</a:t>
            </a:r>
            <a:r>
              <a:rPr lang="ja-JP" altLang="en-US" sz="2400" dirty="0" smtClean="0">
                <a:latin typeface="Arial"/>
              </a:rPr>
              <a:t>’</a:t>
            </a:r>
            <a:r>
              <a:rPr lang="en-US" sz="2400" dirty="0" smtClean="0"/>
              <a:t>   for all  </a:t>
            </a:r>
            <a:r>
              <a:rPr lang="en-US" sz="2400" dirty="0" err="1" smtClean="0"/>
              <a:t>i</a:t>
            </a:r>
            <a:r>
              <a:rPr lang="en-US" sz="2400" dirty="0" smtClean="0"/>
              <a:t>=1,…,q+1</a:t>
            </a:r>
            <a:endParaRPr lang="en-US" sz="2400" dirty="0">
              <a:sym typeface="Symbol" charset="0"/>
            </a:endParaRPr>
          </a:p>
        </p:txBody>
      </p: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1981200" y="2095500"/>
            <a:ext cx="3733800" cy="400050"/>
            <a:chOff x="1728" y="1854"/>
            <a:chExt cx="2352" cy="336"/>
          </a:xfrm>
        </p:grpSpPr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2640" y="1854"/>
              <a:ext cx="27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/>
                <a:t>p</a:t>
              </a:r>
              <a:r>
                <a:rPr lang="en-US" sz="2000" dirty="0" err="1" smtClean="0"/>
                <a:t>k</a:t>
              </a:r>
              <a:endParaRPr lang="en-US" sz="2000" dirty="0"/>
            </a:p>
          </p:txBody>
        </p:sp>
      </p:grp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414595" y="4248150"/>
            <a:ext cx="85546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/>
              <a:t>Security:   for all “efficient” A,    </a:t>
            </a:r>
            <a:r>
              <a:rPr lang="en-US" sz="2400" dirty="0" err="1" smtClean="0">
                <a:solidFill>
                  <a:srgbClr val="000090"/>
                </a:solidFill>
              </a:rPr>
              <a:t>Adv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Blind</a:t>
            </a:r>
            <a:r>
              <a:rPr lang="en-US" sz="2400" dirty="0" smtClean="0">
                <a:solidFill>
                  <a:srgbClr val="000090"/>
                </a:solidFill>
              </a:rPr>
              <a:t>[</a:t>
            </a:r>
            <a:r>
              <a:rPr lang="en-US" sz="2400" dirty="0">
                <a:solidFill>
                  <a:srgbClr val="000090"/>
                </a:solidFill>
              </a:rPr>
              <a:t>A,SS]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dirty="0"/>
              <a:t>=  </a:t>
            </a:r>
            <a:r>
              <a:rPr lang="en-US" sz="2400" dirty="0" err="1"/>
              <a:t>Pr</a:t>
            </a:r>
            <a:r>
              <a:rPr lang="en-US" sz="2400" dirty="0"/>
              <a:t>[ A wins]</a:t>
            </a:r>
            <a:r>
              <a:rPr lang="en-US" sz="3600" dirty="0"/>
              <a:t> </a:t>
            </a:r>
            <a:r>
              <a:rPr lang="en-US" sz="2400" dirty="0" smtClean="0"/>
              <a:t> ≤  </a:t>
            </a:r>
            <a:r>
              <a:rPr lang="en-US" sz="2400" dirty="0" err="1" smtClean="0"/>
              <a:t>negl</a:t>
            </a:r>
            <a:r>
              <a:rPr lang="en-US" sz="240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7200" y="2567073"/>
            <a:ext cx="941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</a:t>
            </a:r>
            <a:r>
              <a:rPr lang="en-US" sz="2000" dirty="0" smtClean="0"/>
              <a:t>=1,…,q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86600" y="2876550"/>
            <a:ext cx="1752600" cy="437780"/>
            <a:chOff x="8610600" y="1200150"/>
            <a:chExt cx="1752600" cy="437780"/>
          </a:xfrm>
        </p:grpSpPr>
        <p:sp>
          <p:nvSpPr>
            <p:cNvPr id="23" name="Line 40"/>
            <p:cNvSpPr>
              <a:spLocks noChangeShapeType="1"/>
            </p:cNvSpPr>
            <p:nvPr/>
          </p:nvSpPr>
          <p:spPr bwMode="auto">
            <a:xfrm flipV="1">
              <a:off x="8610600" y="1637929"/>
              <a:ext cx="17526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6799" y="1200150"/>
              <a:ext cx="1509889" cy="395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731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signatures: 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digital cash</a:t>
            </a:r>
          </a:p>
          <a:p>
            <a:endParaRPr lang="en-US" dirty="0"/>
          </a:p>
          <a:p>
            <a:r>
              <a:rPr lang="en-US" dirty="0" smtClean="0"/>
              <a:t>Anonymous voting systems</a:t>
            </a:r>
          </a:p>
          <a:p>
            <a:pPr lvl="1"/>
            <a:r>
              <a:rPr lang="en-US" dirty="0" smtClean="0"/>
              <a:t>Election results are known, but not who voted how</a:t>
            </a:r>
          </a:p>
          <a:p>
            <a:endParaRPr lang="en-US" dirty="0"/>
          </a:p>
          <a:p>
            <a:r>
              <a:rPr lang="en-US" dirty="0" smtClean="0"/>
              <a:t>Adaptive oblivious transfer   (week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1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Simple Constructions:  RSA and BLS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BLS review:    G finite group of order p   with a pairing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sk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dirty="0" smtClean="0"/>
              <a:t> ∈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   ,    </a:t>
            </a:r>
            <a:r>
              <a:rPr lang="en-US" dirty="0" err="1"/>
              <a:t>p</a:t>
            </a:r>
            <a:r>
              <a:rPr lang="en-US" smtClean="0"/>
              <a:t>k</a:t>
            </a:r>
            <a:r>
              <a:rPr lang="en-US" dirty="0" smtClean="0"/>
              <a:t> = (g, g</a:t>
            </a:r>
            <a:r>
              <a:rPr lang="el-GR" baseline="30000" dirty="0" smtClean="0"/>
              <a:t>α</a:t>
            </a:r>
            <a:r>
              <a:rPr lang="en-US" dirty="0" smtClean="0"/>
              <a:t>)    ,      H: M ⟶ G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S(</a:t>
            </a:r>
            <a:r>
              <a:rPr lang="en-US" dirty="0" err="1" smtClean="0"/>
              <a:t>sk</a:t>
            </a:r>
            <a:r>
              <a:rPr lang="en-US" dirty="0" smtClean="0"/>
              <a:t>, m) = H(m)</a:t>
            </a:r>
            <a:r>
              <a:rPr lang="el-GR" sz="2800" baseline="30000" dirty="0" smtClean="0"/>
              <a:t>α</a:t>
            </a:r>
            <a:r>
              <a:rPr lang="en-US" dirty="0" smtClean="0"/>
              <a:t>  ∈ 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161" y="2800350"/>
            <a:ext cx="1076739" cy="990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07738" y="2876550"/>
            <a:ext cx="990561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5300" y="3028950"/>
            <a:ext cx="38862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2590218"/>
            <a:ext cx="2936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 ⟵ </a:t>
            </a:r>
            <a:r>
              <a:rPr lang="en-US" sz="2000" dirty="0" err="1" smtClean="0"/>
              <a:t>Z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,     m’ ⟵ H(m)⋅</a:t>
            </a:r>
            <a:r>
              <a:rPr lang="en-US" sz="2400" dirty="0" smtClean="0"/>
              <a:t>g</a:t>
            </a:r>
            <a:r>
              <a:rPr lang="en-US" sz="3200" baseline="30000" dirty="0" smtClean="0"/>
              <a:t>r</a:t>
            </a:r>
            <a:endParaRPr lang="en-US" sz="24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7990132" y="2724150"/>
            <a:ext cx="772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</a:t>
            </a:r>
            <a:r>
              <a:rPr lang="en-US" sz="2400" dirty="0" err="1" smtClean="0">
                <a:solidFill>
                  <a:srgbClr val="FF0000"/>
                </a:solidFill>
              </a:rPr>
              <a:t>k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l-GR" sz="2400" dirty="0" smtClean="0">
                <a:solidFill>
                  <a:srgbClr val="FF0000"/>
                </a:solidFill>
              </a:rPr>
              <a:t>α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5300" y="3214251"/>
            <a:ext cx="3886239" cy="400110"/>
            <a:chOff x="3045300" y="3214251"/>
            <a:chExt cx="3886239" cy="40011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045300" y="3562350"/>
              <a:ext cx="38862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97108" y="3214251"/>
              <a:ext cx="147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dirty="0" smtClean="0"/>
                <a:t>σ</a:t>
              </a:r>
              <a:r>
                <a:rPr lang="en-US" sz="2000" dirty="0" smtClean="0"/>
                <a:t>’ ⟵  (m’)</a:t>
              </a:r>
              <a:r>
                <a:rPr lang="el-GR" sz="2800" baseline="30000" dirty="0" smtClean="0"/>
                <a:t>α</a:t>
              </a:r>
              <a:r>
                <a:rPr lang="en-US" sz="2800" baseline="30000" dirty="0" smtClean="0"/>
                <a:t> </a:t>
              </a:r>
              <a:endParaRPr lang="en-US" sz="2000" baseline="30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18893" y="2824751"/>
            <a:ext cx="87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3261" y="2419350"/>
            <a:ext cx="430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3393" y="2571750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2400" y="3105150"/>
            <a:ext cx="1752600" cy="461665"/>
            <a:chOff x="152400" y="3105150"/>
            <a:chExt cx="1752600" cy="461665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152400" y="356235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3583" y="3105150"/>
              <a:ext cx="1751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dirty="0" smtClean="0"/>
                <a:t>σ</a:t>
              </a:r>
              <a:r>
                <a:rPr lang="en-US" sz="2000" dirty="0" smtClean="0"/>
                <a:t> ⟵  </a:t>
              </a:r>
              <a:r>
                <a:rPr lang="el-GR" sz="2000" dirty="0" smtClean="0"/>
                <a:t>σ</a:t>
              </a:r>
              <a:r>
                <a:rPr lang="en-US" sz="2000" dirty="0" smtClean="0"/>
                <a:t>’ / </a:t>
              </a:r>
              <a:r>
                <a:rPr lang="en-US" sz="2400" dirty="0" smtClean="0"/>
                <a:t>(</a:t>
              </a:r>
              <a:r>
                <a:rPr lang="en-US" sz="2000" dirty="0" smtClean="0"/>
                <a:t>g</a:t>
              </a:r>
              <a:r>
                <a:rPr lang="el-GR" sz="2800" baseline="30000" dirty="0" smtClean="0"/>
                <a:t>α</a:t>
              </a:r>
              <a:r>
                <a:rPr lang="en-US" sz="2400" dirty="0" smtClean="0"/>
                <a:t>)</a:t>
              </a:r>
              <a:r>
                <a:rPr lang="en-US" sz="3200" baseline="40000" dirty="0" smtClean="0"/>
                <a:t>r</a:t>
              </a:r>
              <a:r>
                <a:rPr lang="en-US" sz="2800" baseline="30000" dirty="0" smtClean="0"/>
                <a:t> </a:t>
              </a:r>
              <a:endParaRPr lang="en-US" sz="2000" baseline="30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90600" y="3790950"/>
            <a:ext cx="36573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Indeed:   </a:t>
            </a:r>
            <a:r>
              <a:rPr lang="el-GR" sz="2400" dirty="0" smtClean="0"/>
              <a:t>σ</a:t>
            </a:r>
            <a:r>
              <a:rPr lang="en-US" sz="2400" dirty="0" smtClean="0"/>
              <a:t> = </a:t>
            </a:r>
            <a:r>
              <a:rPr lang="en-US" sz="2400" dirty="0"/>
              <a:t>(m’)</a:t>
            </a:r>
            <a:r>
              <a:rPr lang="el-GR" sz="3200" baseline="30000" dirty="0" smtClean="0"/>
              <a:t>α</a:t>
            </a:r>
            <a:r>
              <a:rPr lang="en-US" sz="3200" dirty="0" smtClean="0"/>
              <a:t> </a:t>
            </a:r>
            <a:r>
              <a:rPr lang="en-US" sz="3200" dirty="0"/>
              <a:t>/ </a:t>
            </a:r>
            <a:r>
              <a:rPr lang="en-US" sz="2800" dirty="0"/>
              <a:t>(</a:t>
            </a:r>
            <a:r>
              <a:rPr lang="en-US" sz="2400" dirty="0"/>
              <a:t>g</a:t>
            </a:r>
            <a:r>
              <a:rPr lang="el-GR" sz="3200" baseline="30000" dirty="0"/>
              <a:t>α</a:t>
            </a:r>
            <a:r>
              <a:rPr lang="en-US" sz="2800" dirty="0"/>
              <a:t>)</a:t>
            </a:r>
            <a:r>
              <a:rPr lang="en-US" sz="3600" baseline="40000" dirty="0" smtClean="0"/>
              <a:t>r</a:t>
            </a:r>
            <a:r>
              <a:rPr lang="en-US" sz="2400" dirty="0" smtClean="0"/>
              <a:t> = </a:t>
            </a:r>
            <a:r>
              <a:rPr lang="en-US" sz="3200" baseline="30000" dirty="0" smtClean="0"/>
              <a:t> </a:t>
            </a:r>
            <a:r>
              <a:rPr lang="en-US" sz="2400" baseline="30000" dirty="0" smtClean="0"/>
              <a:t>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" y="4552950"/>
            <a:ext cx="8602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Same method also works for RSA.     Problem:  security under strong assumption.</a:t>
            </a:r>
            <a:endParaRPr lang="en-US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47881" y="1973818"/>
            <a:ext cx="3450023" cy="710688"/>
            <a:chOff x="4747881" y="1973818"/>
            <a:chExt cx="3450023" cy="710688"/>
          </a:xfrm>
        </p:grpSpPr>
        <p:sp>
          <p:nvSpPr>
            <p:cNvPr id="23" name="TextBox 22"/>
            <p:cNvSpPr txBox="1"/>
            <p:nvPr/>
          </p:nvSpPr>
          <p:spPr>
            <a:xfrm>
              <a:off x="6324600" y="1973818"/>
              <a:ext cx="1873304" cy="369332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Independent of m</a:t>
              </a:r>
              <a:endParaRPr lang="en-US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747881" y="2144591"/>
              <a:ext cx="1544143" cy="539915"/>
            </a:xfrm>
            <a:custGeom>
              <a:avLst/>
              <a:gdLst>
                <a:gd name="connsiteX0" fmla="*/ 1544143 w 1544143"/>
                <a:gd name="connsiteY0" fmla="*/ 5901 h 539915"/>
                <a:gd name="connsiteX1" fmla="*/ 1010187 w 1544143"/>
                <a:gd name="connsiteY1" fmla="*/ 49199 h 539915"/>
                <a:gd name="connsiteX2" fmla="*/ 216469 w 1544143"/>
                <a:gd name="connsiteY2" fmla="*/ 366722 h 539915"/>
                <a:gd name="connsiteX3" fmla="*/ 0 w 1544143"/>
                <a:gd name="connsiteY3" fmla="*/ 539915 h 539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4143" h="539915">
                  <a:moveTo>
                    <a:pt x="1544143" y="5901"/>
                  </a:moveTo>
                  <a:cubicBezTo>
                    <a:pt x="1387804" y="-2519"/>
                    <a:pt x="1231466" y="-10938"/>
                    <a:pt x="1010187" y="49199"/>
                  </a:cubicBezTo>
                  <a:cubicBezTo>
                    <a:pt x="788908" y="109336"/>
                    <a:pt x="384833" y="284936"/>
                    <a:pt x="216469" y="366722"/>
                  </a:cubicBezTo>
                  <a:cubicBezTo>
                    <a:pt x="48105" y="448508"/>
                    <a:pt x="0" y="539915"/>
                    <a:pt x="0" y="5399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688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534" y="209550"/>
            <a:ext cx="7202663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Suppose the signature scheme is changed so that </a:t>
            </a:r>
            <a:br>
              <a:rPr lang="en-US" sz="2400" dirty="0" smtClean="0"/>
            </a:br>
            <a:r>
              <a:rPr lang="en-US" sz="2400" dirty="0" smtClean="0"/>
              <a:t>the random r is chosen as    r ⟵ {0,1,…,16} 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Would the resulting scheme be a secure blind signature?</a:t>
            </a:r>
            <a:endParaRPr lang="en-US" sz="2400" b="1" baseline="30000" dirty="0" smtClean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708890"/>
            <a:ext cx="7996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an attacker can ask one query and generate two signatures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3153156"/>
            <a:ext cx="6272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this has no impact on security and blindness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330" y="3597148"/>
            <a:ext cx="773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the sig. scheme is not blind:  m’ is not independent of m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2394" y="4091285"/>
            <a:ext cx="442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the hash function H</a:t>
            </a:r>
          </a:p>
        </p:txBody>
      </p:sp>
    </p:spTree>
    <p:extLst>
      <p:ext uri="{BB962C8B-B14F-4D97-AF65-F5344CB8AC3E}">
        <p14:creationId xmlns:p14="http://schemas.microsoft.com/office/powerpoint/2010/main" val="256808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90550"/>
            <a:ext cx="8839200" cy="4552950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sz="2000" dirty="0" smtClean="0"/>
              <a:t>Hash </a:t>
            </a:r>
            <a:r>
              <a:rPr lang="en-US" sz="2000" dirty="0"/>
              <a:t>Based Digital </a:t>
            </a:r>
            <a:r>
              <a:rPr lang="en-US" sz="2000" dirty="0" smtClean="0"/>
              <a:t>Signature </a:t>
            </a:r>
            <a:r>
              <a:rPr lang="en-US" sz="2000" dirty="0"/>
              <a:t>Schemes. </a:t>
            </a:r>
            <a:r>
              <a:rPr lang="en-US" sz="2000" dirty="0" smtClean="0"/>
              <a:t> C</a:t>
            </a:r>
            <a:r>
              <a:rPr lang="en-US" sz="2000" dirty="0"/>
              <a:t>. </a:t>
            </a:r>
            <a:r>
              <a:rPr lang="en-US" sz="2000" dirty="0" err="1"/>
              <a:t>Dods</a:t>
            </a:r>
            <a:r>
              <a:rPr lang="en-US" sz="2000" dirty="0"/>
              <a:t>, </a:t>
            </a:r>
            <a:r>
              <a:rPr lang="en-US" sz="2000" dirty="0" smtClean="0"/>
              <a:t>N. Smart</a:t>
            </a:r>
            <a:r>
              <a:rPr lang="en-US" sz="2000" dirty="0"/>
              <a:t>, </a:t>
            </a:r>
            <a:r>
              <a:rPr lang="en-US" sz="2000" dirty="0" smtClean="0"/>
              <a:t>M. </a:t>
            </a:r>
            <a:r>
              <a:rPr lang="en-US" sz="2000" dirty="0" err="1" smtClean="0"/>
              <a:t>Stam</a:t>
            </a:r>
            <a:r>
              <a:rPr lang="en-US" sz="2000" dirty="0" smtClean="0"/>
              <a:t>, 2005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One-Time Signatures Revisited: Practical Fast Signatures Using Fractal </a:t>
            </a:r>
            <a:r>
              <a:rPr lang="en-US" sz="2000" dirty="0" err="1" smtClean="0"/>
              <a:t>Merkle</a:t>
            </a:r>
            <a:r>
              <a:rPr lang="en-US" sz="2000" dirty="0" smtClean="0"/>
              <a:t> Tree Traversal.  D. </a:t>
            </a:r>
            <a:r>
              <a:rPr lang="en-US" sz="2000" dirty="0" err="1" smtClean="0"/>
              <a:t>Naor</a:t>
            </a:r>
            <a:r>
              <a:rPr lang="en-US" sz="2000" dirty="0" smtClean="0"/>
              <a:t>, A. </a:t>
            </a:r>
            <a:r>
              <a:rPr lang="en-US" sz="2000" dirty="0" err="1" smtClean="0"/>
              <a:t>Shenhav</a:t>
            </a:r>
            <a:r>
              <a:rPr lang="en-US" sz="2000" dirty="0" smtClean="0"/>
              <a:t>, A. Wool,  2006.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Better </a:t>
            </a:r>
            <a:r>
              <a:rPr lang="en-US" sz="2000" dirty="0"/>
              <a:t>than </a:t>
            </a:r>
            <a:r>
              <a:rPr lang="en-US" sz="2000" dirty="0" err="1"/>
              <a:t>BiBa</a:t>
            </a:r>
            <a:r>
              <a:rPr lang="en-US" sz="2000" dirty="0"/>
              <a:t>: Short One-Time Signatures with Fast Signing and </a:t>
            </a:r>
            <a:r>
              <a:rPr lang="en-US" sz="2000" dirty="0" smtClean="0"/>
              <a:t>Verifying.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L. </a:t>
            </a:r>
            <a:r>
              <a:rPr lang="en-US" sz="2000" dirty="0" err="1" smtClean="0"/>
              <a:t>Reyzin</a:t>
            </a:r>
            <a:r>
              <a:rPr lang="en-US" sz="2000" dirty="0" smtClean="0"/>
              <a:t>, N. </a:t>
            </a:r>
            <a:r>
              <a:rPr lang="en-US" sz="2000" dirty="0" err="1" smtClean="0"/>
              <a:t>Reyzin</a:t>
            </a:r>
            <a:r>
              <a:rPr lang="en-US" sz="2000" dirty="0" smtClean="0"/>
              <a:t>, 2002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Improved </a:t>
            </a:r>
            <a:r>
              <a:rPr lang="en-US" sz="2000" dirty="0"/>
              <a:t>Online/Offline Signature Schemes. </a:t>
            </a:r>
            <a:r>
              <a:rPr lang="en-US" sz="2000" dirty="0" smtClean="0"/>
              <a:t> A. </a:t>
            </a:r>
            <a:r>
              <a:rPr lang="en-US" sz="2000" dirty="0"/>
              <a:t>Shamir, </a:t>
            </a:r>
            <a:r>
              <a:rPr lang="en-US" sz="2000" dirty="0" smtClean="0"/>
              <a:t>Y. </a:t>
            </a:r>
            <a:r>
              <a:rPr lang="en-US" sz="2000" dirty="0" err="1" smtClean="0"/>
              <a:t>Tauman</a:t>
            </a:r>
            <a:r>
              <a:rPr lang="en-US" sz="2000" dirty="0" smtClean="0"/>
              <a:t>, 2001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The Power of RSA Inversion Oracles and the Security of </a:t>
            </a:r>
            <a:r>
              <a:rPr lang="en-US" sz="2000" dirty="0" err="1"/>
              <a:t>Chaum's</a:t>
            </a:r>
            <a:r>
              <a:rPr lang="en-US" sz="2000" dirty="0"/>
              <a:t> RSA-Based Blind Signature Scheme. 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M. </a:t>
            </a:r>
            <a:r>
              <a:rPr lang="en-US" sz="2000" dirty="0" err="1"/>
              <a:t>Bellare</a:t>
            </a:r>
            <a:r>
              <a:rPr lang="en-US" sz="2000" dirty="0"/>
              <a:t>, </a:t>
            </a:r>
            <a:r>
              <a:rPr lang="en-US" sz="2000" dirty="0" smtClean="0"/>
              <a:t>C. </a:t>
            </a:r>
            <a:r>
              <a:rPr lang="en-US" sz="2000" dirty="0" err="1" smtClean="0"/>
              <a:t>Namprempre</a:t>
            </a:r>
            <a:r>
              <a:rPr lang="en-US" sz="2000" dirty="0"/>
              <a:t>, </a:t>
            </a:r>
            <a:r>
              <a:rPr lang="en-US" sz="2000" dirty="0" smtClean="0"/>
              <a:t>D. </a:t>
            </a:r>
            <a:r>
              <a:rPr lang="en-US" sz="2000" dirty="0" err="1"/>
              <a:t>Pointcheval</a:t>
            </a:r>
            <a:r>
              <a:rPr lang="en-US" sz="2000" dirty="0"/>
              <a:t>, </a:t>
            </a:r>
            <a:r>
              <a:rPr lang="en-US" sz="2000" dirty="0" smtClean="0"/>
              <a:t>M. </a:t>
            </a:r>
            <a:r>
              <a:rPr lang="en-US" sz="2000" dirty="0" err="1" smtClean="0"/>
              <a:t>Semanko</a:t>
            </a:r>
            <a:r>
              <a:rPr lang="en-US" sz="2000" dirty="0" smtClean="0"/>
              <a:t>, 2001</a:t>
            </a:r>
            <a:endParaRPr lang="en-US" sz="2000" dirty="0"/>
          </a:p>
          <a:p>
            <a:pPr>
              <a:spcBef>
                <a:spcPts val="1800"/>
              </a:spcBef>
            </a:pPr>
            <a:r>
              <a:rPr lang="en-US" sz="2000" dirty="0"/>
              <a:t>Compact E-Cash. </a:t>
            </a:r>
            <a:r>
              <a:rPr lang="en-US" sz="2000" dirty="0" smtClean="0"/>
              <a:t>  J. </a:t>
            </a:r>
            <a:r>
              <a:rPr lang="en-US" sz="2000" dirty="0" err="1"/>
              <a:t>Camenisch</a:t>
            </a:r>
            <a:r>
              <a:rPr lang="en-US" sz="2000" dirty="0"/>
              <a:t>, </a:t>
            </a:r>
            <a:r>
              <a:rPr lang="en-US" sz="2000" dirty="0" smtClean="0"/>
              <a:t>S. </a:t>
            </a:r>
            <a:r>
              <a:rPr lang="en-US" sz="2000" dirty="0" err="1"/>
              <a:t>Hohenberger</a:t>
            </a:r>
            <a:r>
              <a:rPr lang="en-US" sz="2000" dirty="0"/>
              <a:t>, </a:t>
            </a:r>
            <a:r>
              <a:rPr lang="en-US" sz="2000" dirty="0" smtClean="0"/>
              <a:t>A. </a:t>
            </a:r>
            <a:r>
              <a:rPr lang="en-US" sz="2000" dirty="0" err="1" smtClean="0"/>
              <a:t>Lysyanskaya</a:t>
            </a:r>
            <a:r>
              <a:rPr lang="en-US" sz="2000" dirty="0" smtClean="0"/>
              <a:t>,  2005</a:t>
            </a:r>
          </a:p>
          <a:p>
            <a:pPr>
              <a:spcBef>
                <a:spcPts val="1800"/>
              </a:spcBef>
            </a:pPr>
            <a:r>
              <a:rPr lang="en-US" sz="2000" dirty="0" err="1" smtClean="0"/>
              <a:t>Signcryption</a:t>
            </a:r>
            <a:r>
              <a:rPr lang="en-US" sz="2000" dirty="0" smtClean="0"/>
              <a:t>: combining signing and encryption (</a:t>
            </a:r>
            <a:r>
              <a:rPr lang="en-US" sz="2000" dirty="0" err="1" smtClean="0"/>
              <a:t>www.signcryption.org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727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uthenticating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ractical difficulties:</a:t>
            </a:r>
          </a:p>
          <a:p>
            <a:r>
              <a:rPr lang="en-US" dirty="0" smtClean="0"/>
              <a:t>Packet loss,    out of order delivery</a:t>
            </a:r>
          </a:p>
          <a:p>
            <a:r>
              <a:rPr lang="en-US" dirty="0" smtClean="0"/>
              <a:t>Many solutions:    see further reading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Authenticating streams with a MAC:</a:t>
            </a:r>
          </a:p>
          <a:p>
            <a:r>
              <a:rPr lang="en-US" dirty="0" smtClean="0"/>
              <a:t>Harder, but can be done:    TESLA</a:t>
            </a:r>
          </a:p>
        </p:txBody>
      </p:sp>
    </p:spTree>
    <p:extLst>
      <p:ext uri="{BB962C8B-B14F-4D97-AF65-F5344CB8AC3E}">
        <p14:creationId xmlns:p14="http://schemas.microsoft.com/office/powerpoint/2010/main" val="32308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Sigs. with special properties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fast 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one-time signatures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9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534400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Secure when </a:t>
            </a:r>
            <a:r>
              <a:rPr lang="en-US" dirty="0" err="1" smtClean="0"/>
              <a:t>sk</a:t>
            </a:r>
            <a:r>
              <a:rPr lang="en-US" dirty="0" smtClean="0"/>
              <a:t> only signs a </a:t>
            </a:r>
            <a:r>
              <a:rPr lang="en-US" u="sng" dirty="0" smtClean="0"/>
              <a:t>single</a:t>
            </a:r>
            <a:r>
              <a:rPr lang="en-US" dirty="0" smtClean="0"/>
              <a:t> message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Attacker: gets </a:t>
            </a:r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 smtClean="0"/>
              <a:t> and can ask for sig. on any </a:t>
            </a:r>
            <a:r>
              <a:rPr lang="en-US" u="sng" dirty="0" smtClean="0"/>
              <a:t>single</a:t>
            </a:r>
            <a:r>
              <a:rPr lang="en-US" dirty="0" smtClean="0"/>
              <a:t> m</a:t>
            </a:r>
            <a:r>
              <a:rPr lang="en-US" baseline="-25000" dirty="0" smtClean="0"/>
              <a:t>1</a:t>
            </a:r>
            <a:r>
              <a:rPr lang="en-US" dirty="0" smtClean="0"/>
              <a:t> of her choice.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should be unable to forge signature on m ≠ m</a:t>
            </a:r>
            <a:r>
              <a:rPr lang="en-US" baseline="-25000" dirty="0" smtClean="0"/>
              <a:t>1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This segment:   one-time sigs from fast </a:t>
            </a:r>
            <a:r>
              <a:rPr lang="en-US" b="1" dirty="0" smtClean="0"/>
              <a:t>one-way functions </a:t>
            </a:r>
            <a:r>
              <a:rPr lang="en-US" dirty="0" smtClean="0"/>
              <a:t>(OWF)</a:t>
            </a:r>
          </a:p>
          <a:p>
            <a:pPr defTabSz="1366838">
              <a:spcBef>
                <a:spcPts val="2376"/>
              </a:spcBef>
              <a:tabLst>
                <a:tab pos="3195638" algn="l"/>
              </a:tabLst>
            </a:pPr>
            <a:r>
              <a:rPr lang="en-US" dirty="0" smtClean="0"/>
              <a:t>f:  X ⟶ Y  is a OWF if	(1)   f(x)   is efficiently computable,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(2)   hard to invert on random f(x)</a:t>
            </a:r>
          </a:p>
          <a:p>
            <a:pPr defTabSz="1366838">
              <a:spcBef>
                <a:spcPts val="2376"/>
              </a:spcBef>
              <a:tabLst>
                <a:tab pos="3195638" algn="l"/>
              </a:tabLst>
            </a:pPr>
            <a:r>
              <a:rPr lang="en-US" dirty="0" smtClean="0"/>
              <a:t>Examples:   (1)   f(x) = AES(x, 0</a:t>
            </a:r>
            <a:r>
              <a:rPr lang="en-US" baseline="30000" dirty="0" smtClean="0"/>
              <a:t>128</a:t>
            </a:r>
            <a:r>
              <a:rPr lang="en-US" dirty="0" smtClean="0"/>
              <a:t>)    ,     (2)   f(x) = SHA256(x)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05864" y="4684289"/>
            <a:ext cx="1239571" cy="418240"/>
            <a:chOff x="4205864" y="4684289"/>
            <a:chExt cx="1239571" cy="418240"/>
          </a:xfrm>
        </p:grpSpPr>
        <p:sp>
          <p:nvSpPr>
            <p:cNvPr id="4" name="Freeform 3"/>
            <p:cNvSpPr/>
            <p:nvPr/>
          </p:nvSpPr>
          <p:spPr>
            <a:xfrm>
              <a:off x="4205864" y="4684289"/>
              <a:ext cx="805669" cy="273137"/>
            </a:xfrm>
            <a:custGeom>
              <a:avLst/>
              <a:gdLst>
                <a:gd name="connsiteX0" fmla="*/ 805669 w 805669"/>
                <a:gd name="connsiteY0" fmla="*/ 273137 h 273137"/>
                <a:gd name="connsiteX1" fmla="*/ 0 w 805669"/>
                <a:gd name="connsiteY1" fmla="*/ 273137 h 273137"/>
                <a:gd name="connsiteX2" fmla="*/ 0 w 805669"/>
                <a:gd name="connsiteY2" fmla="*/ 0 h 273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5669" h="273137">
                  <a:moveTo>
                    <a:pt x="805669" y="273137"/>
                  </a:moveTo>
                  <a:lnTo>
                    <a:pt x="0" y="273137"/>
                  </a:lnTo>
                  <a:lnTo>
                    <a:pt x="0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36499" y="4733197"/>
              <a:ext cx="50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80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12592</TotalTime>
  <Words>3723</Words>
  <Application>Microsoft Macintosh PowerPoint</Application>
  <PresentationFormat>On-screen Show (16:9)</PresentationFormat>
  <Paragraphs>674</Paragraphs>
  <Slides>58</Slides>
  <Notes>27</Notes>
  <HiddenSlides>5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1_Lecture</vt:lpstr>
      <vt:lpstr>2_Office Theme</vt:lpstr>
      <vt:lpstr>3_Office Theme</vt:lpstr>
      <vt:lpstr>Fast one-time signatures and applications</vt:lpstr>
      <vt:lpstr>One-time signatures:  definition</vt:lpstr>
      <vt:lpstr>Application:  authenticating streams</vt:lpstr>
      <vt:lpstr>Signing streams with fast one-time sigs</vt:lpstr>
      <vt:lpstr>PowerPoint Presentation</vt:lpstr>
      <vt:lpstr>Authenticating streams</vt:lpstr>
      <vt:lpstr>End of Segment</vt:lpstr>
      <vt:lpstr>Constructing fast  one-time signatures</vt:lpstr>
      <vt:lpstr>One-time signatures</vt:lpstr>
      <vt:lpstr>Lamport one-time signatures  (simple)</vt:lpstr>
      <vt:lpstr>Lamport one-time signatures  (simple)</vt:lpstr>
      <vt:lpstr>Lamport one-time signatures  (simple)</vt:lpstr>
      <vt:lpstr>Lamport one-time signatures  (simple)</vt:lpstr>
      <vt:lpstr>PowerPoint Presentation</vt:lpstr>
      <vt:lpstr>Abstraction:  cover free set systems</vt:lpstr>
      <vt:lpstr>Abstract Lamport signatures</vt:lpstr>
      <vt:lpstr>Abstract Lamport signatures</vt:lpstr>
      <vt:lpstr>Why cover free?</vt:lpstr>
      <vt:lpstr>Security statement</vt:lpstr>
      <vt:lpstr>Proving security</vt:lpstr>
      <vt:lpstr>Proving security</vt:lpstr>
      <vt:lpstr>Parameters    (f: X ⟶ Y     where  X = Y)</vt:lpstr>
      <vt:lpstr>Further improvement:  Winternitz</vt:lpstr>
      <vt:lpstr>Further improvement:  Winternitz</vt:lpstr>
      <vt:lpstr>Further improvement:  Winternitz</vt:lpstr>
      <vt:lpstr>PowerPoint Presentation</vt:lpstr>
      <vt:lpstr>Optimized parameters</vt:lpstr>
      <vt:lpstr>End of Segment</vt:lpstr>
      <vt:lpstr>One-time signatures ⇒ many-time signatures</vt:lpstr>
      <vt:lpstr>Review</vt:lpstr>
      <vt:lpstr>Construction</vt:lpstr>
      <vt:lpstr>Construction</vt:lpstr>
      <vt:lpstr>Construction</vt:lpstr>
      <vt:lpstr>Construction</vt:lpstr>
      <vt:lpstr>Construction</vt:lpstr>
      <vt:lpstr>Construction</vt:lpstr>
      <vt:lpstr>Construction</vt:lpstr>
      <vt:lpstr>More generally:    2d-time signature</vt:lpstr>
      <vt:lpstr>Optimized 2d-time signatures </vt:lpstr>
      <vt:lpstr>End of Segment</vt:lpstr>
      <vt:lpstr>Super-fast online signatures</vt:lpstr>
      <vt:lpstr>Goals</vt:lpstr>
      <vt:lpstr>Method 1:  using one-time sigs</vt:lpstr>
      <vt:lpstr>Method 1:  using one-time sigs</vt:lpstr>
      <vt:lpstr>Better method:  chameleon hash</vt:lpstr>
      <vt:lpstr>Fast online signatures</vt:lpstr>
      <vt:lpstr>Fast online signatures</vt:lpstr>
      <vt:lpstr>PowerPoint Presentation</vt:lpstr>
      <vt:lpstr>End of Segment</vt:lpstr>
      <vt:lpstr>Blind signatures</vt:lpstr>
      <vt:lpstr>Problem:  digital cash   (centralized system)</vt:lpstr>
      <vt:lpstr>Solution:   blind signatures</vt:lpstr>
      <vt:lpstr>Blind signatures:  security</vt:lpstr>
      <vt:lpstr>Blind signatures:  applications</vt:lpstr>
      <vt:lpstr>Simple Constructions:  RSA and BLS</vt:lpstr>
      <vt:lpstr>PowerPoint Presentation</vt:lpstr>
      <vt:lpstr>Further Reading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 Boneh</cp:lastModifiedBy>
  <cp:revision>950</cp:revision>
  <cp:lastPrinted>2015-02-26T23:25:44Z</cp:lastPrinted>
  <dcterms:created xsi:type="dcterms:W3CDTF">2010-11-06T18:36:35Z</dcterms:created>
  <dcterms:modified xsi:type="dcterms:W3CDTF">2015-03-26T04:33:31Z</dcterms:modified>
</cp:coreProperties>
</file>