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8/30/2020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04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7293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057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2193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683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945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1127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0253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352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862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258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0277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484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03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8433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7141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173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8/30/2020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598959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seattle.gov/Land-Base/Collisions/9kas-rb8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ataplatform.cloud.ibm.com/analytics/notebooks/v2/c3341200-3040-4150-aee1-5dd077bbfbcb/view?access_token=7f89a3a889b486e8220bae7f1e70e5d8072065d3d2e8355c31ed869190451e91"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4B50-8FD8-4765-A471-83342ECCF582}"/>
              </a:ext>
            </a:extLst>
          </p:cNvPr>
          <p:cNvSpPr>
            <a:spLocks noGrp="1"/>
          </p:cNvSpPr>
          <p:nvPr>
            <p:ph type="ctrTitle"/>
          </p:nvPr>
        </p:nvSpPr>
        <p:spPr>
          <a:xfrm>
            <a:off x="1190624" y="1189038"/>
            <a:ext cx="9592765" cy="2387600"/>
          </a:xfrm>
        </p:spPr>
        <p:txBody>
          <a:bodyPr/>
          <a:lstStyle/>
          <a:p>
            <a:r>
              <a:rPr lang="en-US" b="1" dirty="0">
                <a:latin typeface="Arial" panose="020B0604020202020204" pitchFamily="34" charset="0"/>
                <a:cs typeface="Arial" panose="020B0604020202020204" pitchFamily="34" charset="0"/>
              </a:rPr>
              <a:t>Predicting Severity of accidents</a:t>
            </a:r>
          </a:p>
        </p:txBody>
      </p:sp>
      <p:sp>
        <p:nvSpPr>
          <p:cNvPr id="3" name="Subtitle 2">
            <a:extLst>
              <a:ext uri="{FF2B5EF4-FFF2-40B4-BE49-F238E27FC236}">
                <a16:creationId xmlns:a16="http://schemas.microsoft.com/office/drawing/2014/main" id="{1B2C2E20-A47A-4901-959B-76BE662EFA7E}"/>
              </a:ext>
            </a:extLst>
          </p:cNvPr>
          <p:cNvSpPr>
            <a:spLocks noGrp="1"/>
          </p:cNvSpPr>
          <p:nvPr>
            <p:ph type="subTitle" idx="1"/>
          </p:nvPr>
        </p:nvSpPr>
        <p:spPr/>
        <p:txBody>
          <a:bodyPr/>
          <a:lstStyle/>
          <a:p>
            <a:r>
              <a:rPr lang="en-US" dirty="0"/>
              <a:t>Understanding the data on road accidents and predict correct severity</a:t>
            </a:r>
          </a:p>
        </p:txBody>
      </p:sp>
    </p:spTree>
    <p:extLst>
      <p:ext uri="{BB962C8B-B14F-4D97-AF65-F5344CB8AC3E}">
        <p14:creationId xmlns:p14="http://schemas.microsoft.com/office/powerpoint/2010/main" val="216114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62B3-52B0-42E1-A9C3-74253908D6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7BED88B-BFDC-4ADD-BA36-24381C729465}"/>
              </a:ext>
            </a:extLst>
          </p:cNvPr>
          <p:cNvSpPr>
            <a:spLocks noGrp="1"/>
          </p:cNvSpPr>
          <p:nvPr>
            <p:ph idx="1"/>
          </p:nvPr>
        </p:nvSpPr>
        <p:spPr/>
        <p:txBody>
          <a:bodyPr>
            <a:normAutofit fontScale="85000" lnSpcReduction="10000"/>
          </a:bodyPr>
          <a:lstStyle/>
          <a:p>
            <a:r>
              <a:rPr lang="en-US" dirty="0"/>
              <a:t>US is one of the most busiest countries in terms of traffic and with the increase in the number of vehicles on road, the number of accidents have increased. </a:t>
            </a:r>
          </a:p>
          <a:p>
            <a:r>
              <a:rPr lang="en-US" dirty="0"/>
              <a:t>In 2018, there were some 12 million vehicles involved in a crash in the United States. With the increase in number of vehicles on the road, the probability of vehicular accidents increases</a:t>
            </a:r>
          </a:p>
          <a:p>
            <a:r>
              <a:rPr lang="en-US" dirty="0"/>
              <a:t>First responders need to provide the information to the Emergency response team in order for them to provide the appropriate response based on the severity of the accident</a:t>
            </a:r>
          </a:p>
          <a:p>
            <a:r>
              <a:rPr lang="en-US" dirty="0"/>
              <a:t>If the emergency response team can predict the actual severity of the accident based on the ML algorithm they can dispatch the appropriate teams to the location and may also help in saving some of the lives</a:t>
            </a:r>
          </a:p>
        </p:txBody>
      </p:sp>
    </p:spTree>
    <p:extLst>
      <p:ext uri="{BB962C8B-B14F-4D97-AF65-F5344CB8AC3E}">
        <p14:creationId xmlns:p14="http://schemas.microsoft.com/office/powerpoint/2010/main" val="44774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1BA6-C74E-40AD-9DF8-42D2A1CBFE29}"/>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D4381C80-E46E-4B8F-A777-2443815FF91E}"/>
              </a:ext>
            </a:extLst>
          </p:cNvPr>
          <p:cNvSpPr>
            <a:spLocks noGrp="1"/>
          </p:cNvSpPr>
          <p:nvPr>
            <p:ph idx="1"/>
          </p:nvPr>
        </p:nvSpPr>
        <p:spPr/>
        <p:txBody>
          <a:bodyPr>
            <a:normAutofit fontScale="85000" lnSpcReduction="10000"/>
          </a:bodyPr>
          <a:lstStyle/>
          <a:p>
            <a:r>
              <a:rPr lang="en-US" dirty="0"/>
              <a:t>For the implementation of the Machine Learning model, our focus will be on learning the accident data for one city and the model can later on be trained on the data from across the country once we have the data from different cities, counties available in the standardized format. It is very important to standardize the data and clean it to get rid of any anomalous data or data points that can cause our model to break</a:t>
            </a:r>
          </a:p>
          <a:p>
            <a:r>
              <a:rPr lang="en-US" dirty="0"/>
              <a:t>For our ML model, we are taking dataset made available by the city of Seattle in Washington state. We are grateful to the city of Seattle for making this information public and help the budding data scientist to build a model that can help the people</a:t>
            </a:r>
          </a:p>
          <a:p>
            <a:r>
              <a:rPr lang="en-US" dirty="0"/>
              <a:t>Accident-Collision data can be downloaded from the following site: </a:t>
            </a:r>
            <a:r>
              <a:rPr lang="en-US" sz="1600" dirty="0">
                <a:hlinkClick r:id="rId2"/>
              </a:rPr>
              <a:t>https://data.seattle.gov/Land-Base/Collisions/9kas-rb8d</a:t>
            </a:r>
            <a:endParaRPr lang="en-US" sz="1600" dirty="0"/>
          </a:p>
          <a:p>
            <a:endParaRPr lang="en-US" dirty="0"/>
          </a:p>
        </p:txBody>
      </p:sp>
    </p:spTree>
    <p:extLst>
      <p:ext uri="{BB962C8B-B14F-4D97-AF65-F5344CB8AC3E}">
        <p14:creationId xmlns:p14="http://schemas.microsoft.com/office/powerpoint/2010/main" val="194815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5E8B-8F95-4BF1-B04F-ACBD5D3A6275}"/>
              </a:ext>
            </a:extLst>
          </p:cNvPr>
          <p:cNvSpPr>
            <a:spLocks noGrp="1"/>
          </p:cNvSpPr>
          <p:nvPr>
            <p:ph type="title"/>
          </p:nvPr>
        </p:nvSpPr>
        <p:spPr>
          <a:xfrm>
            <a:off x="1295402" y="982132"/>
            <a:ext cx="9601196" cy="1282097"/>
          </a:xfrm>
        </p:spPr>
        <p:txBody>
          <a:bodyPr/>
          <a:lstStyle/>
          <a:p>
            <a:r>
              <a:rPr lang="en-US" dirty="0"/>
              <a:t>Understanding the Data</a:t>
            </a:r>
          </a:p>
        </p:txBody>
      </p:sp>
      <p:sp>
        <p:nvSpPr>
          <p:cNvPr id="3" name="Content Placeholder 2">
            <a:extLst>
              <a:ext uri="{FF2B5EF4-FFF2-40B4-BE49-F238E27FC236}">
                <a16:creationId xmlns:a16="http://schemas.microsoft.com/office/drawing/2014/main" id="{334EE493-B213-4932-8638-C17494C38E60}"/>
              </a:ext>
            </a:extLst>
          </p:cNvPr>
          <p:cNvSpPr>
            <a:spLocks noGrp="1"/>
          </p:cNvSpPr>
          <p:nvPr>
            <p:ph idx="1"/>
          </p:nvPr>
        </p:nvSpPr>
        <p:spPr>
          <a:xfrm>
            <a:off x="1295401" y="2556931"/>
            <a:ext cx="10173788" cy="3591319"/>
          </a:xfrm>
        </p:spPr>
        <p:txBody>
          <a:bodyPr>
            <a:normAutofit fontScale="77500" lnSpcReduction="20000"/>
          </a:bodyPr>
          <a:lstStyle/>
          <a:p>
            <a:r>
              <a:rPr lang="en-US" sz="1600" dirty="0"/>
              <a:t>Dataset contains 221006 rows and 40 columns</a:t>
            </a:r>
          </a:p>
          <a:p>
            <a:endParaRPr lang="en-US" sz="1600" dirty="0"/>
          </a:p>
          <a:p>
            <a:endParaRPr lang="en-US" sz="1600" dirty="0"/>
          </a:p>
          <a:p>
            <a:endParaRPr lang="en-US" sz="1600" dirty="0"/>
          </a:p>
          <a:p>
            <a:r>
              <a:rPr lang="en-US" sz="1600" dirty="0"/>
              <a:t>A quick look at the data shows that certain columns are blank and contain null values</a:t>
            </a:r>
          </a:p>
          <a:p>
            <a:r>
              <a:rPr lang="en-US" sz="1600" dirty="0"/>
              <a:t>Based on the description in the metadata, columns also have a inconsistent values like ADDRTPYE which should only have 3 values – Alley, Block, Intersection has null values flowing in the data</a:t>
            </a:r>
          </a:p>
          <a:p>
            <a:endParaRPr lang="en-US" sz="1600" dirty="0"/>
          </a:p>
          <a:p>
            <a:pPr marL="0" indent="0">
              <a:buNone/>
            </a:pPr>
            <a:br>
              <a:rPr lang="en-US" sz="1600" dirty="0"/>
            </a:br>
            <a:endParaRPr lang="en-US" sz="1600" dirty="0"/>
          </a:p>
          <a:p>
            <a:r>
              <a:rPr lang="en-US" sz="1600" dirty="0"/>
              <a:t>Based on the understanding of the metadata and looking at the data, we had to clean the data and remove columns which were not providing any additional insights and would be helpful in predicting the severity of the collision</a:t>
            </a:r>
          </a:p>
          <a:p>
            <a:r>
              <a:rPr lang="en-US" sz="1600" dirty="0"/>
              <a:t>Further, details regarding the data and cleansing are present in the notebook: </a:t>
            </a:r>
            <a:r>
              <a:rPr lang="en-US" sz="1600" dirty="0">
                <a:hlinkClick r:id="rId2"/>
              </a:rPr>
              <a:t>https://dataplatform.cloud.ibm.com/analytics/notebooks/v2/c3341200-3040-4150-aee1-5dd077bbfbcb/view?access_token=7f89a3a889b486e8220bae7f1e70e5d8072065d3d2e8355c31ed869190451e91</a:t>
            </a:r>
            <a:endParaRPr lang="en-US" sz="1600" dirty="0"/>
          </a:p>
          <a:p>
            <a:endParaRPr lang="en-US" sz="1600"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DD4393CD-E8F9-41D1-A755-58FE5E097534}"/>
              </a:ext>
            </a:extLst>
          </p:cNvPr>
          <p:cNvPicPr>
            <a:picLocks noChangeAspect="1"/>
          </p:cNvPicPr>
          <p:nvPr/>
        </p:nvPicPr>
        <p:blipFill>
          <a:blip r:embed="rId3"/>
          <a:stretch>
            <a:fillRect/>
          </a:stretch>
        </p:blipFill>
        <p:spPr>
          <a:xfrm>
            <a:off x="1669323" y="2806401"/>
            <a:ext cx="2266951" cy="696768"/>
          </a:xfrm>
          <a:prstGeom prst="rect">
            <a:avLst/>
          </a:prstGeom>
          <a:ln>
            <a:solidFill>
              <a:schemeClr val="tx1"/>
            </a:solidFill>
          </a:ln>
        </p:spPr>
      </p:pic>
      <p:pic>
        <p:nvPicPr>
          <p:cNvPr id="6" name="Picture 5">
            <a:extLst>
              <a:ext uri="{FF2B5EF4-FFF2-40B4-BE49-F238E27FC236}">
                <a16:creationId xmlns:a16="http://schemas.microsoft.com/office/drawing/2014/main" id="{33C717E1-853F-4325-ADAD-344A14F03B95}"/>
              </a:ext>
            </a:extLst>
          </p:cNvPr>
          <p:cNvPicPr>
            <a:picLocks noChangeAspect="1"/>
          </p:cNvPicPr>
          <p:nvPr/>
        </p:nvPicPr>
        <p:blipFill>
          <a:blip r:embed="rId4"/>
          <a:stretch>
            <a:fillRect/>
          </a:stretch>
        </p:blipFill>
        <p:spPr>
          <a:xfrm>
            <a:off x="1669323" y="4198610"/>
            <a:ext cx="2511124" cy="696768"/>
          </a:xfrm>
          <a:prstGeom prst="rect">
            <a:avLst/>
          </a:prstGeom>
          <a:ln>
            <a:solidFill>
              <a:schemeClr val="tx1"/>
            </a:solidFill>
          </a:ln>
        </p:spPr>
      </p:pic>
    </p:spTree>
    <p:extLst>
      <p:ext uri="{BB962C8B-B14F-4D97-AF65-F5344CB8AC3E}">
        <p14:creationId xmlns:p14="http://schemas.microsoft.com/office/powerpoint/2010/main" val="14971852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127</TotalTime>
  <Words>359</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Garamond</vt:lpstr>
      <vt:lpstr>Organic</vt:lpstr>
      <vt:lpstr>Predicting Severity of accidents</vt:lpstr>
      <vt:lpstr>Introduction</vt:lpstr>
      <vt:lpstr>Data</vt:lpstr>
      <vt:lpstr>Understanding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Severity of accidents</dc:title>
  <dc:creator>Ayush V Maheshwari</dc:creator>
  <cp:lastModifiedBy>Ayush V Maheshwari</cp:lastModifiedBy>
  <cp:revision>8</cp:revision>
  <dcterms:created xsi:type="dcterms:W3CDTF">2020-08-30T20:37:24Z</dcterms:created>
  <dcterms:modified xsi:type="dcterms:W3CDTF">2020-08-30T22:45:07Z</dcterms:modified>
</cp:coreProperties>
</file>