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CA3"/>
    <a:srgbClr val="0000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F84A0A-1E3A-4AB1-B813-5760419F1AB0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FA4E2AD-48A8-4F08-98CB-67F5FCACFF73}">
      <dgm:prSet phldrT="[テキスト]"/>
      <dgm:spPr/>
      <dgm:t>
        <a:bodyPr/>
        <a:lstStyle/>
        <a:p>
          <a:r>
            <a:rPr kumimoji="1" lang="ja-JP" altLang="en-US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入力</a:t>
          </a:r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CAE91B7-3BDD-4A2C-80B9-6B222CC58116}" type="parTrans" cxnId="{C43FDB53-F842-439D-A1A3-58FFE37545C1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37420C8-7B5A-42AA-BE77-BE0AE315D59C}" type="sibTrans" cxnId="{C43FDB53-F842-439D-A1A3-58FFE37545C1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747C1FE-C93F-4CA6-85E9-1F2983EF00C8}">
      <dgm:prSet phldrT="[テキスト]"/>
      <dgm:spPr/>
      <dgm:t>
        <a:bodyPr/>
        <a:lstStyle/>
        <a:p>
          <a:r>
            <a:rPr kumimoji="1" lang="ja-JP" altLang="en-US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処理</a:t>
          </a:r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3976E5-5DE2-4169-A674-CE50C8E49571}" type="parTrans" cxnId="{5354B1DF-992B-4295-A082-23B14E4E8E72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8224773-E3E2-4E5A-B91B-ACB27998F514}" type="sibTrans" cxnId="{5354B1DF-992B-4295-A082-23B14E4E8E72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801A61-6796-45D2-8D6E-A50042104281}">
      <dgm:prSet phldrT="[テキスト]"/>
      <dgm:spPr/>
      <dgm:t>
        <a:bodyPr/>
        <a:lstStyle/>
        <a:p>
          <a:r>
            <a:rPr kumimoji="1" lang="ja-JP" altLang="en-US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出力</a:t>
          </a:r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D1A46C5-24BC-4633-BBA2-C1B33E692BF4}" type="parTrans" cxnId="{D980DCCA-C5D1-4125-A111-ECCD10190F45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7FAF178-1D89-414C-9DA1-A6437B3E586B}" type="sibTrans" cxnId="{D980DCCA-C5D1-4125-A111-ECCD10190F45}">
      <dgm:prSet/>
      <dgm:spPr/>
      <dgm:t>
        <a:bodyPr/>
        <a:lstStyle/>
        <a:p>
          <a:endParaRPr kumimoji="1" lang="ja-JP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09BE680-9765-45FA-8F63-3053CEBD8761}" type="pres">
      <dgm:prSet presAssocID="{12F84A0A-1E3A-4AB1-B813-5760419F1AB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BF24C5C1-06E2-4127-BD81-CBFFFFF4079D}" type="pres">
      <dgm:prSet presAssocID="{12F84A0A-1E3A-4AB1-B813-5760419F1AB0}" presName="dummyMaxCanvas" presStyleCnt="0">
        <dgm:presLayoutVars/>
      </dgm:prSet>
      <dgm:spPr/>
    </dgm:pt>
    <dgm:pt modelId="{9AA1A901-6319-4506-90BD-7558DE8B022C}" type="pres">
      <dgm:prSet presAssocID="{12F84A0A-1E3A-4AB1-B813-5760419F1AB0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83F45AA-7E78-4D0A-BDF8-FA17E2A489C5}" type="pres">
      <dgm:prSet presAssocID="{12F84A0A-1E3A-4AB1-B813-5760419F1AB0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940CC7D-06E7-45DF-9C27-73994B6242CA}" type="pres">
      <dgm:prSet presAssocID="{12F84A0A-1E3A-4AB1-B813-5760419F1AB0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1798FC5-0BE1-4200-91C2-9C580660B20D}" type="pres">
      <dgm:prSet presAssocID="{12F84A0A-1E3A-4AB1-B813-5760419F1AB0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AC1746F-9790-4B5A-97E9-E795819757BD}" type="pres">
      <dgm:prSet presAssocID="{12F84A0A-1E3A-4AB1-B813-5760419F1AB0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256B71D-8F1D-40F5-A7EE-A21E2E3804D0}" type="pres">
      <dgm:prSet presAssocID="{12F84A0A-1E3A-4AB1-B813-5760419F1AB0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F26C07C-FF68-4B11-9CAC-CE40D8273DC6}" type="pres">
      <dgm:prSet presAssocID="{12F84A0A-1E3A-4AB1-B813-5760419F1AB0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30F1ACA-EA0E-4CBC-A274-854B14DBDEEA}" type="pres">
      <dgm:prSet presAssocID="{12F84A0A-1E3A-4AB1-B813-5760419F1AB0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D980DCCA-C5D1-4125-A111-ECCD10190F45}" srcId="{12F84A0A-1E3A-4AB1-B813-5760419F1AB0}" destId="{DE801A61-6796-45D2-8D6E-A50042104281}" srcOrd="2" destOrd="0" parTransId="{CD1A46C5-24BC-4633-BBA2-C1B33E692BF4}" sibTransId="{F7FAF178-1D89-414C-9DA1-A6437B3E586B}"/>
    <dgm:cxn modelId="{1D1D5D82-EB21-4FE2-9099-7587481B28DD}" type="presOf" srcId="{F8224773-E3E2-4E5A-B91B-ACB27998F514}" destId="{0AC1746F-9790-4B5A-97E9-E795819757BD}" srcOrd="0" destOrd="0" presId="urn:microsoft.com/office/officeart/2005/8/layout/vProcess5"/>
    <dgm:cxn modelId="{A074B947-9317-4A7D-9EC6-1769341937A7}" type="presOf" srcId="{737420C8-7B5A-42AA-BE77-BE0AE315D59C}" destId="{F1798FC5-0BE1-4200-91C2-9C580660B20D}" srcOrd="0" destOrd="0" presId="urn:microsoft.com/office/officeart/2005/8/layout/vProcess5"/>
    <dgm:cxn modelId="{67CE5936-77B0-479D-AA23-3FA86AD5FEA9}" type="presOf" srcId="{3FA4E2AD-48A8-4F08-98CB-67F5FCACFF73}" destId="{9256B71D-8F1D-40F5-A7EE-A21E2E3804D0}" srcOrd="1" destOrd="0" presId="urn:microsoft.com/office/officeart/2005/8/layout/vProcess5"/>
    <dgm:cxn modelId="{13A48CD3-2071-4A19-9328-92825A5B2D03}" type="presOf" srcId="{12F84A0A-1E3A-4AB1-B813-5760419F1AB0}" destId="{909BE680-9765-45FA-8F63-3053CEBD8761}" srcOrd="0" destOrd="0" presId="urn:microsoft.com/office/officeart/2005/8/layout/vProcess5"/>
    <dgm:cxn modelId="{C43FDB53-F842-439D-A1A3-58FFE37545C1}" srcId="{12F84A0A-1E3A-4AB1-B813-5760419F1AB0}" destId="{3FA4E2AD-48A8-4F08-98CB-67F5FCACFF73}" srcOrd="0" destOrd="0" parTransId="{2CAE91B7-3BDD-4A2C-80B9-6B222CC58116}" sibTransId="{737420C8-7B5A-42AA-BE77-BE0AE315D59C}"/>
    <dgm:cxn modelId="{B784002F-5B81-44D6-B267-83AED27239B8}" type="presOf" srcId="{DE801A61-6796-45D2-8D6E-A50042104281}" destId="{3940CC7D-06E7-45DF-9C27-73994B6242CA}" srcOrd="0" destOrd="0" presId="urn:microsoft.com/office/officeart/2005/8/layout/vProcess5"/>
    <dgm:cxn modelId="{5354B1DF-992B-4295-A082-23B14E4E8E72}" srcId="{12F84A0A-1E3A-4AB1-B813-5760419F1AB0}" destId="{9747C1FE-C93F-4CA6-85E9-1F2983EF00C8}" srcOrd="1" destOrd="0" parTransId="{0C3976E5-5DE2-4169-A674-CE50C8E49571}" sibTransId="{F8224773-E3E2-4E5A-B91B-ACB27998F514}"/>
    <dgm:cxn modelId="{C16BC4C1-E227-4DA8-B500-5671254FE8C3}" type="presOf" srcId="{DE801A61-6796-45D2-8D6E-A50042104281}" destId="{130F1ACA-EA0E-4CBC-A274-854B14DBDEEA}" srcOrd="1" destOrd="0" presId="urn:microsoft.com/office/officeart/2005/8/layout/vProcess5"/>
    <dgm:cxn modelId="{7CC7D07A-85B7-4C26-B069-279EA301EB27}" type="presOf" srcId="{9747C1FE-C93F-4CA6-85E9-1F2983EF00C8}" destId="{6F26C07C-FF68-4B11-9CAC-CE40D8273DC6}" srcOrd="1" destOrd="0" presId="urn:microsoft.com/office/officeart/2005/8/layout/vProcess5"/>
    <dgm:cxn modelId="{3FF945ED-7224-42EA-A110-D1198E3937EC}" type="presOf" srcId="{9747C1FE-C93F-4CA6-85E9-1F2983EF00C8}" destId="{583F45AA-7E78-4D0A-BDF8-FA17E2A489C5}" srcOrd="0" destOrd="0" presId="urn:microsoft.com/office/officeart/2005/8/layout/vProcess5"/>
    <dgm:cxn modelId="{427B546D-9F94-442F-B254-FB9333D86C56}" type="presOf" srcId="{3FA4E2AD-48A8-4F08-98CB-67F5FCACFF73}" destId="{9AA1A901-6319-4506-90BD-7558DE8B022C}" srcOrd="0" destOrd="0" presId="urn:microsoft.com/office/officeart/2005/8/layout/vProcess5"/>
    <dgm:cxn modelId="{92F3B277-A23E-4203-B0EF-6C7555DDEC7E}" type="presParOf" srcId="{909BE680-9765-45FA-8F63-3053CEBD8761}" destId="{BF24C5C1-06E2-4127-BD81-CBFFFFF4079D}" srcOrd="0" destOrd="0" presId="urn:microsoft.com/office/officeart/2005/8/layout/vProcess5"/>
    <dgm:cxn modelId="{7040B816-C786-4B17-8021-F95359DB85A1}" type="presParOf" srcId="{909BE680-9765-45FA-8F63-3053CEBD8761}" destId="{9AA1A901-6319-4506-90BD-7558DE8B022C}" srcOrd="1" destOrd="0" presId="urn:microsoft.com/office/officeart/2005/8/layout/vProcess5"/>
    <dgm:cxn modelId="{09AF43AB-25EE-47A4-86B0-E31D59C93A92}" type="presParOf" srcId="{909BE680-9765-45FA-8F63-3053CEBD8761}" destId="{583F45AA-7E78-4D0A-BDF8-FA17E2A489C5}" srcOrd="2" destOrd="0" presId="urn:microsoft.com/office/officeart/2005/8/layout/vProcess5"/>
    <dgm:cxn modelId="{4F31145B-5607-4B37-A577-ED3A757EA406}" type="presParOf" srcId="{909BE680-9765-45FA-8F63-3053CEBD8761}" destId="{3940CC7D-06E7-45DF-9C27-73994B6242CA}" srcOrd="3" destOrd="0" presId="urn:microsoft.com/office/officeart/2005/8/layout/vProcess5"/>
    <dgm:cxn modelId="{EE89312C-A4FA-4628-9946-37D6498D6BD5}" type="presParOf" srcId="{909BE680-9765-45FA-8F63-3053CEBD8761}" destId="{F1798FC5-0BE1-4200-91C2-9C580660B20D}" srcOrd="4" destOrd="0" presId="urn:microsoft.com/office/officeart/2005/8/layout/vProcess5"/>
    <dgm:cxn modelId="{10538936-C91E-4327-98DB-930520812664}" type="presParOf" srcId="{909BE680-9765-45FA-8F63-3053CEBD8761}" destId="{0AC1746F-9790-4B5A-97E9-E795819757BD}" srcOrd="5" destOrd="0" presId="urn:microsoft.com/office/officeart/2005/8/layout/vProcess5"/>
    <dgm:cxn modelId="{E3EC6B6B-2C52-42E9-859E-923FB61A6182}" type="presParOf" srcId="{909BE680-9765-45FA-8F63-3053CEBD8761}" destId="{9256B71D-8F1D-40F5-A7EE-A21E2E3804D0}" srcOrd="6" destOrd="0" presId="urn:microsoft.com/office/officeart/2005/8/layout/vProcess5"/>
    <dgm:cxn modelId="{630ED88D-6D51-4E60-9980-2A78CE616D73}" type="presParOf" srcId="{909BE680-9765-45FA-8F63-3053CEBD8761}" destId="{6F26C07C-FF68-4B11-9CAC-CE40D8273DC6}" srcOrd="7" destOrd="0" presId="urn:microsoft.com/office/officeart/2005/8/layout/vProcess5"/>
    <dgm:cxn modelId="{EACFA633-6339-4872-A8E9-70D8EFCF7176}" type="presParOf" srcId="{909BE680-9765-45FA-8F63-3053CEBD8761}" destId="{130F1ACA-EA0E-4CBC-A274-854B14DBDEE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1A901-6319-4506-90BD-7558DE8B022C}">
      <dsp:nvSpPr>
        <dsp:cNvPr id="0" name=""/>
        <dsp:cNvSpPr/>
      </dsp:nvSpPr>
      <dsp:spPr>
        <a:xfrm>
          <a:off x="0" y="0"/>
          <a:ext cx="6995160" cy="1487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620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入力</a:t>
          </a:r>
          <a:endParaRPr kumimoji="1" lang="ja-JP" altLang="en-US" sz="62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3578" y="43578"/>
        <a:ext cx="5389630" cy="1400715"/>
      </dsp:txXfrm>
    </dsp:sp>
    <dsp:sp modelId="{583F45AA-7E78-4D0A-BDF8-FA17E2A489C5}">
      <dsp:nvSpPr>
        <dsp:cNvPr id="0" name=""/>
        <dsp:cNvSpPr/>
      </dsp:nvSpPr>
      <dsp:spPr>
        <a:xfrm>
          <a:off x="617219" y="1735850"/>
          <a:ext cx="6995160" cy="1487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620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処理</a:t>
          </a:r>
          <a:endParaRPr kumimoji="1" lang="ja-JP" altLang="en-US" sz="62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60797" y="1779428"/>
        <a:ext cx="5323667" cy="1400715"/>
      </dsp:txXfrm>
    </dsp:sp>
    <dsp:sp modelId="{3940CC7D-06E7-45DF-9C27-73994B6242CA}">
      <dsp:nvSpPr>
        <dsp:cNvPr id="0" name=""/>
        <dsp:cNvSpPr/>
      </dsp:nvSpPr>
      <dsp:spPr>
        <a:xfrm>
          <a:off x="1234439" y="3471701"/>
          <a:ext cx="6995160" cy="1487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620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出力</a:t>
          </a:r>
          <a:endParaRPr kumimoji="1" lang="ja-JP" altLang="en-US" sz="62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78017" y="3515279"/>
        <a:ext cx="5323667" cy="1400715"/>
      </dsp:txXfrm>
    </dsp:sp>
    <dsp:sp modelId="{F1798FC5-0BE1-4200-91C2-9C580660B20D}">
      <dsp:nvSpPr>
        <dsp:cNvPr id="0" name=""/>
        <dsp:cNvSpPr/>
      </dsp:nvSpPr>
      <dsp:spPr>
        <a:xfrm>
          <a:off x="6028043" y="1128302"/>
          <a:ext cx="967116" cy="9671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6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245644" y="1128302"/>
        <a:ext cx="531914" cy="727755"/>
      </dsp:txXfrm>
    </dsp:sp>
    <dsp:sp modelId="{0AC1746F-9790-4B5A-97E9-E795819757BD}">
      <dsp:nvSpPr>
        <dsp:cNvPr id="0" name=""/>
        <dsp:cNvSpPr/>
      </dsp:nvSpPr>
      <dsp:spPr>
        <a:xfrm>
          <a:off x="6645263" y="2854234"/>
          <a:ext cx="967116" cy="9671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6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862864" y="2854234"/>
        <a:ext cx="531914" cy="727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90ED720-0104-4369-84BC-D37694168613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wmf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wmf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mtClean="0"/>
              <a:t>プログラミング言語入門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2014</a:t>
            </a:r>
            <a:r>
              <a:rPr kumimoji="1" lang="ja-JP" altLang="en-US" dirty="0" smtClean="0"/>
              <a:t>年度　</a:t>
            </a:r>
            <a:r>
              <a:rPr lang="ja-JP" altLang="en-US" dirty="0" smtClean="0"/>
              <a:t>後</a:t>
            </a:r>
            <a:r>
              <a:rPr kumimoji="1" lang="ja-JP" altLang="en-US" dirty="0" smtClean="0"/>
              <a:t>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58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講義</a:t>
            </a:r>
            <a:r>
              <a:rPr kumimoji="1" lang="ja-JP" altLang="en-US" dirty="0" smtClean="0"/>
              <a:t>の</a:t>
            </a:r>
            <a:r>
              <a:rPr lang="ja-JP" altLang="en-US" dirty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300000"/>
              </a:lnSpc>
              <a:buNone/>
            </a:pPr>
            <a:endParaRPr lang="en-US" altLang="ja-JP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300000"/>
              </a:lnSpc>
              <a:buNone/>
            </a:pPr>
            <a:r>
              <a:rPr lang="en-US" altLang="ja-JP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</a:t>
            </a:r>
            <a:r>
              <a:rPr lang="en-US" altLang="ja-JP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r>
              <a:rPr lang="ja-JP" altLang="en-US" sz="3200" dirty="0" smtClean="0"/>
              <a:t>で</a:t>
            </a:r>
            <a:r>
              <a:rPr lang="ja-JP" altLang="en-US" sz="3200" dirty="0" smtClean="0"/>
              <a:t>、プログラミングの基本を学ぶ。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676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プログラミングの肝～構造～</a:t>
            </a:r>
            <a:endParaRPr kumimoji="1" lang="ja-JP" altLang="en-US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48594711"/>
              </p:ext>
            </p:extLst>
          </p:nvPr>
        </p:nvGraphicFramePr>
        <p:xfrm>
          <a:off x="457200" y="1196752"/>
          <a:ext cx="8229600" cy="4959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平行四辺形 8"/>
          <p:cNvSpPr/>
          <p:nvPr/>
        </p:nvSpPr>
        <p:spPr>
          <a:xfrm>
            <a:off x="3126848" y="1268760"/>
            <a:ext cx="2520000" cy="1296000"/>
          </a:xfrm>
          <a:prstGeom prst="parallelogram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tx1"/>
                </a:solidFill>
              </a:rPr>
              <a:t>キーボード</a:t>
            </a:r>
            <a:endParaRPr lang="en-US" altLang="ja-JP" sz="2400">
              <a:solidFill>
                <a:schemeClr val="tx1"/>
              </a:solidFill>
            </a:endParaRPr>
          </a:p>
          <a:p>
            <a:pPr algn="ctr"/>
            <a:r>
              <a:rPr lang="ja-JP" altLang="en-US" sz="2400" smtClean="0">
                <a:solidFill>
                  <a:schemeClr val="tx1"/>
                </a:solidFill>
              </a:rPr>
              <a:t>マウス</a:t>
            </a:r>
            <a:endParaRPr lang="en-US" altLang="ja-JP" sz="240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smtClean="0">
                <a:solidFill>
                  <a:schemeClr val="tx1"/>
                </a:solidFill>
              </a:rPr>
              <a:t>マイク</a:t>
            </a:r>
            <a:r>
              <a:rPr lang="ja-JP" altLang="en-US" sz="2400">
                <a:solidFill>
                  <a:schemeClr val="tx1"/>
                </a:solidFill>
              </a:rPr>
              <a:t>など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3491880" y="3356992"/>
            <a:ext cx="3084476" cy="5765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smtClean="0">
                <a:solidFill>
                  <a:schemeClr val="tx1"/>
                </a:solidFill>
              </a:rPr>
              <a:t>計算、判定など</a:t>
            </a:r>
            <a:endParaRPr lang="en-US" altLang="ja-JP" sz="2400" smtClean="0">
              <a:solidFill>
                <a:schemeClr val="tx1"/>
              </a:solidFill>
            </a:endParaRPr>
          </a:p>
        </p:txBody>
      </p:sp>
      <p:sp>
        <p:nvSpPr>
          <p:cNvPr id="11" name="平行四辺形 10"/>
          <p:cNvSpPr/>
          <p:nvPr/>
        </p:nvSpPr>
        <p:spPr>
          <a:xfrm>
            <a:off x="4067944" y="4725144"/>
            <a:ext cx="2520000" cy="1296000"/>
          </a:xfrm>
          <a:prstGeom prst="parallelogram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tx1"/>
                </a:solidFill>
              </a:rPr>
              <a:t>ディスプレイ</a:t>
            </a:r>
            <a:endParaRPr lang="en-US" altLang="ja-JP" sz="2400">
              <a:solidFill>
                <a:schemeClr val="tx1"/>
              </a:solidFill>
            </a:endParaRPr>
          </a:p>
          <a:p>
            <a:pPr algn="ctr"/>
            <a:r>
              <a:rPr lang="ja-JP" altLang="en-US" sz="2400" smtClean="0">
                <a:solidFill>
                  <a:schemeClr val="tx1"/>
                </a:solidFill>
              </a:rPr>
              <a:t>スピーカー</a:t>
            </a:r>
            <a:endParaRPr lang="en-US" altLang="ja-JP" sz="2400">
              <a:solidFill>
                <a:schemeClr val="tx1"/>
              </a:solidFill>
            </a:endParaRPr>
          </a:p>
          <a:p>
            <a:pPr algn="ctr"/>
            <a:r>
              <a:rPr lang="ja-JP" altLang="en-US" sz="2400">
                <a:solidFill>
                  <a:schemeClr val="tx1"/>
                </a:solidFill>
              </a:rPr>
              <a:t>プリンタ</a:t>
            </a:r>
            <a:r>
              <a:rPr lang="ja-JP" altLang="en-US" sz="2400" smtClean="0">
                <a:solidFill>
                  <a:schemeClr val="tx1"/>
                </a:solidFill>
              </a:rPr>
              <a:t>など</a:t>
            </a:r>
            <a:endParaRPr lang="ja-JP" altLang="en-US" sz="2400">
              <a:solidFill>
                <a:schemeClr val="tx1"/>
              </a:solidFill>
            </a:endParaRPr>
          </a:p>
        </p:txBody>
      </p:sp>
      <p:pic>
        <p:nvPicPr>
          <p:cNvPr id="1026" name="Picture 2" descr="C:\Users\YuTanaka\AppData\Local\Microsoft\Windows\Temporary Internet Files\Content.IE5\608POZD5\MC900398485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826" y="939576"/>
            <a:ext cx="1921242" cy="69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uTanaka\AppData\Local\Microsoft\Windows\Temporary Internet Files\Content.IE5\BJUBROIZ\MC900433836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78811"/>
            <a:ext cx="965004" cy="9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uTanaka\AppData\Local\Microsoft\Windows\Temporary Internet Files\Content.IE5\BJUBROIZ\MC900424236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067" y="4570440"/>
            <a:ext cx="802704" cy="80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YuTanaka\AppData\Local\Microsoft\Windows\Temporary Internet Files\Content.IE5\BJUBROIZ\MC900432577[1]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971792"/>
            <a:ext cx="1049352" cy="104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YuTanaka\AppData\Local\Microsoft\Windows\Temporary Internet Files\Content.IE5\608POZD5\MC900345693[1]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717" y="5492657"/>
            <a:ext cx="886054" cy="78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YuTanaka\AppData\Local\Microsoft\Windows\Temporary Internet Files\Content.IE5\VMBKHEKN\MC900433878[1]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964" y="1534177"/>
            <a:ext cx="765165" cy="76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61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AA1A901-6319-4506-90BD-7558DE8B02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9AA1A901-6319-4506-90BD-7558DE8B02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1798FC5-0BE1-4200-91C2-9C580660B2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graphicEl>
                                              <a:dgm id="{F1798FC5-0BE1-4200-91C2-9C580660B2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83F45AA-7E78-4D0A-BDF8-FA17E2A489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dgm id="{583F45AA-7E78-4D0A-BDF8-FA17E2A489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AC1746F-9790-4B5A-97E9-E795819757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0AC1746F-9790-4B5A-97E9-E795819757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940CC7D-06E7-45DF-9C27-73994B6242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graphicEl>
                                              <a:dgm id="{3940CC7D-06E7-45DF-9C27-73994B6242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グループ化 130"/>
          <p:cNvGrpSpPr/>
          <p:nvPr/>
        </p:nvGrpSpPr>
        <p:grpSpPr>
          <a:xfrm flipV="1">
            <a:off x="6012160" y="5085256"/>
            <a:ext cx="1440160" cy="648000"/>
            <a:chOff x="1691680" y="5265224"/>
            <a:chExt cx="1440160" cy="540040"/>
          </a:xfrm>
        </p:grpSpPr>
        <p:cxnSp>
          <p:nvCxnSpPr>
            <p:cNvPr id="132" name="直線コネクタ 131"/>
            <p:cNvCxnSpPr/>
            <p:nvPr/>
          </p:nvCxnSpPr>
          <p:spPr>
            <a:xfrm flipH="1">
              <a:off x="1691680" y="5265224"/>
              <a:ext cx="180000" cy="180000"/>
            </a:xfrm>
            <a:prstGeom prst="line">
              <a:avLst/>
            </a:prstGeom>
            <a:ln w="19050">
              <a:solidFill>
                <a:srgbClr val="727CA3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/>
            <p:nvPr/>
          </p:nvCxnSpPr>
          <p:spPr>
            <a:xfrm>
              <a:off x="2951840" y="5265224"/>
              <a:ext cx="180000" cy="180000"/>
            </a:xfrm>
            <a:prstGeom prst="line">
              <a:avLst/>
            </a:prstGeom>
            <a:ln w="19050">
              <a:solidFill>
                <a:srgbClr val="727CA3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>
              <a:off x="1691680" y="5445224"/>
              <a:ext cx="0" cy="360040"/>
            </a:xfrm>
            <a:prstGeom prst="line">
              <a:avLst/>
            </a:prstGeom>
            <a:ln w="19050">
              <a:solidFill>
                <a:srgbClr val="727CA3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/>
            <p:cNvCxnSpPr/>
            <p:nvPr/>
          </p:nvCxnSpPr>
          <p:spPr>
            <a:xfrm>
              <a:off x="3131840" y="5445224"/>
              <a:ext cx="0" cy="360040"/>
            </a:xfrm>
            <a:prstGeom prst="line">
              <a:avLst/>
            </a:prstGeom>
            <a:ln w="19050">
              <a:solidFill>
                <a:srgbClr val="727CA3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/>
            <p:cNvCxnSpPr/>
            <p:nvPr/>
          </p:nvCxnSpPr>
          <p:spPr>
            <a:xfrm>
              <a:off x="1871680" y="5265224"/>
              <a:ext cx="1080160" cy="0"/>
            </a:xfrm>
            <a:prstGeom prst="line">
              <a:avLst/>
            </a:prstGeom>
            <a:ln w="19050">
              <a:solidFill>
                <a:srgbClr val="727CA3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/>
            <p:nvPr/>
          </p:nvCxnSpPr>
          <p:spPr>
            <a:xfrm>
              <a:off x="1691680" y="5805264"/>
              <a:ext cx="1440160" cy="0"/>
            </a:xfrm>
            <a:prstGeom prst="line">
              <a:avLst/>
            </a:prstGeom>
            <a:ln w="19050">
              <a:solidFill>
                <a:srgbClr val="727CA3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正方形/長方形 128"/>
          <p:cNvSpPr/>
          <p:nvPr/>
        </p:nvSpPr>
        <p:spPr>
          <a:xfrm>
            <a:off x="3851920" y="5117882"/>
            <a:ext cx="1440160" cy="645396"/>
          </a:xfrm>
          <a:prstGeom prst="rect">
            <a:avLst/>
          </a:prstGeom>
          <a:solidFill>
            <a:schemeClr val="lt1">
              <a:alpha val="30000"/>
            </a:schemeClr>
          </a:solidFill>
          <a:ln>
            <a:solidFill>
              <a:srgbClr val="727CA3">
                <a:alpha val="30196"/>
              </a:srgb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dk1">
                    <a:alpha val="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kumimoji="1" lang="ja-JP" altLang="en-US" smtClean="0">
                <a:solidFill>
                  <a:schemeClr val="dk1">
                    <a:alpha val="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をする</a:t>
            </a:r>
            <a:endParaRPr kumimoji="1" lang="ja-JP" altLang="en-US">
              <a:solidFill>
                <a:schemeClr val="dk1">
                  <a:alpha val="3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5" name="直線矢印コネクタ 154"/>
          <p:cNvCxnSpPr/>
          <p:nvPr/>
        </p:nvCxnSpPr>
        <p:spPr>
          <a:xfrm flipV="1">
            <a:off x="709095" y="5435452"/>
            <a:ext cx="1008112" cy="36"/>
          </a:xfrm>
          <a:prstGeom prst="straightConnector1">
            <a:avLst/>
          </a:prstGeom>
          <a:ln w="38100">
            <a:solidFill>
              <a:schemeClr val="tx1">
                <a:alpha val="3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smtClean="0"/>
              <a:t>順次処理</a:t>
            </a:r>
            <a:endParaRPr kumimoji="1" lang="en-US" altLang="ja-JP" smtClean="0"/>
          </a:p>
          <a:p>
            <a:endParaRPr lang="en-US" altLang="ja-JP" smtClean="0"/>
          </a:p>
          <a:p>
            <a:pPr marL="0" indent="0">
              <a:buNone/>
            </a:pPr>
            <a:endParaRPr lang="en-US" altLang="ja-JP"/>
          </a:p>
          <a:p>
            <a:r>
              <a:rPr lang="ja-JP" altLang="en-US" smtClean="0"/>
              <a:t>分岐処理</a:t>
            </a:r>
            <a:endParaRPr lang="en-US" altLang="ja-JP" smtClean="0"/>
          </a:p>
          <a:p>
            <a:endParaRPr kumimoji="1" lang="en-US" altLang="ja-JP" smtClean="0"/>
          </a:p>
          <a:p>
            <a:endParaRPr kumimoji="1" lang="en-US" altLang="ja-JP" smtClean="0"/>
          </a:p>
          <a:p>
            <a:endParaRPr lang="en-US" altLang="ja-JP"/>
          </a:p>
          <a:p>
            <a:r>
              <a:rPr kumimoji="1" lang="ja-JP" altLang="en-US" smtClean="0"/>
              <a:t>繰り返し処理</a:t>
            </a:r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endParaRPr kumimoji="1" lang="ja-JP" altLang="en-US"/>
          </a:p>
        </p:txBody>
      </p:sp>
      <p:grpSp>
        <p:nvGrpSpPr>
          <p:cNvPr id="145" name="グループ化 144"/>
          <p:cNvGrpSpPr/>
          <p:nvPr/>
        </p:nvGrpSpPr>
        <p:grpSpPr>
          <a:xfrm>
            <a:off x="1539905" y="5117882"/>
            <a:ext cx="1728192" cy="759390"/>
            <a:chOff x="1539905" y="5117882"/>
            <a:chExt cx="1728192" cy="759390"/>
          </a:xfrm>
        </p:grpSpPr>
        <p:grpSp>
          <p:nvGrpSpPr>
            <p:cNvPr id="112" name="グループ化 111"/>
            <p:cNvGrpSpPr/>
            <p:nvPr/>
          </p:nvGrpSpPr>
          <p:grpSpPr>
            <a:xfrm>
              <a:off x="1683921" y="5117882"/>
              <a:ext cx="1440160" cy="648000"/>
              <a:chOff x="1691680" y="5265224"/>
              <a:chExt cx="1440160" cy="540040"/>
            </a:xfrm>
          </p:grpSpPr>
          <p:cxnSp>
            <p:nvCxnSpPr>
              <p:cNvPr id="114" name="直線コネクタ 113"/>
              <p:cNvCxnSpPr/>
              <p:nvPr/>
            </p:nvCxnSpPr>
            <p:spPr>
              <a:xfrm flipH="1">
                <a:off x="1691680" y="5265224"/>
                <a:ext cx="180000" cy="180000"/>
              </a:xfrm>
              <a:prstGeom prst="line">
                <a:avLst/>
              </a:prstGeom>
              <a:ln w="19050">
                <a:solidFill>
                  <a:srgbClr val="000000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/>
              <p:cNvCxnSpPr/>
              <p:nvPr/>
            </p:nvCxnSpPr>
            <p:spPr>
              <a:xfrm>
                <a:off x="2951840" y="5265224"/>
                <a:ext cx="180000" cy="180000"/>
              </a:xfrm>
              <a:prstGeom prst="line">
                <a:avLst/>
              </a:prstGeom>
              <a:ln w="19050">
                <a:solidFill>
                  <a:srgbClr val="000000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/>
              <p:cNvCxnSpPr/>
              <p:nvPr/>
            </p:nvCxnSpPr>
            <p:spPr>
              <a:xfrm>
                <a:off x="1691680" y="5445224"/>
                <a:ext cx="0" cy="360040"/>
              </a:xfrm>
              <a:prstGeom prst="line">
                <a:avLst/>
              </a:prstGeom>
              <a:ln w="19050">
                <a:solidFill>
                  <a:srgbClr val="000000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/>
              <p:cNvCxnSpPr/>
              <p:nvPr/>
            </p:nvCxnSpPr>
            <p:spPr>
              <a:xfrm>
                <a:off x="3131840" y="5445224"/>
                <a:ext cx="0" cy="360040"/>
              </a:xfrm>
              <a:prstGeom prst="line">
                <a:avLst/>
              </a:prstGeom>
              <a:ln w="19050">
                <a:solidFill>
                  <a:srgbClr val="000000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/>
              <p:cNvCxnSpPr/>
              <p:nvPr/>
            </p:nvCxnSpPr>
            <p:spPr>
              <a:xfrm>
                <a:off x="1871680" y="5265224"/>
                <a:ext cx="1080160" cy="0"/>
              </a:xfrm>
              <a:prstGeom prst="line">
                <a:avLst/>
              </a:prstGeom>
              <a:ln w="19050">
                <a:solidFill>
                  <a:srgbClr val="000000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/>
              <p:cNvCxnSpPr/>
              <p:nvPr/>
            </p:nvCxnSpPr>
            <p:spPr>
              <a:xfrm>
                <a:off x="1691680" y="5805264"/>
                <a:ext cx="1440160" cy="0"/>
              </a:xfrm>
              <a:prstGeom prst="line">
                <a:avLst/>
              </a:prstGeom>
              <a:ln w="19050">
                <a:solidFill>
                  <a:srgbClr val="000000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テキスト ボックス 112"/>
            <p:cNvSpPr txBox="1"/>
            <p:nvPr/>
          </p:nvSpPr>
          <p:spPr>
            <a:xfrm>
              <a:off x="1539905" y="5230941"/>
              <a:ext cx="17281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mtClean="0">
                  <a:solidFill>
                    <a:schemeClr val="tx1">
                      <a:alpha val="3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？回繰り返す</a:t>
              </a:r>
              <a:endParaRPr lang="ja-JP" altLang="en-US">
                <a:solidFill>
                  <a:schemeClr val="tx1">
                    <a:alpha val="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kumimoji="1" lang="ja-JP" altLang="en-US">
                <a:solidFill>
                  <a:schemeClr val="tx1">
                    <a:alpha val="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6" name="グループ化 85"/>
          <p:cNvGrpSpPr/>
          <p:nvPr/>
        </p:nvGrpSpPr>
        <p:grpSpPr>
          <a:xfrm>
            <a:off x="1547664" y="3068960"/>
            <a:ext cx="1728192" cy="923330"/>
            <a:chOff x="1547664" y="3068960"/>
            <a:chExt cx="1728192" cy="923330"/>
          </a:xfrm>
        </p:grpSpPr>
        <p:sp>
          <p:nvSpPr>
            <p:cNvPr id="26" name="ひし形 25"/>
            <p:cNvSpPr/>
            <p:nvPr/>
          </p:nvSpPr>
          <p:spPr>
            <a:xfrm>
              <a:off x="1691680" y="3068960"/>
              <a:ext cx="1440160" cy="648000"/>
            </a:xfrm>
            <a:prstGeom prst="diamon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1547664" y="3068960"/>
              <a:ext cx="17281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条件</a:t>
              </a:r>
              <a:r>
                <a:rPr lang="ja-JP" altLang="en-US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が成立</a:t>
              </a:r>
              <a:endPara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ja-JP" altLang="en-US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している</a:t>
              </a:r>
              <a:r>
                <a:rPr lang="ja-JP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か？</a:t>
              </a:r>
            </a:p>
            <a:p>
              <a:pPr algn="ctr"/>
              <a:endParaRPr kumimoji="1" lang="ja-JP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プログラミングの肝～流れ～</a:t>
            </a:r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691680" y="1772816"/>
            <a:ext cx="144016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kumimoji="1"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をする</a:t>
            </a:r>
            <a:endParaRPr kumimoji="1"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851920" y="1772816"/>
            <a:ext cx="144016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kumimoji="1"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をする</a:t>
            </a:r>
            <a:endParaRPr kumimoji="1"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012160" y="1772816"/>
            <a:ext cx="144016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kumimoji="1"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をする</a:t>
            </a:r>
            <a:endParaRPr kumimoji="1"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直線矢印コネクタ 15"/>
          <p:cNvCxnSpPr>
            <a:endCxn id="12" idx="1"/>
          </p:cNvCxnSpPr>
          <p:nvPr/>
        </p:nvCxnSpPr>
        <p:spPr>
          <a:xfrm>
            <a:off x="683568" y="2096852"/>
            <a:ext cx="10081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2" idx="3"/>
            <a:endCxn id="13" idx="1"/>
          </p:cNvCxnSpPr>
          <p:nvPr/>
        </p:nvCxnSpPr>
        <p:spPr>
          <a:xfrm>
            <a:off x="3131840" y="2096852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3" idx="3"/>
            <a:endCxn id="14" idx="1"/>
          </p:cNvCxnSpPr>
          <p:nvPr/>
        </p:nvCxnSpPr>
        <p:spPr>
          <a:xfrm>
            <a:off x="5292080" y="2096852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7452320" y="2096852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3851920" y="3068960"/>
            <a:ext cx="144016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kumimoji="1"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をする</a:t>
            </a:r>
            <a:endParaRPr kumimoji="1"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851920" y="3861048"/>
            <a:ext cx="144016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kumimoji="1"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をする</a:t>
            </a:r>
            <a:endParaRPr kumimoji="1"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直線矢印コネクタ 27"/>
          <p:cNvCxnSpPr>
            <a:endCxn id="26" idx="1"/>
          </p:cNvCxnSpPr>
          <p:nvPr/>
        </p:nvCxnSpPr>
        <p:spPr>
          <a:xfrm flipV="1">
            <a:off x="683568" y="3392960"/>
            <a:ext cx="1008112" cy="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24" idx="3"/>
          </p:cNvCxnSpPr>
          <p:nvPr/>
        </p:nvCxnSpPr>
        <p:spPr>
          <a:xfrm>
            <a:off x="5292080" y="3392996"/>
            <a:ext cx="28803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グループ化 88"/>
          <p:cNvGrpSpPr/>
          <p:nvPr/>
        </p:nvGrpSpPr>
        <p:grpSpPr>
          <a:xfrm>
            <a:off x="3131840" y="2996952"/>
            <a:ext cx="777523" cy="408372"/>
            <a:chOff x="3131840" y="2996952"/>
            <a:chExt cx="777523" cy="408372"/>
          </a:xfrm>
        </p:grpSpPr>
        <p:cxnSp>
          <p:nvCxnSpPr>
            <p:cNvPr id="30" name="直線矢印コネクタ 29"/>
            <p:cNvCxnSpPr>
              <a:endCxn id="24" idx="1"/>
            </p:cNvCxnSpPr>
            <p:nvPr/>
          </p:nvCxnSpPr>
          <p:spPr>
            <a:xfrm flipV="1">
              <a:off x="3131840" y="3392996"/>
              <a:ext cx="720080" cy="123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/>
            <p:cNvSpPr txBox="1"/>
            <p:nvPr/>
          </p:nvSpPr>
          <p:spPr>
            <a:xfrm>
              <a:off x="3275856" y="2996952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はい</a:t>
              </a:r>
              <a:endParaRPr kumimoji="1" lang="ja-JP" altLang="en-US"/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5292080" y="3405324"/>
            <a:ext cx="511411" cy="792000"/>
            <a:chOff x="5292080" y="3405324"/>
            <a:chExt cx="511411" cy="792000"/>
          </a:xfrm>
        </p:grpSpPr>
        <p:cxnSp>
          <p:nvCxnSpPr>
            <p:cNvPr id="48" name="直線コネクタ 47"/>
            <p:cNvCxnSpPr>
              <a:endCxn id="25" idx="3"/>
            </p:cNvCxnSpPr>
            <p:nvPr/>
          </p:nvCxnSpPr>
          <p:spPr>
            <a:xfrm flipH="1">
              <a:off x="5292080" y="4185084"/>
              <a:ext cx="50405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/>
            <p:cNvCxnSpPr/>
            <p:nvPr/>
          </p:nvCxnSpPr>
          <p:spPr>
            <a:xfrm flipV="1">
              <a:off x="5803491" y="3405324"/>
              <a:ext cx="0" cy="79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/>
          <p:cNvGrpSpPr/>
          <p:nvPr/>
        </p:nvGrpSpPr>
        <p:grpSpPr>
          <a:xfrm>
            <a:off x="1539905" y="5117882"/>
            <a:ext cx="1728192" cy="759390"/>
            <a:chOff x="1547664" y="5117882"/>
            <a:chExt cx="1728192" cy="759390"/>
          </a:xfrm>
        </p:grpSpPr>
        <p:grpSp>
          <p:nvGrpSpPr>
            <p:cNvPr id="69" name="グループ化 68"/>
            <p:cNvGrpSpPr/>
            <p:nvPr/>
          </p:nvGrpSpPr>
          <p:grpSpPr>
            <a:xfrm>
              <a:off x="1691680" y="5117882"/>
              <a:ext cx="1440160" cy="648000"/>
              <a:chOff x="1691680" y="5265224"/>
              <a:chExt cx="1440160" cy="540040"/>
            </a:xfrm>
          </p:grpSpPr>
          <p:cxnSp>
            <p:nvCxnSpPr>
              <p:cNvPr id="59" name="直線コネクタ 58"/>
              <p:cNvCxnSpPr/>
              <p:nvPr/>
            </p:nvCxnSpPr>
            <p:spPr>
              <a:xfrm flipH="1">
                <a:off x="1691680" y="5265224"/>
                <a:ext cx="180000" cy="180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/>
              <p:cNvCxnSpPr/>
              <p:nvPr/>
            </p:nvCxnSpPr>
            <p:spPr>
              <a:xfrm>
                <a:off x="2951840" y="5265224"/>
                <a:ext cx="180000" cy="180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/>
              <p:nvPr/>
            </p:nvCxnSpPr>
            <p:spPr>
              <a:xfrm>
                <a:off x="1691680" y="5445224"/>
                <a:ext cx="0" cy="3600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/>
              <p:cNvCxnSpPr/>
              <p:nvPr/>
            </p:nvCxnSpPr>
            <p:spPr>
              <a:xfrm>
                <a:off x="3131840" y="5445224"/>
                <a:ext cx="0" cy="3600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/>
              <p:cNvCxnSpPr/>
              <p:nvPr/>
            </p:nvCxnSpPr>
            <p:spPr>
              <a:xfrm>
                <a:off x="1871680" y="5265224"/>
                <a:ext cx="108016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/>
              <p:cNvCxnSpPr/>
              <p:nvPr/>
            </p:nvCxnSpPr>
            <p:spPr>
              <a:xfrm>
                <a:off x="1691680" y="5805264"/>
                <a:ext cx="144016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テキスト ボックス 69"/>
            <p:cNvSpPr txBox="1"/>
            <p:nvPr/>
          </p:nvSpPr>
          <p:spPr>
            <a:xfrm>
              <a:off x="1547664" y="5230941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？回繰り返す</a:t>
              </a:r>
              <a:endParaRPr lang="ja-JP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kumimoji="1" lang="ja-JP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1" name="直線矢印コネクタ 70"/>
          <p:cNvCxnSpPr/>
          <p:nvPr/>
        </p:nvCxnSpPr>
        <p:spPr>
          <a:xfrm flipV="1">
            <a:off x="683568" y="5439242"/>
            <a:ext cx="1008112" cy="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3851920" y="5115206"/>
            <a:ext cx="144016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kumimoji="1"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をする</a:t>
            </a:r>
            <a:endParaRPr kumimoji="1"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3" name="グループ化 72"/>
          <p:cNvGrpSpPr/>
          <p:nvPr/>
        </p:nvGrpSpPr>
        <p:grpSpPr>
          <a:xfrm flipV="1">
            <a:off x="6012160" y="5081930"/>
            <a:ext cx="1440160" cy="648000"/>
            <a:chOff x="1691680" y="5265224"/>
            <a:chExt cx="1440160" cy="540040"/>
          </a:xfrm>
        </p:grpSpPr>
        <p:cxnSp>
          <p:nvCxnSpPr>
            <p:cNvPr id="74" name="直線コネクタ 73"/>
            <p:cNvCxnSpPr/>
            <p:nvPr/>
          </p:nvCxnSpPr>
          <p:spPr>
            <a:xfrm flipH="1">
              <a:off x="1691680" y="5265224"/>
              <a:ext cx="180000" cy="18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2951840" y="5265224"/>
              <a:ext cx="180000" cy="18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>
              <a:off x="1691680" y="5445224"/>
              <a:ext cx="0" cy="3600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3131840" y="5445224"/>
              <a:ext cx="0" cy="3600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1871680" y="5265224"/>
              <a:ext cx="108016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>
              <a:off x="1691680" y="5805264"/>
              <a:ext cx="144016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直線矢印コネクタ 80"/>
          <p:cNvCxnSpPr/>
          <p:nvPr/>
        </p:nvCxnSpPr>
        <p:spPr>
          <a:xfrm>
            <a:off x="3131840" y="5445224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>
            <a:off x="5292080" y="5439242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>
            <a:off x="7452320" y="5435488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グループ化 91"/>
          <p:cNvGrpSpPr/>
          <p:nvPr/>
        </p:nvGrpSpPr>
        <p:grpSpPr>
          <a:xfrm>
            <a:off x="2303748" y="5765022"/>
            <a:ext cx="4428492" cy="544298"/>
            <a:chOff x="2303748" y="5765022"/>
            <a:chExt cx="4428492" cy="544298"/>
          </a:xfrm>
        </p:grpSpPr>
        <p:sp>
          <p:nvSpPr>
            <p:cNvPr id="84" name="下カーブ矢印 83"/>
            <p:cNvSpPr/>
            <p:nvPr/>
          </p:nvSpPr>
          <p:spPr>
            <a:xfrm flipH="1" flipV="1">
              <a:off x="2303748" y="5765022"/>
              <a:ext cx="4428492" cy="437156"/>
            </a:xfrm>
            <a:prstGeom prst="curvedDownArrow">
              <a:avLst>
                <a:gd name="adj1" fmla="val 33524"/>
                <a:gd name="adj2" fmla="val 93924"/>
                <a:gd name="adj3" fmla="val 336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テキスト ボックス 84"/>
            <p:cNvSpPr txBox="1"/>
            <p:nvPr/>
          </p:nvSpPr>
          <p:spPr>
            <a:xfrm>
              <a:off x="3206334" y="5939988"/>
              <a:ext cx="2862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？回繰り返す</a:t>
              </a:r>
              <a:r>
                <a:rPr kumimoji="1" lang="ja-JP" altLang="en-US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まで戻る。</a:t>
              </a:r>
              <a:endParaRPr kumimoji="1" lang="ja-JP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3103119" y="3402288"/>
            <a:ext cx="1036833" cy="1152128"/>
            <a:chOff x="3103119" y="3402288"/>
            <a:chExt cx="1036833" cy="1152128"/>
          </a:xfrm>
        </p:grpSpPr>
        <p:sp>
          <p:nvSpPr>
            <p:cNvPr id="47" name="テキスト ボックス 46"/>
            <p:cNvSpPr txBox="1"/>
            <p:nvPr/>
          </p:nvSpPr>
          <p:spPr>
            <a:xfrm>
              <a:off x="3103119" y="4185084"/>
              <a:ext cx="1036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mtClean="0"/>
                <a:t>いいえ</a:t>
              </a:r>
              <a:endParaRPr kumimoji="1" lang="ja-JP" altLang="en-US"/>
            </a:p>
          </p:txBody>
        </p:sp>
        <p:grpSp>
          <p:nvGrpSpPr>
            <p:cNvPr id="87" name="グループ化 86"/>
            <p:cNvGrpSpPr/>
            <p:nvPr/>
          </p:nvGrpSpPr>
          <p:grpSpPr>
            <a:xfrm>
              <a:off x="3419871" y="3402288"/>
              <a:ext cx="432049" cy="782796"/>
              <a:chOff x="3419871" y="3402288"/>
              <a:chExt cx="432049" cy="782796"/>
            </a:xfrm>
          </p:grpSpPr>
          <p:cxnSp>
            <p:nvCxnSpPr>
              <p:cNvPr id="41" name="直線矢印コネクタ 40"/>
              <p:cNvCxnSpPr/>
              <p:nvPr/>
            </p:nvCxnSpPr>
            <p:spPr>
              <a:xfrm>
                <a:off x="3419871" y="4185084"/>
                <a:ext cx="43204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/>
              <p:cNvCxnSpPr/>
              <p:nvPr/>
            </p:nvCxnSpPr>
            <p:spPr>
              <a:xfrm flipV="1">
                <a:off x="3419872" y="3402288"/>
                <a:ext cx="0" cy="7827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0" name="正方形/長方形 129"/>
          <p:cNvSpPr/>
          <p:nvPr/>
        </p:nvSpPr>
        <p:spPr>
          <a:xfrm>
            <a:off x="3851920" y="5121188"/>
            <a:ext cx="144016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kumimoji="1"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をする</a:t>
            </a:r>
            <a:endParaRPr kumimoji="1"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8" name="グループ化 137"/>
          <p:cNvGrpSpPr/>
          <p:nvPr/>
        </p:nvGrpSpPr>
        <p:grpSpPr>
          <a:xfrm flipV="1">
            <a:off x="6012160" y="5085256"/>
            <a:ext cx="1440160" cy="648000"/>
            <a:chOff x="1691680" y="5265224"/>
            <a:chExt cx="1440160" cy="540040"/>
          </a:xfrm>
        </p:grpSpPr>
        <p:cxnSp>
          <p:nvCxnSpPr>
            <p:cNvPr id="139" name="直線コネクタ 138"/>
            <p:cNvCxnSpPr/>
            <p:nvPr/>
          </p:nvCxnSpPr>
          <p:spPr>
            <a:xfrm flipH="1">
              <a:off x="1691680" y="5265224"/>
              <a:ext cx="180000" cy="18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/>
            <p:nvPr/>
          </p:nvCxnSpPr>
          <p:spPr>
            <a:xfrm>
              <a:off x="2951840" y="5265224"/>
              <a:ext cx="180000" cy="18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/>
            <p:nvPr/>
          </p:nvCxnSpPr>
          <p:spPr>
            <a:xfrm>
              <a:off x="1691680" y="5445224"/>
              <a:ext cx="0" cy="3600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/>
            <p:nvPr/>
          </p:nvCxnSpPr>
          <p:spPr>
            <a:xfrm>
              <a:off x="3131840" y="5445224"/>
              <a:ext cx="0" cy="3600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/>
            <p:nvPr/>
          </p:nvCxnSpPr>
          <p:spPr>
            <a:xfrm>
              <a:off x="1871680" y="5265224"/>
              <a:ext cx="108016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/>
            <p:nvPr/>
          </p:nvCxnSpPr>
          <p:spPr>
            <a:xfrm>
              <a:off x="1691680" y="5805264"/>
              <a:ext cx="144016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グループ化 145"/>
          <p:cNvGrpSpPr/>
          <p:nvPr/>
        </p:nvGrpSpPr>
        <p:grpSpPr>
          <a:xfrm>
            <a:off x="1539905" y="5117882"/>
            <a:ext cx="1728192" cy="759390"/>
            <a:chOff x="1547664" y="5117882"/>
            <a:chExt cx="1728192" cy="759390"/>
          </a:xfrm>
        </p:grpSpPr>
        <p:grpSp>
          <p:nvGrpSpPr>
            <p:cNvPr id="147" name="グループ化 146"/>
            <p:cNvGrpSpPr/>
            <p:nvPr/>
          </p:nvGrpSpPr>
          <p:grpSpPr>
            <a:xfrm>
              <a:off x="1691680" y="5117882"/>
              <a:ext cx="1440160" cy="648000"/>
              <a:chOff x="1691680" y="5265224"/>
              <a:chExt cx="1440160" cy="540040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 flipH="1">
                <a:off x="1691680" y="5265224"/>
                <a:ext cx="180000" cy="180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2951840" y="5265224"/>
                <a:ext cx="180000" cy="180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/>
              <p:cNvCxnSpPr/>
              <p:nvPr/>
            </p:nvCxnSpPr>
            <p:spPr>
              <a:xfrm>
                <a:off x="1691680" y="5445224"/>
                <a:ext cx="0" cy="3600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コネクタ 151"/>
              <p:cNvCxnSpPr/>
              <p:nvPr/>
            </p:nvCxnSpPr>
            <p:spPr>
              <a:xfrm>
                <a:off x="3131840" y="5445224"/>
                <a:ext cx="0" cy="3600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1871680" y="5265224"/>
                <a:ext cx="108016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線コネクタ 153"/>
              <p:cNvCxnSpPr/>
              <p:nvPr/>
            </p:nvCxnSpPr>
            <p:spPr>
              <a:xfrm>
                <a:off x="1691680" y="5805264"/>
                <a:ext cx="144016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テキスト ボックス 147"/>
            <p:cNvSpPr txBox="1"/>
            <p:nvPr/>
          </p:nvSpPr>
          <p:spPr>
            <a:xfrm>
              <a:off x="1547664" y="5230941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？回繰り返す</a:t>
              </a:r>
              <a:endParaRPr lang="ja-JP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kumimoji="1" lang="ja-JP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56" name="直線矢印コネクタ 155"/>
          <p:cNvCxnSpPr/>
          <p:nvPr/>
        </p:nvCxnSpPr>
        <p:spPr>
          <a:xfrm>
            <a:off x="3124081" y="5445224"/>
            <a:ext cx="720080" cy="0"/>
          </a:xfrm>
          <a:prstGeom prst="straightConnector1">
            <a:avLst/>
          </a:prstGeom>
          <a:ln w="38100">
            <a:solidFill>
              <a:schemeClr val="tx1">
                <a:alpha val="3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156"/>
          <p:cNvCxnSpPr/>
          <p:nvPr/>
        </p:nvCxnSpPr>
        <p:spPr>
          <a:xfrm>
            <a:off x="3124081" y="5445224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/>
          <p:nvPr/>
        </p:nvCxnSpPr>
        <p:spPr>
          <a:xfrm>
            <a:off x="5292080" y="5445224"/>
            <a:ext cx="720080" cy="0"/>
          </a:xfrm>
          <a:prstGeom prst="straightConnector1">
            <a:avLst/>
          </a:prstGeom>
          <a:ln w="38100">
            <a:solidFill>
              <a:schemeClr val="tx1">
                <a:alpha val="3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/>
          <p:cNvCxnSpPr/>
          <p:nvPr/>
        </p:nvCxnSpPr>
        <p:spPr>
          <a:xfrm>
            <a:off x="5292080" y="5445224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グループ化 162"/>
          <p:cNvGrpSpPr/>
          <p:nvPr/>
        </p:nvGrpSpPr>
        <p:grpSpPr>
          <a:xfrm>
            <a:off x="2303748" y="5765022"/>
            <a:ext cx="4428492" cy="544298"/>
            <a:chOff x="3854406" y="6037171"/>
            <a:chExt cx="4428492" cy="544298"/>
          </a:xfrm>
        </p:grpSpPr>
        <p:sp>
          <p:nvSpPr>
            <p:cNvPr id="161" name="下カーブ矢印 160"/>
            <p:cNvSpPr/>
            <p:nvPr/>
          </p:nvSpPr>
          <p:spPr>
            <a:xfrm flipH="1" flipV="1">
              <a:off x="3854406" y="6037171"/>
              <a:ext cx="4428492" cy="437156"/>
            </a:xfrm>
            <a:prstGeom prst="curvedDownArrow">
              <a:avLst>
                <a:gd name="adj1" fmla="val 33524"/>
                <a:gd name="adj2" fmla="val 93924"/>
                <a:gd name="adj3" fmla="val 33656"/>
              </a:avLst>
            </a:prstGeom>
            <a:solidFill>
              <a:schemeClr val="accent1">
                <a:alpha val="30000"/>
              </a:schemeClr>
            </a:solidFill>
            <a:ln>
              <a:solidFill>
                <a:schemeClr val="accent1">
                  <a:shade val="5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2" name="テキスト ボックス 161"/>
            <p:cNvSpPr txBox="1"/>
            <p:nvPr/>
          </p:nvSpPr>
          <p:spPr>
            <a:xfrm>
              <a:off x="4756992" y="6212137"/>
              <a:ext cx="2862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mtClean="0">
                  <a:solidFill>
                    <a:schemeClr val="tx1">
                      <a:alpha val="3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？回繰り返す</a:t>
              </a:r>
              <a:r>
                <a:rPr kumimoji="1" lang="ja-JP" altLang="en-US" smtClean="0">
                  <a:solidFill>
                    <a:schemeClr val="tx1">
                      <a:alpha val="3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まで戻る。</a:t>
              </a:r>
              <a:endParaRPr kumimoji="1" lang="ja-JP" altLang="en-US">
                <a:solidFill>
                  <a:schemeClr val="tx1">
                    <a:alpha val="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38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9"/>
                                            </p:cond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6"/>
                                            </p:cond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3"/>
                                            </p:cond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0"/>
                                            </p:cond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7"/>
                                            </p:cond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4"/>
                                            </p:cond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1"/>
                                            </p:cond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8"/>
                                            </p:cond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5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2"/>
                                            </p:cond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6"/>
                                            </p:cond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5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0"/>
                                            </p:cond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650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7" grpId="0" uiExpand="1" build="p"/>
      <p:bldP spid="12" grpId="0" animBg="1"/>
      <p:bldP spid="13" grpId="0" animBg="1"/>
      <p:bldP spid="14" grpId="0" animBg="1"/>
      <p:bldP spid="24" grpId="0" animBg="1"/>
      <p:bldP spid="25" grpId="0" animBg="1"/>
      <p:bldP spid="72" grpId="0" animBg="1"/>
      <p:bldP spid="1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早速</a:t>
            </a:r>
            <a:r>
              <a:rPr lang="ja-JP" altLang="en-US" dirty="0" smtClean="0"/>
              <a:t>、</a:t>
            </a:r>
            <a:r>
              <a:rPr lang="en-US" altLang="ja-JP" dirty="0" smtClean="0"/>
              <a:t>C#</a:t>
            </a:r>
            <a:r>
              <a:rPr lang="ja-JP" altLang="en-US" dirty="0" smtClean="0"/>
              <a:t>を</a:t>
            </a:r>
            <a:r>
              <a:rPr lang="ja-JP" altLang="en-US" dirty="0" smtClean="0"/>
              <a:t>使ってみよう！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6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133</TotalTime>
  <Words>113</Words>
  <Application>Microsoft Office PowerPoint</Application>
  <PresentationFormat>画面に合わせる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アース</vt:lpstr>
      <vt:lpstr>プログラミング言語入門</vt:lpstr>
      <vt:lpstr>講義の目的</vt:lpstr>
      <vt:lpstr>プログラミングの肝～構造～</vt:lpstr>
      <vt:lpstr>プログラミングの肝～流れ～</vt:lpstr>
      <vt:lpstr>早速、C#を使ってみよう！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プログラミング言語入門</dc:title>
  <dc:creator>YuTanaka</dc:creator>
  <cp:lastModifiedBy>YuTanka</cp:lastModifiedBy>
  <cp:revision>18</cp:revision>
  <dcterms:created xsi:type="dcterms:W3CDTF">2013-04-06T13:11:54Z</dcterms:created>
  <dcterms:modified xsi:type="dcterms:W3CDTF">2014-09-17T08:19:43Z</dcterms:modified>
</cp:coreProperties>
</file>