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notesMasterIdLst>
    <p:notesMasterId r:id="rId29"/>
  </p:notesMasterIdLst>
  <p:sldIdLst>
    <p:sldId id="280" r:id="rId2"/>
    <p:sldId id="292" r:id="rId3"/>
    <p:sldId id="293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305" r:id="rId20"/>
    <p:sldId id="306" r:id="rId21"/>
    <p:sldId id="301" r:id="rId22"/>
    <p:sldId id="302" r:id="rId23"/>
    <p:sldId id="303" r:id="rId24"/>
    <p:sldId id="304" r:id="rId25"/>
    <p:sldId id="289" r:id="rId26"/>
    <p:sldId id="290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55CD5-7E5E-4422-B462-A863858E55C7}" v="51" dt="2025-06-30T18:49:29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59" autoAdjust="0"/>
    <p:restoredTop sz="64059" autoAdjust="0"/>
  </p:normalViewPr>
  <p:slideViewPr>
    <p:cSldViewPr snapToGrid="0" snapToObjects="1">
      <p:cViewPr varScale="1">
        <p:scale>
          <a:sx n="66" d="100"/>
          <a:sy n="66" d="100"/>
        </p:scale>
        <p:origin x="576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0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ele Mavi" userId="031fdf06-021c-4f65-b68e-4d385b7ca831" providerId="ADAL" clId="{B8D55CD5-7E5E-4422-B462-A863858E55C7}"/>
    <pc:docChg chg="undo redo custSel addSld delSld modSld sldOrd">
      <pc:chgData name="Anele Mavi" userId="031fdf06-021c-4f65-b68e-4d385b7ca831" providerId="ADAL" clId="{B8D55CD5-7E5E-4422-B462-A863858E55C7}" dt="2025-06-30T18:57:48.648" v="954" actId="20577"/>
      <pc:docMkLst>
        <pc:docMk/>
      </pc:docMkLst>
      <pc:sldChg chg="modSp del mod">
        <pc:chgData name="Anele Mavi" userId="031fdf06-021c-4f65-b68e-4d385b7ca831" providerId="ADAL" clId="{B8D55CD5-7E5E-4422-B462-A863858E55C7}" dt="2025-06-30T17:11:21" v="395" actId="2696"/>
        <pc:sldMkLst>
          <pc:docMk/>
          <pc:sldMk cId="0" sldId="256"/>
        </pc:sldMkLst>
        <pc:spChg chg="mod">
          <ac:chgData name="Anele Mavi" userId="031fdf06-021c-4f65-b68e-4d385b7ca831" providerId="ADAL" clId="{B8D55CD5-7E5E-4422-B462-A863858E55C7}" dt="2025-06-30T16:58:17.854" v="33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nele Mavi" userId="031fdf06-021c-4f65-b68e-4d385b7ca831" providerId="ADAL" clId="{B8D55CD5-7E5E-4422-B462-A863858E55C7}" dt="2025-06-30T17:05:22.963" v="351" actId="12"/>
          <ac:spMkLst>
            <pc:docMk/>
            <pc:sldMk cId="0" sldId="256"/>
            <ac:spMk id="68" creationId="{00000000-0000-0000-0000-000000000000}"/>
          </ac:spMkLst>
        </pc:spChg>
      </pc:sldChg>
      <pc:sldChg chg="modSp del mod">
        <pc:chgData name="Anele Mavi" userId="031fdf06-021c-4f65-b68e-4d385b7ca831" providerId="ADAL" clId="{B8D55CD5-7E5E-4422-B462-A863858E55C7}" dt="2025-06-30T17:50:53.813" v="504" actId="2696"/>
        <pc:sldMkLst>
          <pc:docMk/>
          <pc:sldMk cId="0" sldId="257"/>
        </pc:sldMkLst>
        <pc:spChg chg="mod">
          <ac:chgData name="Anele Mavi" userId="031fdf06-021c-4f65-b68e-4d385b7ca831" providerId="ADAL" clId="{B8D55CD5-7E5E-4422-B462-A863858E55C7}" dt="2025-06-30T14:52:58.795" v="83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Anele Mavi" userId="031fdf06-021c-4f65-b68e-4d385b7ca831" providerId="ADAL" clId="{B8D55CD5-7E5E-4422-B462-A863858E55C7}" dt="2025-06-30T14:55:32.218" v="87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del mod">
        <pc:chgData name="Anele Mavi" userId="031fdf06-021c-4f65-b68e-4d385b7ca831" providerId="ADAL" clId="{B8D55CD5-7E5E-4422-B462-A863858E55C7}" dt="2025-06-30T18:18:49.956" v="701" actId="2696"/>
        <pc:sldMkLst>
          <pc:docMk/>
          <pc:sldMk cId="0" sldId="258"/>
        </pc:sldMkLst>
        <pc:spChg chg="mod">
          <ac:chgData name="Anele Mavi" userId="031fdf06-021c-4f65-b68e-4d385b7ca831" providerId="ADAL" clId="{B8D55CD5-7E5E-4422-B462-A863858E55C7}" dt="2025-06-30T17:04:38.768" v="347"/>
          <ac:spMkLst>
            <pc:docMk/>
            <pc:sldMk cId="0" sldId="258"/>
            <ac:spMk id="3" creationId="{00000000-0000-0000-0000-000000000000}"/>
          </ac:spMkLst>
        </pc:spChg>
      </pc:sldChg>
      <pc:sldChg chg="modSp mod ord">
        <pc:chgData name="Anele Mavi" userId="031fdf06-021c-4f65-b68e-4d385b7ca831" providerId="ADAL" clId="{B8D55CD5-7E5E-4422-B462-A863858E55C7}" dt="2025-06-30T18:57:48.648" v="954" actId="20577"/>
        <pc:sldMkLst>
          <pc:docMk/>
          <pc:sldMk cId="2126668831" sldId="281"/>
        </pc:sldMkLst>
        <pc:spChg chg="mod">
          <ac:chgData name="Anele Mavi" userId="031fdf06-021c-4f65-b68e-4d385b7ca831" providerId="ADAL" clId="{B8D55CD5-7E5E-4422-B462-A863858E55C7}" dt="2025-06-30T15:12:41.537" v="90"/>
          <ac:spMkLst>
            <pc:docMk/>
            <pc:sldMk cId="2126668831" sldId="281"/>
            <ac:spMk id="2" creationId="{1055E1EF-8823-A3A9-438C-B2925CCC33F3}"/>
          </ac:spMkLst>
        </pc:spChg>
        <pc:spChg chg="mod">
          <ac:chgData name="Anele Mavi" userId="031fdf06-021c-4f65-b68e-4d385b7ca831" providerId="ADAL" clId="{B8D55CD5-7E5E-4422-B462-A863858E55C7}" dt="2025-06-30T18:57:48.648" v="954" actId="20577"/>
          <ac:spMkLst>
            <pc:docMk/>
            <pc:sldMk cId="2126668831" sldId="281"/>
            <ac:spMk id="3" creationId="{FB32C7A4-E3FC-4DD3-EC5F-4488CC41ED56}"/>
          </ac:spMkLst>
        </pc:spChg>
      </pc:sldChg>
      <pc:sldChg chg="addSp modSp new mod">
        <pc:chgData name="Anele Mavi" userId="031fdf06-021c-4f65-b68e-4d385b7ca831" providerId="ADAL" clId="{B8D55CD5-7E5E-4422-B462-A863858E55C7}" dt="2025-06-30T16:01:13.082" v="279" actId="108"/>
        <pc:sldMkLst>
          <pc:docMk/>
          <pc:sldMk cId="2862881219" sldId="282"/>
        </pc:sldMkLst>
        <pc:spChg chg="mod">
          <ac:chgData name="Anele Mavi" userId="031fdf06-021c-4f65-b68e-4d385b7ca831" providerId="ADAL" clId="{B8D55CD5-7E5E-4422-B462-A863858E55C7}" dt="2025-06-30T15:35:38.953" v="102"/>
          <ac:spMkLst>
            <pc:docMk/>
            <pc:sldMk cId="2862881219" sldId="282"/>
            <ac:spMk id="2" creationId="{2A93F90D-21ED-10A1-1B6E-C16A625001D9}"/>
          </ac:spMkLst>
        </pc:spChg>
        <pc:spChg chg="mod">
          <ac:chgData name="Anele Mavi" userId="031fdf06-021c-4f65-b68e-4d385b7ca831" providerId="ADAL" clId="{B8D55CD5-7E5E-4422-B462-A863858E55C7}" dt="2025-06-30T16:01:13.082" v="279" actId="108"/>
          <ac:spMkLst>
            <pc:docMk/>
            <pc:sldMk cId="2862881219" sldId="282"/>
            <ac:spMk id="3" creationId="{EF1FF012-C089-7C67-FDDC-41D5455532FD}"/>
          </ac:spMkLst>
        </pc:spChg>
        <pc:picChg chg="add mod">
          <ac:chgData name="Anele Mavi" userId="031fdf06-021c-4f65-b68e-4d385b7ca831" providerId="ADAL" clId="{B8D55CD5-7E5E-4422-B462-A863858E55C7}" dt="2025-06-30T15:59:41.639" v="278" actId="14826"/>
          <ac:picMkLst>
            <pc:docMk/>
            <pc:sldMk cId="2862881219" sldId="282"/>
            <ac:picMk id="4" creationId="{2BFB156E-9E8F-EC30-C85A-17C2310B8836}"/>
          </ac:picMkLst>
        </pc:picChg>
      </pc:sldChg>
      <pc:sldChg chg="modSp new mod">
        <pc:chgData name="Anele Mavi" userId="031fdf06-021c-4f65-b68e-4d385b7ca831" providerId="ADAL" clId="{B8D55CD5-7E5E-4422-B462-A863858E55C7}" dt="2025-06-30T16:01:31.360" v="282" actId="108"/>
        <pc:sldMkLst>
          <pc:docMk/>
          <pc:sldMk cId="1032342956" sldId="283"/>
        </pc:sldMkLst>
        <pc:spChg chg="mod">
          <ac:chgData name="Anele Mavi" userId="031fdf06-021c-4f65-b68e-4d385b7ca831" providerId="ADAL" clId="{B8D55CD5-7E5E-4422-B462-A863858E55C7}" dt="2025-06-30T15:37:07.548" v="122"/>
          <ac:spMkLst>
            <pc:docMk/>
            <pc:sldMk cId="1032342956" sldId="283"/>
            <ac:spMk id="2" creationId="{0E259CA5-B02D-A8BD-48BF-7ED054B0DCCF}"/>
          </ac:spMkLst>
        </pc:spChg>
        <pc:spChg chg="mod">
          <ac:chgData name="Anele Mavi" userId="031fdf06-021c-4f65-b68e-4d385b7ca831" providerId="ADAL" clId="{B8D55CD5-7E5E-4422-B462-A863858E55C7}" dt="2025-06-30T16:01:31.360" v="282" actId="108"/>
          <ac:spMkLst>
            <pc:docMk/>
            <pc:sldMk cId="1032342956" sldId="283"/>
            <ac:spMk id="3" creationId="{C6838C7B-B013-9B41-9F94-5E15608464B5}"/>
          </ac:spMkLst>
        </pc:spChg>
      </pc:sldChg>
      <pc:sldChg chg="modSp new mod">
        <pc:chgData name="Anele Mavi" userId="031fdf06-021c-4f65-b68e-4d385b7ca831" providerId="ADAL" clId="{B8D55CD5-7E5E-4422-B462-A863858E55C7}" dt="2025-06-30T16:01:45.788" v="285" actId="108"/>
        <pc:sldMkLst>
          <pc:docMk/>
          <pc:sldMk cId="2112137703" sldId="284"/>
        </pc:sldMkLst>
        <pc:spChg chg="mod">
          <ac:chgData name="Anele Mavi" userId="031fdf06-021c-4f65-b68e-4d385b7ca831" providerId="ADAL" clId="{B8D55CD5-7E5E-4422-B462-A863858E55C7}" dt="2025-06-30T15:38:05.238" v="126"/>
          <ac:spMkLst>
            <pc:docMk/>
            <pc:sldMk cId="2112137703" sldId="284"/>
            <ac:spMk id="2" creationId="{23A98CE2-B6BE-96BB-F470-A02362C077CB}"/>
          </ac:spMkLst>
        </pc:spChg>
        <pc:spChg chg="mod">
          <ac:chgData name="Anele Mavi" userId="031fdf06-021c-4f65-b68e-4d385b7ca831" providerId="ADAL" clId="{B8D55CD5-7E5E-4422-B462-A863858E55C7}" dt="2025-06-30T16:01:45.788" v="285" actId="108"/>
          <ac:spMkLst>
            <pc:docMk/>
            <pc:sldMk cId="2112137703" sldId="284"/>
            <ac:spMk id="3" creationId="{9D5295C2-54A0-6298-C261-E3F4E20CE908}"/>
          </ac:spMkLst>
        </pc:spChg>
      </pc:sldChg>
      <pc:sldChg chg="addSp modSp new mod setBg">
        <pc:chgData name="Anele Mavi" userId="031fdf06-021c-4f65-b68e-4d385b7ca831" providerId="ADAL" clId="{B8D55CD5-7E5E-4422-B462-A863858E55C7}" dt="2025-06-30T15:55:59.790" v="246" actId="108"/>
        <pc:sldMkLst>
          <pc:docMk/>
          <pc:sldMk cId="3718472905" sldId="285"/>
        </pc:sldMkLst>
        <pc:spChg chg="mod">
          <ac:chgData name="Anele Mavi" userId="031fdf06-021c-4f65-b68e-4d385b7ca831" providerId="ADAL" clId="{B8D55CD5-7E5E-4422-B462-A863858E55C7}" dt="2025-06-30T15:40:16.056" v="142" actId="26606"/>
          <ac:spMkLst>
            <pc:docMk/>
            <pc:sldMk cId="3718472905" sldId="285"/>
            <ac:spMk id="2" creationId="{16936C7E-0C3E-D855-D5BE-65D0694BEDFB}"/>
          </ac:spMkLst>
        </pc:spChg>
        <pc:spChg chg="mod">
          <ac:chgData name="Anele Mavi" userId="031fdf06-021c-4f65-b68e-4d385b7ca831" providerId="ADAL" clId="{B8D55CD5-7E5E-4422-B462-A863858E55C7}" dt="2025-06-30T15:55:59.790" v="246" actId="108"/>
          <ac:spMkLst>
            <pc:docMk/>
            <pc:sldMk cId="3718472905" sldId="285"/>
            <ac:spMk id="3" creationId="{39BC116E-7BA3-EA67-7898-4A7344DB71D1}"/>
          </ac:spMkLst>
        </pc:spChg>
        <pc:picChg chg="add mod">
          <ac:chgData name="Anele Mavi" userId="031fdf06-021c-4f65-b68e-4d385b7ca831" providerId="ADAL" clId="{B8D55CD5-7E5E-4422-B462-A863858E55C7}" dt="2025-06-30T15:43:41.824" v="161" actId="1076"/>
          <ac:picMkLst>
            <pc:docMk/>
            <pc:sldMk cId="3718472905" sldId="285"/>
            <ac:picMk id="4" creationId="{8060FE98-B4EE-B245-A0DD-67B7680C01AA}"/>
          </ac:picMkLst>
        </pc:picChg>
      </pc:sldChg>
      <pc:sldChg chg="addSp modSp new mod">
        <pc:chgData name="Anele Mavi" userId="031fdf06-021c-4f65-b68e-4d385b7ca831" providerId="ADAL" clId="{B8D55CD5-7E5E-4422-B462-A863858E55C7}" dt="2025-06-30T16:10:45.350" v="302" actId="14100"/>
        <pc:sldMkLst>
          <pc:docMk/>
          <pc:sldMk cId="4237361465" sldId="286"/>
        </pc:sldMkLst>
        <pc:spChg chg="mod">
          <ac:chgData name="Anele Mavi" userId="031fdf06-021c-4f65-b68e-4d385b7ca831" providerId="ADAL" clId="{B8D55CD5-7E5E-4422-B462-A863858E55C7}" dt="2025-06-30T15:44:05.017" v="164"/>
          <ac:spMkLst>
            <pc:docMk/>
            <pc:sldMk cId="4237361465" sldId="286"/>
            <ac:spMk id="2" creationId="{3A060231-34F8-A4B9-1CD5-19637008C17B}"/>
          </ac:spMkLst>
        </pc:spChg>
        <pc:spChg chg="mod">
          <ac:chgData name="Anele Mavi" userId="031fdf06-021c-4f65-b68e-4d385b7ca831" providerId="ADAL" clId="{B8D55CD5-7E5E-4422-B462-A863858E55C7}" dt="2025-06-30T15:56:10.312" v="247" actId="108"/>
          <ac:spMkLst>
            <pc:docMk/>
            <pc:sldMk cId="4237361465" sldId="286"/>
            <ac:spMk id="3" creationId="{C3802C76-0BAE-33AF-208B-BA3C00CCA497}"/>
          </ac:spMkLst>
        </pc:spChg>
        <pc:picChg chg="add mod">
          <ac:chgData name="Anele Mavi" userId="031fdf06-021c-4f65-b68e-4d385b7ca831" providerId="ADAL" clId="{B8D55CD5-7E5E-4422-B462-A863858E55C7}" dt="2025-06-30T16:10:45.350" v="302" actId="14100"/>
          <ac:picMkLst>
            <pc:docMk/>
            <pc:sldMk cId="4237361465" sldId="286"/>
            <ac:picMk id="4" creationId="{A9F8D518-2FEF-5507-E182-016DD2D32A62}"/>
          </ac:picMkLst>
        </pc:picChg>
      </pc:sldChg>
      <pc:sldChg chg="addSp modSp new mod">
        <pc:chgData name="Anele Mavi" userId="031fdf06-021c-4f65-b68e-4d385b7ca831" providerId="ADAL" clId="{B8D55CD5-7E5E-4422-B462-A863858E55C7}" dt="2025-06-30T16:10:38.829" v="301" actId="14100"/>
        <pc:sldMkLst>
          <pc:docMk/>
          <pc:sldMk cId="2414656901" sldId="287"/>
        </pc:sldMkLst>
        <pc:spChg chg="mod">
          <ac:chgData name="Anele Mavi" userId="031fdf06-021c-4f65-b68e-4d385b7ca831" providerId="ADAL" clId="{B8D55CD5-7E5E-4422-B462-A863858E55C7}" dt="2025-06-30T15:46:20.963" v="180"/>
          <ac:spMkLst>
            <pc:docMk/>
            <pc:sldMk cId="2414656901" sldId="287"/>
            <ac:spMk id="2" creationId="{5ADD8842-1AE9-61D1-2DF9-97F4797A5FAA}"/>
          </ac:spMkLst>
        </pc:spChg>
        <pc:spChg chg="mod">
          <ac:chgData name="Anele Mavi" userId="031fdf06-021c-4f65-b68e-4d385b7ca831" providerId="ADAL" clId="{B8D55CD5-7E5E-4422-B462-A863858E55C7}" dt="2025-06-30T15:56:16.223" v="248" actId="108"/>
          <ac:spMkLst>
            <pc:docMk/>
            <pc:sldMk cId="2414656901" sldId="287"/>
            <ac:spMk id="3" creationId="{6C640A3D-F966-D51D-E9DE-6EA3574490DD}"/>
          </ac:spMkLst>
        </pc:spChg>
        <pc:picChg chg="add mod">
          <ac:chgData name="Anele Mavi" userId="031fdf06-021c-4f65-b68e-4d385b7ca831" providerId="ADAL" clId="{B8D55CD5-7E5E-4422-B462-A863858E55C7}" dt="2025-06-30T16:10:38.829" v="301" actId="14100"/>
          <ac:picMkLst>
            <pc:docMk/>
            <pc:sldMk cId="2414656901" sldId="287"/>
            <ac:picMk id="4" creationId="{227B86B3-570E-46AA-E3D5-81C43E667BC5}"/>
          </ac:picMkLst>
        </pc:picChg>
      </pc:sldChg>
      <pc:sldChg chg="addSp delSp modSp add mod">
        <pc:chgData name="Anele Mavi" userId="031fdf06-021c-4f65-b68e-4d385b7ca831" providerId="ADAL" clId="{B8D55CD5-7E5E-4422-B462-A863858E55C7}" dt="2025-06-30T16:10:51.256" v="303" actId="14100"/>
        <pc:sldMkLst>
          <pc:docMk/>
          <pc:sldMk cId="2479031868" sldId="288"/>
        </pc:sldMkLst>
        <pc:spChg chg="mod">
          <ac:chgData name="Anele Mavi" userId="031fdf06-021c-4f65-b68e-4d385b7ca831" providerId="ADAL" clId="{B8D55CD5-7E5E-4422-B462-A863858E55C7}" dt="2025-06-30T15:56:23.411" v="249" actId="108"/>
          <ac:spMkLst>
            <pc:docMk/>
            <pc:sldMk cId="2479031868" sldId="288"/>
            <ac:spMk id="3" creationId="{83B9AF6D-B46A-103C-0BF3-6AA462CD8841}"/>
          </ac:spMkLst>
        </pc:spChg>
        <pc:picChg chg="del">
          <ac:chgData name="Anele Mavi" userId="031fdf06-021c-4f65-b68e-4d385b7ca831" providerId="ADAL" clId="{B8D55CD5-7E5E-4422-B462-A863858E55C7}" dt="2025-06-30T15:47:31.142" v="202" actId="478"/>
          <ac:picMkLst>
            <pc:docMk/>
            <pc:sldMk cId="2479031868" sldId="288"/>
            <ac:picMk id="4" creationId="{C5354748-D467-3D62-D6AB-58B65ABB2635}"/>
          </ac:picMkLst>
        </pc:picChg>
        <pc:picChg chg="add mod">
          <ac:chgData name="Anele Mavi" userId="031fdf06-021c-4f65-b68e-4d385b7ca831" providerId="ADAL" clId="{B8D55CD5-7E5E-4422-B462-A863858E55C7}" dt="2025-06-30T16:10:51.256" v="303" actId="14100"/>
          <ac:picMkLst>
            <pc:docMk/>
            <pc:sldMk cId="2479031868" sldId="288"/>
            <ac:picMk id="5" creationId="{BB84ACEF-FC28-81A1-3512-420D00F16B39}"/>
          </ac:picMkLst>
        </pc:picChg>
      </pc:sldChg>
      <pc:sldChg chg="modSp new mod">
        <pc:chgData name="Anele Mavi" userId="031fdf06-021c-4f65-b68e-4d385b7ca831" providerId="ADAL" clId="{B8D55CD5-7E5E-4422-B462-A863858E55C7}" dt="2025-06-30T16:12:13.426" v="313" actId="108"/>
        <pc:sldMkLst>
          <pc:docMk/>
          <pc:sldMk cId="1580539901" sldId="289"/>
        </pc:sldMkLst>
        <pc:spChg chg="mod">
          <ac:chgData name="Anele Mavi" userId="031fdf06-021c-4f65-b68e-4d385b7ca831" providerId="ADAL" clId="{B8D55CD5-7E5E-4422-B462-A863858E55C7}" dt="2025-06-30T15:48:52.382" v="210"/>
          <ac:spMkLst>
            <pc:docMk/>
            <pc:sldMk cId="1580539901" sldId="289"/>
            <ac:spMk id="2" creationId="{7A54F307-D158-B50E-E49C-82FD80CECC6C}"/>
          </ac:spMkLst>
        </pc:spChg>
        <pc:spChg chg="mod">
          <ac:chgData name="Anele Mavi" userId="031fdf06-021c-4f65-b68e-4d385b7ca831" providerId="ADAL" clId="{B8D55CD5-7E5E-4422-B462-A863858E55C7}" dt="2025-06-30T16:12:13.426" v="313" actId="108"/>
          <ac:spMkLst>
            <pc:docMk/>
            <pc:sldMk cId="1580539901" sldId="289"/>
            <ac:spMk id="3" creationId="{A1F2DC98-8E74-D93F-6038-BED36BD188BB}"/>
          </ac:spMkLst>
        </pc:spChg>
      </pc:sldChg>
      <pc:sldChg chg="modSp new mod">
        <pc:chgData name="Anele Mavi" userId="031fdf06-021c-4f65-b68e-4d385b7ca831" providerId="ADAL" clId="{B8D55CD5-7E5E-4422-B462-A863858E55C7}" dt="2025-06-30T16:12:34.554" v="318" actId="108"/>
        <pc:sldMkLst>
          <pc:docMk/>
          <pc:sldMk cId="1465835143" sldId="290"/>
        </pc:sldMkLst>
        <pc:spChg chg="mod">
          <ac:chgData name="Anele Mavi" userId="031fdf06-021c-4f65-b68e-4d385b7ca831" providerId="ADAL" clId="{B8D55CD5-7E5E-4422-B462-A863858E55C7}" dt="2025-06-30T15:49:52.501" v="217"/>
          <ac:spMkLst>
            <pc:docMk/>
            <pc:sldMk cId="1465835143" sldId="290"/>
            <ac:spMk id="2" creationId="{A58FEB7B-617B-0D39-7054-8E19C1480B9E}"/>
          </ac:spMkLst>
        </pc:spChg>
        <pc:spChg chg="mod">
          <ac:chgData name="Anele Mavi" userId="031fdf06-021c-4f65-b68e-4d385b7ca831" providerId="ADAL" clId="{B8D55CD5-7E5E-4422-B462-A863858E55C7}" dt="2025-06-30T16:12:34.554" v="318" actId="108"/>
          <ac:spMkLst>
            <pc:docMk/>
            <pc:sldMk cId="1465835143" sldId="290"/>
            <ac:spMk id="3" creationId="{1D3183A5-3C20-CA9C-FC5B-3F825023A03D}"/>
          </ac:spMkLst>
        </pc:spChg>
      </pc:sldChg>
      <pc:sldChg chg="modSp new mod">
        <pc:chgData name="Anele Mavi" userId="031fdf06-021c-4f65-b68e-4d385b7ca831" providerId="ADAL" clId="{B8D55CD5-7E5E-4422-B462-A863858E55C7}" dt="2025-06-30T16:13:04.276" v="325" actId="113"/>
        <pc:sldMkLst>
          <pc:docMk/>
          <pc:sldMk cId="1439698151" sldId="291"/>
        </pc:sldMkLst>
        <pc:spChg chg="mod">
          <ac:chgData name="Anele Mavi" userId="031fdf06-021c-4f65-b68e-4d385b7ca831" providerId="ADAL" clId="{B8D55CD5-7E5E-4422-B462-A863858E55C7}" dt="2025-06-30T15:52:44.528" v="234"/>
          <ac:spMkLst>
            <pc:docMk/>
            <pc:sldMk cId="1439698151" sldId="291"/>
            <ac:spMk id="2" creationId="{A3359CED-E3AE-C0BE-F369-EFCB362FD406}"/>
          </ac:spMkLst>
        </pc:spChg>
        <pc:spChg chg="mod">
          <ac:chgData name="Anele Mavi" userId="031fdf06-021c-4f65-b68e-4d385b7ca831" providerId="ADAL" clId="{B8D55CD5-7E5E-4422-B462-A863858E55C7}" dt="2025-06-30T16:13:04.276" v="325" actId="113"/>
          <ac:spMkLst>
            <pc:docMk/>
            <pc:sldMk cId="1439698151" sldId="291"/>
            <ac:spMk id="3" creationId="{6AE24E15-FB2B-FA21-1AF5-C455E31DA53D}"/>
          </ac:spMkLst>
        </pc:spChg>
      </pc:sldChg>
      <pc:sldChg chg="modSp new mod ord modNotesTx">
        <pc:chgData name="Anele Mavi" userId="031fdf06-021c-4f65-b68e-4d385b7ca831" providerId="ADAL" clId="{B8D55CD5-7E5E-4422-B462-A863858E55C7}" dt="2025-06-30T17:12:47.740" v="403" actId="20577"/>
        <pc:sldMkLst>
          <pc:docMk/>
          <pc:sldMk cId="2881180152" sldId="292"/>
        </pc:sldMkLst>
        <pc:spChg chg="mod">
          <ac:chgData name="Anele Mavi" userId="031fdf06-021c-4f65-b68e-4d385b7ca831" providerId="ADAL" clId="{B8D55CD5-7E5E-4422-B462-A863858E55C7}" dt="2025-06-30T17:06:10.043" v="352"/>
          <ac:spMkLst>
            <pc:docMk/>
            <pc:sldMk cId="2881180152" sldId="292"/>
            <ac:spMk id="2" creationId="{85047091-B2A5-5B16-64B4-AF9E7E6DE9A6}"/>
          </ac:spMkLst>
        </pc:spChg>
        <pc:spChg chg="mod">
          <ac:chgData name="Anele Mavi" userId="031fdf06-021c-4f65-b68e-4d385b7ca831" providerId="ADAL" clId="{B8D55CD5-7E5E-4422-B462-A863858E55C7}" dt="2025-06-30T17:12:47.740" v="403" actId="20577"/>
          <ac:spMkLst>
            <pc:docMk/>
            <pc:sldMk cId="2881180152" sldId="292"/>
            <ac:spMk id="3" creationId="{2DD77EBB-D8FE-A30E-531F-9E29DCEDC4FF}"/>
          </ac:spMkLst>
        </pc:spChg>
      </pc:sldChg>
      <pc:sldChg chg="modSp add mod modNotesTx">
        <pc:chgData name="Anele Mavi" userId="031fdf06-021c-4f65-b68e-4d385b7ca831" providerId="ADAL" clId="{B8D55CD5-7E5E-4422-B462-A863858E55C7}" dt="2025-06-30T17:49:20.012" v="503" actId="20577"/>
        <pc:sldMkLst>
          <pc:docMk/>
          <pc:sldMk cId="3896054391" sldId="293"/>
        </pc:sldMkLst>
        <pc:spChg chg="mod">
          <ac:chgData name="Anele Mavi" userId="031fdf06-021c-4f65-b68e-4d385b7ca831" providerId="ADAL" clId="{B8D55CD5-7E5E-4422-B462-A863858E55C7}" dt="2025-06-30T17:49:20.012" v="503" actId="20577"/>
          <ac:spMkLst>
            <pc:docMk/>
            <pc:sldMk cId="3896054391" sldId="293"/>
            <ac:spMk id="3" creationId="{70F648E0-B490-FC94-38F0-A7A45B0723AE}"/>
          </ac:spMkLst>
        </pc:spChg>
      </pc:sldChg>
      <pc:sldChg chg="modSp add mod modNotesTx">
        <pc:chgData name="Anele Mavi" userId="031fdf06-021c-4f65-b68e-4d385b7ca831" providerId="ADAL" clId="{B8D55CD5-7E5E-4422-B462-A863858E55C7}" dt="2025-06-30T18:51:39.084" v="914" actId="20577"/>
        <pc:sldMkLst>
          <pc:docMk/>
          <pc:sldMk cId="890581320" sldId="294"/>
        </pc:sldMkLst>
        <pc:spChg chg="mod">
          <ac:chgData name="Anele Mavi" userId="031fdf06-021c-4f65-b68e-4d385b7ca831" providerId="ADAL" clId="{B8D55CD5-7E5E-4422-B462-A863858E55C7}" dt="2025-06-30T17:37:20.145" v="434" actId="20577"/>
          <ac:spMkLst>
            <pc:docMk/>
            <pc:sldMk cId="890581320" sldId="294"/>
            <ac:spMk id="3" creationId="{D277F482-5012-4BF5-4E71-CD6A6190A279}"/>
          </ac:spMkLst>
        </pc:spChg>
      </pc:sldChg>
      <pc:sldChg chg="modSp add mod modNotesTx">
        <pc:chgData name="Anele Mavi" userId="031fdf06-021c-4f65-b68e-4d385b7ca831" providerId="ADAL" clId="{B8D55CD5-7E5E-4422-B462-A863858E55C7}" dt="2025-06-30T18:51:44.277" v="916" actId="20577"/>
        <pc:sldMkLst>
          <pc:docMk/>
          <pc:sldMk cId="3702890472" sldId="295"/>
        </pc:sldMkLst>
        <pc:spChg chg="mod">
          <ac:chgData name="Anele Mavi" userId="031fdf06-021c-4f65-b68e-4d385b7ca831" providerId="ADAL" clId="{B8D55CD5-7E5E-4422-B462-A863858E55C7}" dt="2025-06-30T17:41:38.217" v="455" actId="20577"/>
          <ac:spMkLst>
            <pc:docMk/>
            <pc:sldMk cId="3702890472" sldId="295"/>
            <ac:spMk id="3" creationId="{11B6E75C-B70F-3C8A-2EFB-07193BC6F8DA}"/>
          </ac:spMkLst>
        </pc:spChg>
      </pc:sldChg>
      <pc:sldChg chg="modSp add mod modNotesTx">
        <pc:chgData name="Anele Mavi" userId="031fdf06-021c-4f65-b68e-4d385b7ca831" providerId="ADAL" clId="{B8D55CD5-7E5E-4422-B462-A863858E55C7}" dt="2025-06-30T18:51:51.828" v="920" actId="20577"/>
        <pc:sldMkLst>
          <pc:docMk/>
          <pc:sldMk cId="2435558813" sldId="296"/>
        </pc:sldMkLst>
        <pc:spChg chg="mod">
          <ac:chgData name="Anele Mavi" userId="031fdf06-021c-4f65-b68e-4d385b7ca831" providerId="ADAL" clId="{B8D55CD5-7E5E-4422-B462-A863858E55C7}" dt="2025-06-30T17:45:33.516" v="480" actId="20577"/>
          <ac:spMkLst>
            <pc:docMk/>
            <pc:sldMk cId="2435558813" sldId="296"/>
            <ac:spMk id="3" creationId="{2252E65C-DE4E-B25D-DE54-A6EA78F56240}"/>
          </ac:spMkLst>
        </pc:spChg>
      </pc:sldChg>
      <pc:sldChg chg="modSp add mod modNotesTx">
        <pc:chgData name="Anele Mavi" userId="031fdf06-021c-4f65-b68e-4d385b7ca831" providerId="ADAL" clId="{B8D55CD5-7E5E-4422-B462-A863858E55C7}" dt="2025-06-30T18:52:09.390" v="924" actId="20577"/>
        <pc:sldMkLst>
          <pc:docMk/>
          <pc:sldMk cId="302067239" sldId="297"/>
        </pc:sldMkLst>
        <pc:spChg chg="mod">
          <ac:chgData name="Anele Mavi" userId="031fdf06-021c-4f65-b68e-4d385b7ca831" providerId="ADAL" clId="{B8D55CD5-7E5E-4422-B462-A863858E55C7}" dt="2025-06-30T17:51:52.185" v="506"/>
          <ac:spMkLst>
            <pc:docMk/>
            <pc:sldMk cId="302067239" sldId="297"/>
            <ac:spMk id="2" creationId="{63901157-E687-6CB1-27FB-A6E63401D26E}"/>
          </ac:spMkLst>
        </pc:spChg>
        <pc:spChg chg="mod">
          <ac:chgData name="Anele Mavi" userId="031fdf06-021c-4f65-b68e-4d385b7ca831" providerId="ADAL" clId="{B8D55CD5-7E5E-4422-B462-A863858E55C7}" dt="2025-06-30T17:53:28.872" v="531" actId="20577"/>
          <ac:spMkLst>
            <pc:docMk/>
            <pc:sldMk cId="302067239" sldId="297"/>
            <ac:spMk id="3" creationId="{0E989C14-8CC1-28CD-8AE7-533F64BB2939}"/>
          </ac:spMkLst>
        </pc:spChg>
      </pc:sldChg>
      <pc:sldChg chg="modSp add mod modNotesTx">
        <pc:chgData name="Anele Mavi" userId="031fdf06-021c-4f65-b68e-4d385b7ca831" providerId="ADAL" clId="{B8D55CD5-7E5E-4422-B462-A863858E55C7}" dt="2025-06-30T17:55:53.479" v="553" actId="20577"/>
        <pc:sldMkLst>
          <pc:docMk/>
          <pc:sldMk cId="2730002906" sldId="298"/>
        </pc:sldMkLst>
        <pc:spChg chg="mod">
          <ac:chgData name="Anele Mavi" userId="031fdf06-021c-4f65-b68e-4d385b7ca831" providerId="ADAL" clId="{B8D55CD5-7E5E-4422-B462-A863858E55C7}" dt="2025-06-30T17:55:33.322" v="551" actId="20577"/>
          <ac:spMkLst>
            <pc:docMk/>
            <pc:sldMk cId="2730002906" sldId="298"/>
            <ac:spMk id="3" creationId="{D50E2ADF-ADC3-38F6-6DB2-C319ABE0A945}"/>
          </ac:spMkLst>
        </pc:spChg>
      </pc:sldChg>
      <pc:sldChg chg="modSp add mod modNotesTx">
        <pc:chgData name="Anele Mavi" userId="031fdf06-021c-4f65-b68e-4d385b7ca831" providerId="ADAL" clId="{B8D55CD5-7E5E-4422-B462-A863858E55C7}" dt="2025-06-30T18:38:01.042" v="792" actId="20577"/>
        <pc:sldMkLst>
          <pc:docMk/>
          <pc:sldMk cId="1910908771" sldId="299"/>
        </pc:sldMkLst>
        <pc:spChg chg="mod">
          <ac:chgData name="Anele Mavi" userId="031fdf06-021c-4f65-b68e-4d385b7ca831" providerId="ADAL" clId="{B8D55CD5-7E5E-4422-B462-A863858E55C7}" dt="2025-06-30T18:26:26.346" v="729" actId="20577"/>
          <ac:spMkLst>
            <pc:docMk/>
            <pc:sldMk cId="1910908771" sldId="299"/>
            <ac:spMk id="3" creationId="{83435802-7157-2C5D-6FBA-48476B6BED69}"/>
          </ac:spMkLst>
        </pc:spChg>
      </pc:sldChg>
      <pc:sldChg chg="modSp add mod modNotesTx">
        <pc:chgData name="Anele Mavi" userId="031fdf06-021c-4f65-b68e-4d385b7ca831" providerId="ADAL" clId="{B8D55CD5-7E5E-4422-B462-A863858E55C7}" dt="2025-06-30T18:49:55.295" v="910" actId="20577"/>
        <pc:sldMkLst>
          <pc:docMk/>
          <pc:sldMk cId="2384362513" sldId="300"/>
        </pc:sldMkLst>
        <pc:spChg chg="mod">
          <ac:chgData name="Anele Mavi" userId="031fdf06-021c-4f65-b68e-4d385b7ca831" providerId="ADAL" clId="{B8D55CD5-7E5E-4422-B462-A863858E55C7}" dt="2025-06-30T18:48:56.449" v="905"/>
          <ac:spMkLst>
            <pc:docMk/>
            <pc:sldMk cId="2384362513" sldId="300"/>
            <ac:spMk id="3" creationId="{28C487DD-22DA-8E9C-5B76-8AE29B8270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7224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859051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CEB5A-FEA2-9AEB-3453-4AD0C1678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5E18A2-A5A1-2199-1553-9B65E5BC2B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0BDC6C-16A6-6010-004F-8EBE07D5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285750" indent="-285750" algn="l" defTabSz="914400" rtl="0" eaLnBrk="1" latinLnBrk="0" hangingPunct="1">
              <a:buFont typeface="Wingdings" panose="05000000000000000000" pitchFamily="2" charset="2"/>
              <a:buChar char="Ø"/>
            </a:pPr>
            <a:endParaRPr lang="en-Z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447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651196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77978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385755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31648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BADE-8ED4-02A6-E4C6-B47200A04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21F456-BFE3-366D-C092-1A18EA4AF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444C89-82CF-E87B-77E0-E62E0E084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1631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AFCE5-2504-FA27-55D0-35BECD2C4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F38F28-9041-98DB-029E-CEBB7F8F8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16E7A3-1D41-9F5D-DDCE-A70D43BE4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41039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9A700-0503-44BF-7AB7-17F3B2CDE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F09598-0A3A-D559-496E-501E25AF00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28CEC2-5B15-2724-5A07-3D6F6161F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011324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50A15-2154-32D7-9F0B-91AF5D2F1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CFB7D3-B0E5-E85B-649C-D71AE22DB0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BA73C1-CDD8-17B1-F2C9-4D16C1C55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8394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EF361-B1D4-60C6-8F31-2FC76D04E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1E987D-2A67-615D-339E-983E5F7B9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6B3289-8152-55D0-711B-52AFA65D6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99265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48033-6471-2A60-2E59-286DF92EC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93CE8F-1406-0D49-5242-46F3907DA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D3D46-1CEB-3D9B-8806-64A983784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65520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8221-4B72-C65C-F2FC-9D2B1A723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FF4A01-1E24-185C-5E4D-4A5757EF96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A813B3-8E81-C1BD-D636-27DD97483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indent="0" algn="l" defTabSz="914400" rtl="0" eaLnBrk="1" latinLnBrk="0" hangingPunct="1">
              <a:buFont typeface="Wingdings" panose="05000000000000000000" pitchFamily="2" charset="2"/>
              <a:buNone/>
            </a:pPr>
            <a:endParaRPr lang="en-ZA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2801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5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7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90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62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23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517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40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83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5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13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09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2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8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7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1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19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2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42472" y="2112393"/>
            <a:ext cx="2613805" cy="1815378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Technical Assessment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2474" y="3975700"/>
            <a:ext cx="2613804" cy="769908"/>
          </a:xfrm>
        </p:spPr>
        <p:txBody>
          <a:bodyPr>
            <a:normAutofit/>
          </a:bodyPr>
          <a:lstStyle/>
          <a:p>
            <a:pPr algn="l"/>
            <a:r>
              <a:rPr lang="en-US" sz="1725" dirty="0">
                <a:solidFill>
                  <a:srgbClr val="5792BA"/>
                </a:solidFill>
              </a:rPr>
              <a:t>Anele Mavi</a:t>
            </a: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1B149-885B-2254-305F-902909387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B82C8-1F24-F8DA-AD12-25088D19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SA Macro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487DD-22DA-8E9C-5B76-8AE29B827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b="1" kern="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Local Marco Summary</a:t>
            </a:r>
            <a:endParaRPr lang="en-ZA" sz="1800" b="1" kern="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indent="0" algn="ctr">
              <a:buNone/>
            </a:pPr>
            <a:endParaRPr lang="en-ZA" b="1" kern="0" dirty="0">
              <a:latin typeface="Aptos" panose="020B00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ZA" sz="1400" dirty="0"/>
              <a:t>Slow, fragile growth with easing inflation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SARB cautious, rates steady but potential cuts later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Fiscal pressure and high debt weigh on risk</a:t>
            </a:r>
          </a:p>
        </p:txBody>
      </p:sp>
    </p:spTree>
    <p:extLst>
      <p:ext uri="{BB962C8B-B14F-4D97-AF65-F5344CB8AC3E}">
        <p14:creationId xmlns:p14="http://schemas.microsoft.com/office/powerpoint/2010/main" val="238436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5E1EF-8823-A3A9-438C-B2925CCC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Investment Perspective – Bond Market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2C7A4-E3FC-4DD3-EC5F-4488CC41E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96" y="2636157"/>
            <a:ext cx="6345260" cy="35306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dirty="0"/>
              <a:t>What do these macro factors mean for a fixed income portfolio? </a:t>
            </a:r>
          </a:p>
          <a:p>
            <a:pPr marL="0" indent="0">
              <a:buNone/>
            </a:pPr>
            <a:endParaRPr lang="en-US" sz="6400" b="1" dirty="0"/>
          </a:p>
          <a:p>
            <a:r>
              <a:rPr lang="en-US" sz="5600" b="1" dirty="0"/>
              <a:t>Credit Risk: </a:t>
            </a:r>
            <a:r>
              <a:rPr lang="en-US" sz="5600" dirty="0"/>
              <a:t>In a low growth environment, the risk of corporate defaults increases. </a:t>
            </a:r>
          </a:p>
          <a:p>
            <a:r>
              <a:rPr lang="en-US" sz="5600" b="1" dirty="0"/>
              <a:t>Interest Rate Risk: </a:t>
            </a:r>
            <a:r>
              <a:rPr lang="en-US" sz="5600" dirty="0"/>
              <a:t>The "higher-for-longer" global narrative and local inflation create uncertainty about the direction of SARB policy and bond yields. </a:t>
            </a:r>
          </a:p>
          <a:p>
            <a:r>
              <a:rPr lang="en-US" sz="5600" b="1" dirty="0"/>
              <a:t>Liquidity Risk:</a:t>
            </a:r>
            <a:r>
              <a:rPr lang="en-US" sz="7200" dirty="0"/>
              <a:t> </a:t>
            </a:r>
            <a:r>
              <a:rPr lang="en-US" sz="5600" dirty="0"/>
              <a:t>Political and economic uncertainty can cause market liquidity to dry up, making it hard to trade corporate bonds without a significant price impact. </a:t>
            </a:r>
          </a:p>
          <a:p>
            <a:r>
              <a:rPr lang="en-US" sz="5600" b="1" dirty="0"/>
              <a:t>Sovereign Risk: </a:t>
            </a:r>
            <a:r>
              <a:rPr lang="en-US" sz="5600" dirty="0"/>
              <a:t>The election outcome directly impacted the perceived risk of holding South African government debt.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26668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3F90D-21ED-10A1-1B6E-C16A62500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Portfolio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F012-C089-7C67-FDDC-41D545553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A Defensive Shift to Government Bonds</a:t>
            </a:r>
          </a:p>
          <a:p>
            <a:pPr marL="0" indent="0">
              <a:buNone/>
            </a:pPr>
            <a:r>
              <a:rPr lang="en-ZA" dirty="0"/>
              <a:t>     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endParaRPr lang="en-ZA" dirty="0"/>
          </a:p>
          <a:p>
            <a:r>
              <a:rPr lang="en-US" sz="1400" b="1" dirty="0"/>
              <a:t>Finding: </a:t>
            </a:r>
            <a:r>
              <a:rPr lang="en-US" sz="1400" dirty="0"/>
              <a:t>The portfolio's primary strategic move was a significant rotation out of corporate credit and into sovereign debt.</a:t>
            </a:r>
          </a:p>
          <a:p>
            <a:pPr marL="0" indent="0">
              <a:buNone/>
            </a:pPr>
            <a:endParaRPr lang="en-ZA" dirty="0"/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2BFB156E-9E8F-EC30-C85A-17C2310B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79" y="2940384"/>
            <a:ext cx="6096000" cy="1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8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9CA5-B02D-A8BD-48BF-7ED054B0D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Portfolio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8C7B-B013-9B41-9F94-5E156084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Largest Overweight Position:</a:t>
            </a:r>
            <a:r>
              <a:rPr lang="en-US" sz="1600" dirty="0"/>
              <a:t> </a:t>
            </a:r>
            <a:r>
              <a:rPr lang="en-US" sz="1400" dirty="0"/>
              <a:t>NINETY ONE CORPORATE BOND-Z fund (+22.3%).</a:t>
            </a:r>
          </a:p>
          <a:p>
            <a:pPr marL="114300" indent="0">
              <a:buNone/>
            </a:pPr>
            <a:endParaRPr lang="en-US" sz="1400" dirty="0"/>
          </a:p>
          <a:p>
            <a:r>
              <a:rPr lang="en-US" sz="1400" b="1" dirty="0"/>
              <a:t>Largest Underweight Positions: </a:t>
            </a:r>
            <a:r>
              <a:rPr lang="en-US" sz="1400" dirty="0"/>
              <a:t>Long dated government bonds (e.g., R2048, R2035, R2037).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sz="1400" b="1" dirty="0"/>
              <a:t>Finding:</a:t>
            </a:r>
            <a:r>
              <a:rPr lang="en-US" dirty="0"/>
              <a:t> </a:t>
            </a:r>
            <a:r>
              <a:rPr lang="en-US" sz="1400" dirty="0"/>
              <a:t>The strategy was not a simple purchase of all government bonds. It was to take strong negative bets on long duration bonds and outsourced corporate exposure to a specialist fund</a:t>
            </a:r>
            <a:r>
              <a:rPr lang="en-US" dirty="0"/>
              <a:t>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32342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98CE2-B6BE-96BB-F470-A02362C0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Portfolio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295C2-54A0-6298-C261-E3F4E20CE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Top Buys: </a:t>
            </a:r>
            <a:r>
              <a:rPr lang="en-US" sz="1400" dirty="0"/>
              <a:t>The five largest increases in active weight were all in South African Government Bonds.</a:t>
            </a:r>
          </a:p>
          <a:p>
            <a:pPr marL="114300" indent="0">
              <a:buNone/>
            </a:pPr>
            <a:r>
              <a:rPr lang="en-US" sz="1400" dirty="0"/>
              <a:t> </a:t>
            </a:r>
          </a:p>
          <a:p>
            <a:r>
              <a:rPr lang="en-US" sz="1400" b="1" dirty="0"/>
              <a:t>Top Sells: </a:t>
            </a:r>
            <a:r>
              <a:rPr lang="en-US" sz="1400" dirty="0"/>
              <a:t>The most significant reduction was in cash, followed by trimming various other bond positions. </a:t>
            </a:r>
          </a:p>
          <a:p>
            <a:pPr marL="114300" indent="0">
              <a:buFont typeface="Wingdings 3" charset="2"/>
              <a:buNone/>
            </a:pPr>
            <a:endParaRPr lang="en-US" sz="1400" dirty="0"/>
          </a:p>
          <a:p>
            <a:r>
              <a:rPr lang="en-US" sz="1400" b="1" dirty="0"/>
              <a:t>Finding:</a:t>
            </a:r>
            <a:r>
              <a:rPr lang="en-US" dirty="0"/>
              <a:t> </a:t>
            </a:r>
            <a:r>
              <a:rPr lang="en-US" sz="1400" dirty="0"/>
              <a:t>The defensive rotation was an active and deliberate process, funded by deploying cash reserves.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12137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6C7E-0C3E-D855-D5BE-65D0694BE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Historical Evolution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C116E-7BA3-EA67-7898-4A7344DB7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6345260" cy="4368800"/>
          </a:xfrm>
        </p:spPr>
        <p:txBody>
          <a:bodyPr/>
          <a:lstStyle/>
          <a:p>
            <a:r>
              <a:rPr lang="en-US" sz="1400" dirty="0"/>
              <a:t>Active Risk Increased Despite Defensive Shift</a:t>
            </a:r>
          </a:p>
          <a:p>
            <a:r>
              <a:rPr lang="en-US" sz="1400" dirty="0"/>
              <a:t> Tracking Error rose from 0.79% to 1.05% during Q2.</a:t>
            </a:r>
          </a:p>
          <a:p>
            <a:endParaRPr lang="en-US" sz="1400" dirty="0"/>
          </a:p>
          <a:p>
            <a:endParaRPr lang="en-US" dirty="0"/>
          </a:p>
          <a:p>
            <a:pPr marL="0" indent="0">
              <a:buNone/>
            </a:pPr>
            <a:r>
              <a:rPr lang="en-ZA" dirty="0"/>
              <a:t>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60FE98-B4EE-B245-A0DD-67B7680C0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81" y="3429000"/>
            <a:ext cx="6263461" cy="2875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8472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0231-34F8-A4B9-1CD5-19637008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Historical Evolution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2C76-0BAE-33AF-208B-BA3C00CCA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Market Sensitivity Remained Stable</a:t>
            </a:r>
          </a:p>
          <a:p>
            <a:r>
              <a:rPr lang="en-US" sz="1400" dirty="0"/>
              <a:t>The portfolio's Beta remained stable and slightly above 1, moving from 1.07 to 1.11.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8D518-2FEF-5507-E182-016DD2D32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70" y="3429001"/>
            <a:ext cx="6021531" cy="303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7361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D8842-1AE9-61D1-2DF9-97F4797A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Historical Evolution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40A3D-F966-D51D-E9DE-6EA357449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1400" dirty="0"/>
              <a:t>Sensitivity to Credit Spreads Increased</a:t>
            </a:r>
          </a:p>
          <a:p>
            <a:r>
              <a:rPr lang="en-US" sz="1400" dirty="0"/>
              <a:t>Active Spread Duration, the sensitivity to changes in credit spreads, increased from 0.73 to 1.15.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7B86B3-570E-46AA-E3D5-81C43E667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584" y="3429000"/>
            <a:ext cx="6176058" cy="3100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14656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93991-9A1F-2234-82A4-7F0401E34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64BB-74FC-13FD-8CA2-C9712A57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Historical Evolution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9AF6D-B46A-103C-0BF3-6AA462CD8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Credit Duration Remained Relatively Stable</a:t>
            </a:r>
          </a:p>
          <a:p>
            <a:r>
              <a:rPr lang="en-US" sz="1400" dirty="0"/>
              <a:t>The active credit spread duration remained relatively stable, moving from 1.55 to 1.45.</a:t>
            </a:r>
          </a:p>
          <a:p>
            <a:pPr marL="0" indent="0">
              <a:buNone/>
            </a:pPr>
            <a:endParaRPr lang="en-ZA" dirty="0"/>
          </a:p>
          <a:p>
            <a:pPr marL="0" indent="0">
              <a:buNone/>
            </a:pPr>
            <a:r>
              <a:rPr lang="en-ZA" dirty="0"/>
              <a:t>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84ACEF-FC28-81A1-3512-420D00F16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76" y="3429000"/>
            <a:ext cx="6131566" cy="3196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9031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2D1C-0F61-E10C-145C-E1ED06FD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Historical Evolution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6F267-E415-8435-82C5-231595A0B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2" indent="0">
              <a:buNone/>
            </a:pPr>
            <a:r>
              <a:rPr lang="en-ZA" sz="1800" b="1" kern="0" dirty="0">
                <a:latin typeface="Aptos" panose="020B0004020202020204" pitchFamily="34" charset="0"/>
              </a:rPr>
              <a:t>Tracking Error, Spread Duration, and Credit Spread    Duration (2022–2024)</a:t>
            </a:r>
          </a:p>
          <a:p>
            <a:r>
              <a:rPr lang="en-ZA" sz="1400" dirty="0"/>
              <a:t>This chart shows the evolution of key portfolio risk metrics over the past two years.</a:t>
            </a:r>
          </a:p>
          <a:p>
            <a:pPr marL="0" indent="0">
              <a:buNone/>
            </a:pPr>
            <a:r>
              <a:rPr lang="en-ZA" dirty="0"/>
              <a:t>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D020F-A6E4-6656-E31D-9D4DE3B0E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228" y="3804554"/>
            <a:ext cx="5868414" cy="23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213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7091-B2A5-5B16-64B4-AF9E7E6DE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Global Economic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77EBB-D8FE-A30E-531F-9E29DCEDC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                   </a:t>
            </a:r>
            <a:r>
              <a:rPr lang="en-ZA" b="1" dirty="0"/>
              <a:t>Global Macro Overview</a:t>
            </a:r>
          </a:p>
          <a:p>
            <a:pPr marL="0" indent="0">
              <a:buNone/>
            </a:pPr>
            <a:endParaRPr lang="en-ZA" b="1" dirty="0"/>
          </a:p>
          <a:p>
            <a:pPr>
              <a:lnSpc>
                <a:spcPct val="80000"/>
              </a:lnSpc>
            </a:pPr>
            <a:r>
              <a:rPr lang="en-ZA" sz="1400" dirty="0"/>
              <a:t>Growth is slow but steady (~2.3%)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Inflation easing in most regions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Central banks shifting to rate cuts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Market sentiment cautiously optimistic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Geopolitical risk remains elevated</a:t>
            </a:r>
          </a:p>
          <a:p>
            <a:endParaRPr lang="en-ZA" sz="1800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81180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4753-CDC6-0460-AE66-4BC23F1F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Historical Evolution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FC5B-6506-74C1-F0B6-A05BF9319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1400" b="1" dirty="0"/>
              <a:t>Tracking Error </a:t>
            </a:r>
            <a:r>
              <a:rPr lang="en-ZA" sz="1400" dirty="0"/>
              <a:t>has increased steadily, reflecting more active positioning. Rose from ~0.8 to ~1.2 .</a:t>
            </a:r>
          </a:p>
          <a:p>
            <a:pPr marL="0" indent="0">
              <a:buNone/>
            </a:pPr>
            <a:endParaRPr lang="en-ZA" b="0" i="0" dirty="0">
              <a:solidFill>
                <a:srgbClr val="424242"/>
              </a:solidFill>
              <a:effectLst/>
              <a:latin typeface="Segoe Sans"/>
            </a:endParaRPr>
          </a:p>
          <a:p>
            <a:r>
              <a:rPr lang="en-ZA" sz="1400" b="1" dirty="0"/>
              <a:t>Spread Duration </a:t>
            </a:r>
            <a:r>
              <a:rPr lang="en-ZA" sz="1400" dirty="0"/>
              <a:t>rose sharply in 2024, driven by the overweight in the Corporate Bond-Z fund. </a:t>
            </a:r>
          </a:p>
          <a:p>
            <a:pPr marL="0" indent="0">
              <a:buNone/>
            </a:pPr>
            <a:endParaRPr lang="en-ZA" b="0" i="0" dirty="0">
              <a:solidFill>
                <a:srgbClr val="424242"/>
              </a:solidFill>
              <a:effectLst/>
              <a:latin typeface="Segoe Sans"/>
            </a:endParaRPr>
          </a:p>
          <a:p>
            <a:r>
              <a:rPr lang="en-ZA" sz="1400" b="1" dirty="0"/>
              <a:t>Credit Spread Duration </a:t>
            </a:r>
            <a:r>
              <a:rPr lang="en-ZA" sz="1400" dirty="0"/>
              <a:t>remained relatively stable (1.2 -1.5), indicating controlled credit exposure. 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51426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5363-0C11-A27C-3838-7EB3B8A4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Visualizing Risk Contribution by Sector (Q2 2024)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3679E-D9CF-5D5E-E022-A2A79E8A2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1400" dirty="0"/>
              <a:t>The heatmap below shows how each sector contributed to active risk in March and June 2024.</a:t>
            </a:r>
          </a:p>
          <a:p>
            <a:pPr marL="0" indent="0">
              <a:buNone/>
            </a:pPr>
            <a:r>
              <a:rPr lang="en-ZA" sz="1400" dirty="0"/>
              <a:t>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A1318-DE71-4665-137B-F6A6F514D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335" y="3296092"/>
            <a:ext cx="5969307" cy="272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014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8D491-D32E-14AE-D6F1-92662685C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CE59-4B38-A4B5-51DB-4ABE08FA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Visualizing Risk Contribution by Sector (Q2 2024)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55D9D-256A-98B7-D4FC-6E068D7E8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1400" b="1" dirty="0"/>
              <a:t>Government Bonds </a:t>
            </a:r>
            <a:r>
              <a:rPr lang="en-ZA" sz="1400" dirty="0"/>
              <a:t>remained the largest contributor to active risk, though their contribution declined slightly.</a:t>
            </a:r>
          </a:p>
          <a:p>
            <a:endParaRPr lang="en-ZA" sz="1400" dirty="0"/>
          </a:p>
          <a:p>
            <a:r>
              <a:rPr lang="en-ZA" sz="1400" b="1" dirty="0"/>
              <a:t>Fund/Collective Investment </a:t>
            </a:r>
            <a:r>
              <a:rPr lang="en-ZA" sz="1400" dirty="0"/>
              <a:t>saw a sharp drop in risk contribution, reflecting reduced exposure or reallocation.</a:t>
            </a:r>
          </a:p>
          <a:p>
            <a:endParaRPr lang="en-ZA" sz="1400" dirty="0"/>
          </a:p>
          <a:p>
            <a:r>
              <a:rPr lang="en-ZA" sz="1400" b="1" dirty="0"/>
              <a:t>Banks and Other Corporates </a:t>
            </a:r>
            <a:r>
              <a:rPr lang="en-ZA" sz="1400" dirty="0"/>
              <a:t>also contributed less to risk, consistent with the portfolio’s de-risking strategy</a:t>
            </a:r>
          </a:p>
          <a:p>
            <a:endParaRPr lang="en-ZA" sz="1400" dirty="0"/>
          </a:p>
          <a:p>
            <a:r>
              <a:rPr lang="en-ZA" sz="1400" b="1" dirty="0"/>
              <a:t>SOEs remained stable</a:t>
            </a:r>
            <a:r>
              <a:rPr lang="en-ZA" sz="1400" dirty="0"/>
              <a:t>, indicating high-conviction positions were maintained.      </a:t>
            </a:r>
          </a:p>
        </p:txBody>
      </p:sp>
    </p:spTree>
    <p:extLst>
      <p:ext uri="{BB962C8B-B14F-4D97-AF65-F5344CB8AC3E}">
        <p14:creationId xmlns:p14="http://schemas.microsoft.com/office/powerpoint/2010/main" val="1667146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5C5E5-BBEC-4ADB-2720-F57005ACB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Top 5 Active Risk Contributors – June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30E23-FE31-91F8-CB55-9F6A9F99E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/>
              <a:t>                     </a:t>
            </a:r>
            <a:r>
              <a:rPr lang="en-ZA" b="1" kern="0" dirty="0">
                <a:latin typeface="Aptos" panose="020B0004020202020204" pitchFamily="34" charset="0"/>
              </a:rPr>
              <a:t>Instrument-Level Risk Attribution</a:t>
            </a:r>
          </a:p>
          <a:p>
            <a:pPr marL="0" indent="0">
              <a:buNone/>
            </a:pPr>
            <a:r>
              <a:rPr lang="en-ZA" sz="1400" dirty="0"/>
              <a:t>The chart below highlights the five instruments with the highest contribution to active total risk as of June 2024.</a:t>
            </a:r>
          </a:p>
          <a:p>
            <a:pPr marL="0" indent="0">
              <a:buNone/>
            </a:pPr>
            <a:r>
              <a:rPr lang="en-ZA" dirty="0"/>
              <a:t>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A192C1-53B0-BDC9-FC39-E6D800F55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308" y="3811332"/>
            <a:ext cx="6103088" cy="261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16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323BC-CAA2-F931-474C-9D7AADBD2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FDFC-092B-B6FF-AF7D-464D0CC36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Top 5 Active Risk Contributors – June 2024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BD0F-18FA-1D89-D30B-81D6EDBD1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ZA" dirty="0"/>
              <a:t>                     </a:t>
            </a:r>
            <a:r>
              <a:rPr lang="en-ZA" b="1" i="0" dirty="0">
                <a:solidFill>
                  <a:srgbClr val="424242"/>
                </a:solidFill>
                <a:effectLst/>
                <a:latin typeface="Segoe Sans"/>
              </a:rPr>
              <a:t> Instrument-Level Risk Attribution</a:t>
            </a:r>
          </a:p>
          <a:p>
            <a:r>
              <a:rPr lang="en-ZA" sz="1500" dirty="0"/>
              <a:t>NINETY ONE CORPORATE BOND-Z is the largest contributor, reflecting the portfolio’s high-conviction overweight in this fund.</a:t>
            </a:r>
          </a:p>
          <a:p>
            <a:pPr marL="0" indent="0">
              <a:buNone/>
            </a:pPr>
            <a:endParaRPr lang="en-ZA" sz="1500" dirty="0"/>
          </a:p>
          <a:p>
            <a:r>
              <a:rPr lang="en-ZA" sz="1500" dirty="0"/>
              <a:t>Several long-dated government bonds also appear, with negative contributions, indicating their underweight status and sensitivity to interest rate shifts.</a:t>
            </a:r>
          </a:p>
          <a:p>
            <a:pPr marL="0" indent="0">
              <a:buNone/>
            </a:pPr>
            <a:endParaRPr lang="en-ZA" sz="1500" dirty="0"/>
          </a:p>
          <a:p>
            <a:r>
              <a:rPr lang="en-ZA" sz="1500" dirty="0"/>
              <a:t>This mix of positive and negative contributors reflects a deliberate balance between credit and duration risk.  </a:t>
            </a:r>
          </a:p>
        </p:txBody>
      </p:sp>
    </p:spTree>
    <p:extLst>
      <p:ext uri="{BB962C8B-B14F-4D97-AF65-F5344CB8AC3E}">
        <p14:creationId xmlns:p14="http://schemas.microsoft.com/office/powerpoint/2010/main" val="1563715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F307-D158-B50E-E49C-82FD80CE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Key Highlight - A Highly Tactical Shift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2DC98-8E74-D93F-6038-BED36BD18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sz="1400" b="1" dirty="0"/>
              <a:t>Deployed Cash into Government Bonds: </a:t>
            </a:r>
            <a:r>
              <a:rPr lang="en-ZA" sz="1400" dirty="0"/>
              <a:t>The most significant move was deploying cash reserves (-4.6% of portfolio weight) almost directly into Government bonds (+4.7%). </a:t>
            </a:r>
          </a:p>
          <a:p>
            <a:endParaRPr lang="en-ZA" dirty="0"/>
          </a:p>
          <a:p>
            <a:r>
              <a:rPr lang="en-ZA" sz="1400" b="1" dirty="0"/>
              <a:t>Targeted De-risking, Not Wholesale Selling: </a:t>
            </a:r>
            <a:r>
              <a:rPr lang="en-ZA" sz="1400" dirty="0"/>
              <a:t>Exposure to individual Bank bonds was reduced, which are sensitive to the economic cycle. </a:t>
            </a:r>
          </a:p>
          <a:p>
            <a:pPr marL="0" indent="0">
              <a:buNone/>
            </a:pPr>
            <a:endParaRPr lang="en-ZA" dirty="0"/>
          </a:p>
          <a:p>
            <a:r>
              <a:rPr lang="en-ZA" sz="1400" b="1" dirty="0"/>
              <a:t>Maintained High-Conviction Positions: </a:t>
            </a:r>
            <a:r>
              <a:rPr lang="en-ZA" sz="1400" dirty="0"/>
              <a:t>Exposure to State Owned Enterprises (SOEs) and the external corporate bond fund remained stable.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0539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FEB7B-617B-0D39-7054-8E19C148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Impact on the Portfolio's Risk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83A5-3C20-CA9C-FC5B-3F825023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Improved Credit Quality &amp; Liquidity: </a:t>
            </a:r>
            <a:r>
              <a:rPr lang="en-US" sz="1400" dirty="0"/>
              <a:t>The shift to sovereign debt from corporate debt enhanced the portfolio's credit profile and its ability to transact in a stressed market. </a:t>
            </a:r>
          </a:p>
          <a:p>
            <a:endParaRPr lang="en-US" sz="1400" dirty="0"/>
          </a:p>
          <a:p>
            <a:r>
              <a:rPr lang="en-US" sz="1400" b="1" dirty="0"/>
              <a:t>Increased Active Risk (Tracking Error): </a:t>
            </a:r>
            <a:r>
              <a:rPr lang="en-US" sz="1400" dirty="0"/>
              <a:t>Despite the defensive asset shift, the fund's Tracking Error increased, as large, high-conviction bets against specific long-term bonds were taken. </a:t>
            </a:r>
          </a:p>
          <a:p>
            <a:endParaRPr lang="en-US" b="1" dirty="0"/>
          </a:p>
          <a:p>
            <a:r>
              <a:rPr lang="en-US" sz="1400" b="1" dirty="0"/>
              <a:t>Concentrated Risk Driver (Proxy for VaR): </a:t>
            </a:r>
            <a:r>
              <a:rPr lang="en-US" sz="1400" dirty="0"/>
              <a:t>The portfolio's risk is now less driven by individual corporate performance and more by one single factor: the direction of South African long-term interest rates.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658351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9CED-E3AE-C0BE-F369-EFCB362FD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24E15-FB2B-FA21-1AF5-C455E31DA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ZA" sz="2200" b="1" dirty="0"/>
              <a:t>The Situation: </a:t>
            </a:r>
            <a:r>
              <a:rPr lang="en-ZA" dirty="0"/>
              <a:t>The second quarter was challenging. There was a lot of uncertainty around the world and important political changes in South Africa. At the same time, economic growth remained weak, both globally and in South Africa.</a:t>
            </a:r>
          </a:p>
          <a:p>
            <a:endParaRPr lang="en-ZA" dirty="0"/>
          </a:p>
          <a:p>
            <a:r>
              <a:rPr lang="en-ZA" sz="2200" b="1" dirty="0"/>
              <a:t>The Action: </a:t>
            </a:r>
            <a:r>
              <a:rPr lang="en-ZA" sz="1900" dirty="0"/>
              <a:t>To manage risk, the portfolio moved into a more cautious position. It reduced exposure to corporate bonds and added more government bonds, using available cash to make the shift.</a:t>
            </a:r>
          </a:p>
          <a:p>
            <a:endParaRPr lang="en-ZA" sz="1100" dirty="0"/>
          </a:p>
          <a:p>
            <a:r>
              <a:rPr lang="en-ZA" sz="2200" b="1" dirty="0"/>
              <a:t>The Nuance: </a:t>
            </a:r>
            <a:r>
              <a:rPr lang="en-ZA" sz="1900" dirty="0"/>
              <a:t>This was not just a move to play it safe. The team stayed active - they chose not to buy longer-term government bonds, which can be more sensitive to future interest rate changes. Credit exposure was managed more selectively. This helped balance risk and liquidity.</a:t>
            </a:r>
          </a:p>
          <a:p>
            <a:endParaRPr lang="en-ZA" sz="1100" dirty="0"/>
          </a:p>
          <a:p>
            <a:r>
              <a:rPr lang="en-ZA" sz="2200" b="1" dirty="0"/>
              <a:t>Overall:</a:t>
            </a:r>
            <a:r>
              <a:rPr lang="en-ZA" sz="1100" b="1" dirty="0"/>
              <a:t> </a:t>
            </a:r>
            <a:r>
              <a:rPr lang="en-ZA" sz="1900" dirty="0"/>
              <a:t>The decision reflects what’s happening in the bigger picture: inflation is coming down, interest rates are starting to fall, and South Africa’s debt levels are still a concern. The portfolio is positioned to benefit from falling rates while avoiding areas that might be too risky right now</a:t>
            </a:r>
            <a:r>
              <a:rPr lang="en-ZA" sz="1600" dirty="0"/>
              <a:t>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43969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78B75-4119-BD17-457C-3398B8698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CF294-206E-050B-7DF5-82A0E98A8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Global Economic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648E0-B490-FC94-38F0-A7A45B072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                   </a:t>
            </a:r>
            <a:r>
              <a:rPr lang="en-ZA" b="1" kern="0" dirty="0">
                <a:latin typeface="Aptos" panose="020B0004020202020204" pitchFamily="34" charset="0"/>
              </a:rPr>
              <a:t>Global Growth &amp; Inflation Trends</a:t>
            </a:r>
          </a:p>
          <a:p>
            <a:pPr marL="0" indent="0">
              <a:buNone/>
            </a:pPr>
            <a:endParaRPr lang="en-ZA" b="1" kern="0" dirty="0">
              <a:latin typeface="Aptos" panose="020B00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ZA" sz="1400" dirty="0"/>
              <a:t>US, India leading growth – China, Europe lagging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Inflation now close to target in DMs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Food &amp; energy inflation still high in some Ems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Easing inflation supports fixed income</a:t>
            </a:r>
          </a:p>
          <a:p>
            <a:pPr marL="0" indent="0">
              <a:buNone/>
            </a:pPr>
            <a:endParaRPr lang="en-ZA" sz="1800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96054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A3C36-98A7-6BFE-307E-EBBEFE746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476F-2058-2FA6-8B08-38765FF45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Global Economic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7F482-5012-4BF5-4E71-CD6A6190A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sz="18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Central Banks &amp; Market Reaction</a:t>
            </a:r>
          </a:p>
          <a:p>
            <a:pPr marL="0" indent="0" algn="ctr">
              <a:buNone/>
            </a:pPr>
            <a:endParaRPr lang="en-ZA" b="1" kern="0" dirty="0">
              <a:latin typeface="Aptos" panose="020B00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ZA" sz="1400" dirty="0"/>
              <a:t>Fed and ECB signalling first rate cuts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Yields falling across developed markets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Bond prices stabilising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Risk appetite improving </a:t>
            </a:r>
          </a:p>
          <a:p>
            <a:pPr marL="0" indent="0">
              <a:buNone/>
            </a:pPr>
            <a:endParaRPr lang="en-ZA" sz="1800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90581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2BC4D-716E-A568-65C6-0BA230552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66BE-E264-CEC1-D046-A0D190E83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Global Economic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6E75C-B70F-3C8A-2EFB-07193BC6F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sz="18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Geopolitics &amp; Global Risk</a:t>
            </a:r>
          </a:p>
          <a:p>
            <a:pPr marL="0" indent="0" algn="ctr">
              <a:buNone/>
            </a:pPr>
            <a:endParaRPr lang="en-ZA" b="1" kern="0" dirty="0">
              <a:latin typeface="Aptos" panose="020B00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ZA" sz="1400" dirty="0"/>
              <a:t>Russia–Ukraine war continues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China–Taiwan tensions unresolved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Iran–Israel conflict raises oil shock risk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FX, energy, and capital flow risks elevated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0289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EDBD7-8B71-C998-902A-E7F92C246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2E8F2-93F5-3FAD-60C4-B18A0343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Global Economic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2E65C-DE4E-B25D-DE54-A6EA78F56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sz="18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Global Macro Summary – Key Takeaways</a:t>
            </a:r>
          </a:p>
          <a:p>
            <a:pPr marL="0" indent="0" algn="ctr">
              <a:buNone/>
            </a:pPr>
            <a:endParaRPr lang="en-ZA" b="1" kern="0" dirty="0">
              <a:latin typeface="Aptos" panose="020B00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ZA" sz="1400" dirty="0"/>
              <a:t>Inflation is easing, rate cuts beginning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Growth steady but uneven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Markets are stabilising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Geopolitical uncertainty persists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Fixed income risk profile improving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555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30B7A-E91E-4AE9-9D88-D46CC2E3F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1157-E687-6CB1-27FB-A6E63401D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SA Macro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989C14-8CC1-28CD-8AE7-533F64BB2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sz="18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South Africa: Macro Snapshot </a:t>
            </a:r>
          </a:p>
          <a:p>
            <a:pPr marL="0" indent="0" algn="ctr">
              <a:buNone/>
            </a:pPr>
            <a:endParaRPr lang="en-ZA" b="1" kern="0" dirty="0">
              <a:latin typeface="Aptos" panose="020B00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ZA" sz="1400" dirty="0"/>
              <a:t>Weak but improving growth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Inflation easing, but still above target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SARB cautious on rates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Fiscal and FX risks remain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2067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4E96F-411E-365A-2F95-B398477E7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1576E-3A5C-5375-D4D6-D6DC63E30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SA Macro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2ADF-ADC3-38F6-6DB2-C319ABE0A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sz="18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SA Growth &amp; Inflation</a:t>
            </a:r>
          </a:p>
          <a:p>
            <a:pPr marL="0" indent="0" algn="ctr">
              <a:buNone/>
            </a:pPr>
            <a:endParaRPr lang="en-ZA" b="1" kern="0" dirty="0">
              <a:latin typeface="Aptos" panose="020B00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ZA" sz="1400" dirty="0"/>
              <a:t>Growth ~1.2% for 2025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Load shedding easing, but impact lingers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CPI at ~5.5%, driven by food and services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SARB cautious, watching Fed/oil</a:t>
            </a:r>
          </a:p>
        </p:txBody>
      </p:sp>
    </p:spTree>
    <p:extLst>
      <p:ext uri="{BB962C8B-B14F-4D97-AF65-F5344CB8AC3E}">
        <p14:creationId xmlns:p14="http://schemas.microsoft.com/office/powerpoint/2010/main" val="273000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8EDBF-6960-7100-88CF-2AC8FA272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54C5-0F69-6399-DB10-B029081AF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SA Macro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35802-7157-2C5D-6FBA-48476B6BE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ZA" sz="1800" b="1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SARB Policy &amp; Fiscal Pressure</a:t>
            </a:r>
          </a:p>
          <a:p>
            <a:pPr marL="0" indent="0" algn="ctr">
              <a:buNone/>
            </a:pPr>
            <a:endParaRPr lang="en-ZA" b="1" kern="0" dirty="0">
              <a:latin typeface="Aptos" panose="020B00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n-ZA" sz="1400" dirty="0"/>
              <a:t>Repo rate now at 7.25%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Debt/GDP remains above 74%</a:t>
            </a:r>
          </a:p>
          <a:p>
            <a:pPr>
              <a:lnSpc>
                <a:spcPct val="80000"/>
              </a:lnSpc>
            </a:pPr>
            <a:r>
              <a:rPr lang="en-ZA" sz="1400" dirty="0"/>
              <a:t>SOEs and debt service costs key concerns</a:t>
            </a:r>
          </a:p>
        </p:txBody>
      </p:sp>
    </p:spTree>
    <p:extLst>
      <p:ext uri="{BB962C8B-B14F-4D97-AF65-F5344CB8AC3E}">
        <p14:creationId xmlns:p14="http://schemas.microsoft.com/office/powerpoint/2010/main" val="1910908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461</TotalTime>
  <Words>1296</Words>
  <Application>Microsoft Office PowerPoint</Application>
  <PresentationFormat>On-screen Show (4:3)</PresentationFormat>
  <Paragraphs>175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Aptos</vt:lpstr>
      <vt:lpstr>Arial</vt:lpstr>
      <vt:lpstr>Century Gothic</vt:lpstr>
      <vt:lpstr>Segoe Sans</vt:lpstr>
      <vt:lpstr>Wingdings</vt:lpstr>
      <vt:lpstr>Wingdings 3</vt:lpstr>
      <vt:lpstr>Ion Boardroom</vt:lpstr>
      <vt:lpstr>Technical Assessment </vt:lpstr>
      <vt:lpstr>Global Economic Overview</vt:lpstr>
      <vt:lpstr>Global Economic Overview</vt:lpstr>
      <vt:lpstr>Global Economic Overview</vt:lpstr>
      <vt:lpstr>Global Economic Overview</vt:lpstr>
      <vt:lpstr>Global Economic Overview</vt:lpstr>
      <vt:lpstr>SA Macro Overview </vt:lpstr>
      <vt:lpstr>SA Macro Overview </vt:lpstr>
      <vt:lpstr>SA Macro Overview </vt:lpstr>
      <vt:lpstr>SA Macro Overview </vt:lpstr>
      <vt:lpstr>Investment Perspective – Bond Market Impact</vt:lpstr>
      <vt:lpstr>Portfolio Analysis </vt:lpstr>
      <vt:lpstr>Portfolio Analysis </vt:lpstr>
      <vt:lpstr>Portfolio Analysis </vt:lpstr>
      <vt:lpstr>Historical Evolution </vt:lpstr>
      <vt:lpstr>Historical Evolution </vt:lpstr>
      <vt:lpstr>Historical Evolution </vt:lpstr>
      <vt:lpstr>Historical Evolution </vt:lpstr>
      <vt:lpstr>Historical Evolution </vt:lpstr>
      <vt:lpstr>Historical Evolution </vt:lpstr>
      <vt:lpstr>Visualizing Risk Contribution by Sector (Q2 2024)</vt:lpstr>
      <vt:lpstr>Visualizing Risk Contribution by Sector (Q2 2024)</vt:lpstr>
      <vt:lpstr>Top 5 Active Risk Contributors – June 2024</vt:lpstr>
      <vt:lpstr>Top 5 Active Risk Contributors – June 2024</vt:lpstr>
      <vt:lpstr>Key Highlight - A Highly Tactical Shift</vt:lpstr>
      <vt:lpstr>Impact on the Portfolio's Risk Profile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Anele Mavi</dc:creator>
  <cp:keywords/>
  <dc:description>generated using python-pptx</dc:description>
  <cp:lastModifiedBy>Anele Mavi</cp:lastModifiedBy>
  <cp:revision>9</cp:revision>
  <dcterms:created xsi:type="dcterms:W3CDTF">2013-01-27T09:14:16Z</dcterms:created>
  <dcterms:modified xsi:type="dcterms:W3CDTF">2025-07-02T09:06:17Z</dcterms:modified>
  <cp:category/>
</cp:coreProperties>
</file>