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87" r:id="rId2"/>
    <p:sldId id="552" r:id="rId3"/>
    <p:sldId id="287" r:id="rId4"/>
    <p:sldId id="288" r:id="rId5"/>
    <p:sldId id="294" r:id="rId6"/>
    <p:sldId id="295" r:id="rId7"/>
    <p:sldId id="297" r:id="rId8"/>
    <p:sldId id="298" r:id="rId9"/>
    <p:sldId id="589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30"/>
  </p:normalViewPr>
  <p:slideViewPr>
    <p:cSldViewPr>
      <p:cViewPr varScale="1">
        <p:scale>
          <a:sx n="114" d="100"/>
          <a:sy n="114" d="100"/>
        </p:scale>
        <p:origin x="17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61354" y="1695196"/>
            <a:ext cx="2867025" cy="429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2393949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4803343" y="0"/>
                </a:moveTo>
                <a:lnTo>
                  <a:pt x="0" y="0"/>
                </a:lnTo>
                <a:lnTo>
                  <a:pt x="0" y="109537"/>
                </a:lnTo>
                <a:lnTo>
                  <a:pt x="4803343" y="109537"/>
                </a:lnTo>
                <a:lnTo>
                  <a:pt x="480334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2393950"/>
            <a:ext cx="7772400" cy="109855"/>
          </a:xfrm>
          <a:custGeom>
            <a:avLst/>
            <a:gdLst/>
            <a:ahLst/>
            <a:cxnLst/>
            <a:rect l="l" t="t" r="r" b="b"/>
            <a:pathLst>
              <a:path w="7772400" h="109855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lnTo>
                  <a:pt x="0" y="0"/>
                </a:lnTo>
                <a:close/>
              </a:path>
              <a:path w="7772400" h="109855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 type="title">
  <p:cSld name="タイトル スライド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48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052736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10" y="0"/>
                </a:moveTo>
                <a:lnTo>
                  <a:pt x="0" y="0"/>
                </a:lnTo>
                <a:lnTo>
                  <a:pt x="0" y="109536"/>
                </a:lnTo>
                <a:lnTo>
                  <a:pt x="4655510" y="109536"/>
                </a:lnTo>
                <a:lnTo>
                  <a:pt x="465551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052736"/>
            <a:ext cx="7958455" cy="109855"/>
          </a:xfrm>
          <a:custGeom>
            <a:avLst/>
            <a:gdLst/>
            <a:ahLst/>
            <a:cxnLst/>
            <a:rect l="l" t="t" r="r" b="b"/>
            <a:pathLst>
              <a:path w="7958455" h="109855">
                <a:moveTo>
                  <a:pt x="0" y="0"/>
                </a:moveTo>
                <a:lnTo>
                  <a:pt x="4655510" y="0"/>
                </a:lnTo>
                <a:lnTo>
                  <a:pt x="4655510" y="109537"/>
                </a:lnTo>
                <a:lnTo>
                  <a:pt x="0" y="109537"/>
                </a:lnTo>
                <a:lnTo>
                  <a:pt x="0" y="0"/>
                </a:lnTo>
                <a:close/>
              </a:path>
              <a:path w="7958455" h="109855">
                <a:moveTo>
                  <a:pt x="0" y="0"/>
                </a:moveTo>
                <a:lnTo>
                  <a:pt x="795813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6453336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1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464" y="67563"/>
            <a:ext cx="7991790" cy="95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9398" y="1550441"/>
            <a:ext cx="5777865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09899" y="6484817"/>
            <a:ext cx="28257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5063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ja-JP" dirty="0">
                <a:latin typeface="Verdana" charset="0"/>
                <a:ea typeface="ＭＳ Ｐゴシック" charset="0"/>
              </a:rPr>
              <a:t>Week5 </a:t>
            </a:r>
            <a:r>
              <a:rPr lang="en-US" altLang="ja-JP" dirty="0" err="1">
                <a:latin typeface="Verdana" charset="0"/>
                <a:ea typeface="ＭＳ Ｐゴシック" charset="0"/>
              </a:rPr>
              <a:t>homeworks</a:t>
            </a:r>
            <a:endParaRPr lang="ja-JP" altLang="en-US" dirty="0">
              <a:latin typeface="Verdana" charset="0"/>
              <a:ea typeface="ＭＳ Ｐゴシック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924944"/>
            <a:ext cx="7558608" cy="3240360"/>
          </a:xfrm>
        </p:spPr>
        <p:txBody>
          <a:bodyPr/>
          <a:lstStyle/>
          <a:p>
            <a:pPr algn="thaiDist" eaLnBrk="1" hangingPunct="1"/>
            <a:r>
              <a:rPr lang="en-US" altLang="ja-JP" b="1" dirty="0">
                <a:solidFill>
                  <a:srgbClr val="C00000"/>
                </a:solidFill>
                <a:latin typeface="Verdana" charset="0"/>
                <a:ea typeface="ＭＳ Ｐゴシック" charset="0"/>
              </a:rPr>
              <a:t>Very important</a:t>
            </a:r>
          </a:p>
          <a:p>
            <a:pPr marL="457200" indent="-457200" algn="thaiDist"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latin typeface="Verdana" charset="0"/>
                <a:ea typeface="ＭＳ Ｐゴシック" charset="0"/>
              </a:rPr>
              <a:t>You can use any editor to write your program, but the program </a:t>
            </a:r>
            <a:r>
              <a:rPr lang="en-US" altLang="ja-JP" sz="2000" u="sng" dirty="0">
                <a:latin typeface="Verdana" charset="0"/>
                <a:ea typeface="ＭＳ Ｐゴシック" charset="0"/>
              </a:rPr>
              <a:t>must be able to compile and run on the specified requirement (see next slide for detail)</a:t>
            </a:r>
            <a:r>
              <a:rPr lang="en-US" altLang="ja-JP" sz="2000" dirty="0">
                <a:latin typeface="Verdana" charset="0"/>
                <a:ea typeface="ＭＳ Ｐゴシック" charset="0"/>
              </a:rPr>
              <a:t>. Please test it before submission.</a:t>
            </a:r>
          </a:p>
          <a:p>
            <a:pPr marL="457200" indent="-457200" algn="thaiDist" eaLnBrk="1" hangingPunct="1"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latin typeface="Verdana" charset="0"/>
                <a:ea typeface="ＭＳ Ｐゴシック" charset="0"/>
              </a:rPr>
              <a:t>If the program cannot compile, it will be scored as </a:t>
            </a:r>
            <a:r>
              <a:rPr lang="en-US" altLang="ja-JP" sz="2000" dirty="0">
                <a:solidFill>
                  <a:srgbClr val="C00000"/>
                </a:solidFill>
                <a:latin typeface="Verdana" charset="0"/>
                <a:ea typeface="ＭＳ Ｐゴシック" charset="0"/>
              </a:rPr>
              <a:t>0</a:t>
            </a:r>
            <a:r>
              <a:rPr lang="en-US" altLang="ja-JP" sz="2000" dirty="0">
                <a:latin typeface="Verdana" charset="0"/>
                <a:ea typeface="ＭＳ Ｐゴシック" charset="0"/>
              </a:rPr>
              <a:t>, regardless of any other reasons (program can be compiled on your own PC, etc.).</a:t>
            </a:r>
            <a:endParaRPr lang="ja-JP" sz="2000" dirty="0">
              <a:latin typeface="Verdana" charset="0"/>
              <a:ea typeface="ＭＳ Ｐゴシック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7513ED-9685-AB79-BFC4-17CC4F5E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7425">
            <a:off x="5617681" y="125785"/>
            <a:ext cx="1666662" cy="20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D56D07-EF06-3BEF-282A-51A1E30A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7035">
            <a:off x="7252148" y="732695"/>
            <a:ext cx="1596090" cy="208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8EF7DA-DD92-7246-445F-6E03D37C451D}"/>
              </a:ext>
            </a:extLst>
          </p:cNvPr>
          <p:cNvSpPr txBox="1"/>
          <p:nvPr/>
        </p:nvSpPr>
        <p:spPr>
          <a:xfrm>
            <a:off x="685800" y="5813894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The deadline is always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midnight of Tuesday night (before the following class)</a:t>
            </a:r>
          </a:p>
        </p:txBody>
      </p:sp>
    </p:spTree>
    <p:extLst>
      <p:ext uri="{BB962C8B-B14F-4D97-AF65-F5344CB8AC3E}">
        <p14:creationId xmlns:p14="http://schemas.microsoft.com/office/powerpoint/2010/main" val="18476535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5A57-E667-050E-78F8-1CF24B5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64" y="304799"/>
            <a:ext cx="7991790" cy="712977"/>
          </a:xfrm>
        </p:spPr>
        <p:txBody>
          <a:bodyPr/>
          <a:lstStyle/>
          <a:p>
            <a:r>
              <a:rPr lang="en-JP" dirty="0"/>
              <a:t>Turning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8A15-3621-BDFA-1DB8-E1652148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234279"/>
            <a:ext cx="7959726" cy="4431983"/>
          </a:xfrm>
        </p:spPr>
        <p:txBody>
          <a:bodyPr/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Homework naming</a:t>
            </a:r>
          </a:p>
          <a:p>
            <a:pPr marL="0" indent="0">
              <a:buNone/>
            </a:pP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lang="en-US" altLang="ja-JP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HomeworkID.c</a:t>
            </a:r>
            <a:endParaRPr lang="en-US" altLang="ja-JP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Ex. hw5-1.c</a:t>
            </a:r>
          </a:p>
          <a:p>
            <a:pPr marL="0" indent="0">
              <a:buNone/>
            </a:pP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kumimoji="1"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1"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(You can find </a:t>
            </a:r>
            <a:r>
              <a:rPr kumimoji="1" lang="en-US" altLang="ja-JP" sz="16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HomeworkID</a:t>
            </a:r>
            <a:r>
              <a:rPr kumimoji="1"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the top right corner of the 	       homework slides.)</a:t>
            </a:r>
          </a:p>
          <a:p>
            <a:pPr marL="0" indent="0">
              <a:buNone/>
            </a:pPr>
            <a:endParaRPr kumimoji="1"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test cases will be 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released for each homework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sure that your output matches the test case answers completely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spacing, same capitalization, same line breaks (\n),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9CAC-A002-B28A-E583-7D0A90C0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415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399" y="374395"/>
            <a:ext cx="544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HW1:</a:t>
            </a:r>
            <a:r>
              <a:rPr sz="3600" spc="-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Power</a:t>
            </a:r>
            <a:r>
              <a:rPr sz="3600" spc="-9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multipliers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463" y="1267459"/>
            <a:ext cx="782447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81965" marR="5080" indent="-469900">
              <a:lnSpc>
                <a:spcPts val="281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■"/>
              <a:tabLst>
                <a:tab pos="481965" algn="l"/>
              </a:tabLst>
            </a:pPr>
            <a:r>
              <a:rPr sz="2400" dirty="0">
                <a:latin typeface="Verdana"/>
                <a:cs typeface="Verdana"/>
              </a:rPr>
              <a:t>Write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output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all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2 </a:t>
            </a:r>
            <a:r>
              <a:rPr sz="2400" dirty="0">
                <a:latin typeface="Verdana"/>
                <a:cs typeface="Verdana"/>
              </a:rPr>
              <a:t>below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input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integer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dirty="0">
                <a:solidFill>
                  <a:srgbClr val="57697E"/>
                </a:solidFill>
                <a:latin typeface="Consolas"/>
                <a:cs typeface="Consolas"/>
              </a:rPr>
              <a:t>max</a:t>
            </a:r>
            <a:r>
              <a:rPr sz="2400" dirty="0">
                <a:latin typeface="Verdana"/>
                <a:cs typeface="Verdana"/>
              </a:rPr>
              <a:t>)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order.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316584"/>
            <a:ext cx="2729865" cy="38003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2000" i="1" u="sng" dirty="0">
                <a:latin typeface="Consolas"/>
                <a:cs typeface="Consolas"/>
              </a:rPr>
              <a:t>Test Case 1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Consolas"/>
                <a:cs typeface="Consolas"/>
              </a:rPr>
              <a:t>max?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lang="en-US" b="1" spc="-25" dirty="0">
                <a:solidFill>
                  <a:srgbClr val="00B0F0"/>
                </a:solidFill>
                <a:latin typeface="Consolas"/>
                <a:cs typeface="Consolas"/>
              </a:rPr>
              <a:t>40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endParaRPr lang="en-US" sz="18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spcBef>
                <a:spcPts val="475"/>
              </a:spcBef>
            </a:pPr>
            <a:r>
              <a:rPr lang="en-US" sz="2000" b="1" i="1" dirty="0">
                <a:latin typeface="Consolas"/>
              </a:rPr>
              <a:t>Output:</a:t>
            </a:r>
          </a:p>
          <a:p>
            <a:pPr marL="107950">
              <a:lnSpc>
                <a:spcPct val="100000"/>
              </a:lnSpc>
            </a:pPr>
            <a:r>
              <a:rPr lang="en-US" sz="2000" spc="-50" dirty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onsolas"/>
                <a:cs typeface="Consolas"/>
              </a:rPr>
              <a:t>2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90"/>
              </a:spcBef>
            </a:pPr>
            <a:r>
              <a:rPr sz="2000" spc="-50" dirty="0">
                <a:latin typeface="Consolas"/>
                <a:cs typeface="Consolas"/>
              </a:rPr>
              <a:t>4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310"/>
              </a:spcBef>
            </a:pPr>
            <a:r>
              <a:rPr sz="2000" spc="-50" dirty="0">
                <a:latin typeface="Consolas"/>
                <a:cs typeface="Consolas"/>
              </a:rPr>
              <a:t>8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95"/>
              </a:spcBef>
            </a:pPr>
            <a:r>
              <a:rPr sz="2000" spc="-25" dirty="0">
                <a:latin typeface="Consolas"/>
                <a:cs typeface="Consolas"/>
              </a:rPr>
              <a:t>16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90"/>
              </a:spcBef>
            </a:pPr>
            <a:r>
              <a:rPr sz="2000" spc="-25" dirty="0">
                <a:latin typeface="Consolas"/>
                <a:cs typeface="Consolas"/>
              </a:rPr>
              <a:t>32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09729" y="131763"/>
            <a:ext cx="1697355" cy="588645"/>
            <a:chOff x="7309729" y="131763"/>
            <a:chExt cx="1697355" cy="588645"/>
          </a:xfrm>
        </p:grpSpPr>
        <p:sp>
          <p:nvSpPr>
            <p:cNvPr id="8" name="object 8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1591165" y="0"/>
                  </a:moveTo>
                  <a:lnTo>
                    <a:pt x="96481" y="0"/>
                  </a:lnTo>
                  <a:lnTo>
                    <a:pt x="58926" y="7582"/>
                  </a:lnTo>
                  <a:lnTo>
                    <a:pt x="28258" y="28258"/>
                  </a:lnTo>
                  <a:lnTo>
                    <a:pt x="7582" y="58926"/>
                  </a:lnTo>
                  <a:lnTo>
                    <a:pt x="0" y="96481"/>
                  </a:lnTo>
                  <a:lnTo>
                    <a:pt x="0" y="482399"/>
                  </a:lnTo>
                  <a:lnTo>
                    <a:pt x="7582" y="519954"/>
                  </a:lnTo>
                  <a:lnTo>
                    <a:pt x="28258" y="550622"/>
                  </a:lnTo>
                  <a:lnTo>
                    <a:pt x="58926" y="571299"/>
                  </a:lnTo>
                  <a:lnTo>
                    <a:pt x="96481" y="578881"/>
                  </a:lnTo>
                  <a:lnTo>
                    <a:pt x="1591165" y="578881"/>
                  </a:lnTo>
                  <a:lnTo>
                    <a:pt x="1628720" y="571299"/>
                  </a:lnTo>
                  <a:lnTo>
                    <a:pt x="1659388" y="550622"/>
                  </a:lnTo>
                  <a:lnTo>
                    <a:pt x="1680065" y="519954"/>
                  </a:lnTo>
                  <a:lnTo>
                    <a:pt x="1687647" y="482399"/>
                  </a:lnTo>
                  <a:lnTo>
                    <a:pt x="1687647" y="96481"/>
                  </a:lnTo>
                  <a:lnTo>
                    <a:pt x="1680065" y="58926"/>
                  </a:lnTo>
                  <a:lnTo>
                    <a:pt x="1659388" y="28258"/>
                  </a:lnTo>
                  <a:lnTo>
                    <a:pt x="1628720" y="7582"/>
                  </a:lnTo>
                  <a:lnTo>
                    <a:pt x="1591165" y="0"/>
                  </a:lnTo>
                  <a:close/>
                </a:path>
              </a:pathLst>
            </a:custGeom>
            <a:solidFill>
              <a:srgbClr val="C8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0" y="96482"/>
                  </a:moveTo>
                  <a:lnTo>
                    <a:pt x="7582" y="58927"/>
                  </a:lnTo>
                  <a:lnTo>
                    <a:pt x="28259" y="28259"/>
                  </a:lnTo>
                  <a:lnTo>
                    <a:pt x="58927" y="7582"/>
                  </a:lnTo>
                  <a:lnTo>
                    <a:pt x="96482" y="0"/>
                  </a:lnTo>
                  <a:lnTo>
                    <a:pt x="1591166" y="0"/>
                  </a:lnTo>
                  <a:lnTo>
                    <a:pt x="1628720" y="7582"/>
                  </a:lnTo>
                  <a:lnTo>
                    <a:pt x="1659388" y="28259"/>
                  </a:lnTo>
                  <a:lnTo>
                    <a:pt x="1680065" y="58927"/>
                  </a:lnTo>
                  <a:lnTo>
                    <a:pt x="1687648" y="96482"/>
                  </a:lnTo>
                  <a:lnTo>
                    <a:pt x="1687648" y="482399"/>
                  </a:lnTo>
                  <a:lnTo>
                    <a:pt x="1680065" y="519954"/>
                  </a:lnTo>
                  <a:lnTo>
                    <a:pt x="1659388" y="550622"/>
                  </a:lnTo>
                  <a:lnTo>
                    <a:pt x="1628720" y="571299"/>
                  </a:lnTo>
                  <a:lnTo>
                    <a:pt x="1591166" y="578882"/>
                  </a:lnTo>
                  <a:lnTo>
                    <a:pt x="96482" y="578882"/>
                  </a:lnTo>
                  <a:lnTo>
                    <a:pt x="58927" y="571299"/>
                  </a:lnTo>
                  <a:lnTo>
                    <a:pt x="28259" y="550622"/>
                  </a:lnTo>
                  <a:lnTo>
                    <a:pt x="7582" y="519954"/>
                  </a:lnTo>
                  <a:lnTo>
                    <a:pt x="0" y="482399"/>
                  </a:lnTo>
                  <a:lnTo>
                    <a:pt x="0" y="96482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21491" y="186435"/>
            <a:ext cx="146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hw</a:t>
            </a:r>
            <a:r>
              <a:rPr lang="en-US" sz="2800" spc="-10" dirty="0"/>
              <a:t>5</a:t>
            </a:r>
            <a:r>
              <a:rPr sz="2800" spc="-10" dirty="0"/>
              <a:t>-</a:t>
            </a:r>
            <a:r>
              <a:rPr sz="2800" spc="-25" dirty="0"/>
              <a:t>1.c</a:t>
            </a:r>
            <a:endParaRPr sz="28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33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A410C8-4C40-7315-C415-540648E30EDB}"/>
              </a:ext>
            </a:extLst>
          </p:cNvPr>
          <p:cNvSpPr txBox="1"/>
          <p:nvPr/>
        </p:nvSpPr>
        <p:spPr>
          <a:xfrm>
            <a:off x="4876800" y="2316584"/>
            <a:ext cx="2729865" cy="3466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2000" i="1" u="sng" dirty="0">
                <a:latin typeface="Consolas"/>
                <a:cs typeface="Consolas"/>
              </a:rPr>
              <a:t>Test Case 2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Consolas"/>
                <a:cs typeface="Consolas"/>
              </a:rPr>
              <a:t>max?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lang="en-US" sz="2000" b="1" spc="-25" dirty="0">
                <a:solidFill>
                  <a:srgbClr val="00B0F0"/>
                </a:solidFill>
                <a:latin typeface="Consolas"/>
                <a:cs typeface="Consolas"/>
              </a:rPr>
              <a:t>30</a:t>
            </a:r>
            <a:endParaRPr lang="en-US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endParaRPr lang="en-US" sz="18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spcBef>
                <a:spcPts val="475"/>
              </a:spcBef>
            </a:pPr>
            <a:r>
              <a:rPr lang="en-US" sz="2000" b="1" i="1" dirty="0">
                <a:latin typeface="Consolas"/>
              </a:rPr>
              <a:t>Output:</a:t>
            </a:r>
          </a:p>
          <a:p>
            <a:pPr marL="107950">
              <a:lnSpc>
                <a:spcPct val="100000"/>
              </a:lnSpc>
            </a:pPr>
            <a:r>
              <a:rPr lang="en-US" sz="2000" spc="-50" dirty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onsolas"/>
                <a:cs typeface="Consolas"/>
              </a:rPr>
              <a:t>2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90"/>
              </a:spcBef>
            </a:pPr>
            <a:r>
              <a:rPr sz="2000" spc="-50" dirty="0">
                <a:latin typeface="Consolas"/>
                <a:cs typeface="Consolas"/>
              </a:rPr>
              <a:t>4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310"/>
              </a:spcBef>
            </a:pPr>
            <a:r>
              <a:rPr sz="2000" spc="-50" dirty="0">
                <a:latin typeface="Consolas"/>
                <a:cs typeface="Consolas"/>
              </a:rPr>
              <a:t>8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95"/>
              </a:spcBef>
            </a:pPr>
            <a:r>
              <a:rPr sz="2000" spc="-25" dirty="0">
                <a:latin typeface="Consolas"/>
                <a:cs typeface="Consolas"/>
              </a:rPr>
              <a:t>16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399" y="374395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HW2:</a:t>
            </a:r>
            <a:r>
              <a:rPr spc="-75" dirty="0"/>
              <a:t> </a:t>
            </a:r>
            <a:r>
              <a:rPr dirty="0"/>
              <a:t>Divisor</a:t>
            </a:r>
            <a:r>
              <a:rPr spc="-8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463" y="1267459"/>
            <a:ext cx="7380605" cy="9361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81965" marR="5080" indent="-469900">
              <a:lnSpc>
                <a:spcPts val="3500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■"/>
              <a:tabLst>
                <a:tab pos="481965" algn="l"/>
                <a:tab pos="4991735" algn="l"/>
              </a:tabLst>
            </a:pPr>
            <a:r>
              <a:rPr sz="3000" dirty="0">
                <a:latin typeface="Verdana"/>
                <a:cs typeface="Verdana"/>
              </a:rPr>
              <a:t>Write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program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that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outputs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all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of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divisor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input</a:t>
            </a:r>
            <a:r>
              <a:rPr sz="3000" dirty="0">
                <a:latin typeface="Verdana"/>
                <a:cs typeface="Verdana"/>
              </a:rPr>
              <a:t>	integer</a:t>
            </a:r>
            <a:r>
              <a:rPr sz="3000" spc="-10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(</a:t>
            </a:r>
            <a:r>
              <a:rPr sz="2600" spc="-20" dirty="0">
                <a:solidFill>
                  <a:srgbClr val="57697E"/>
                </a:solidFill>
                <a:latin typeface="Consolas"/>
                <a:cs typeface="Consolas"/>
              </a:rPr>
              <a:t>max</a:t>
            </a:r>
            <a:r>
              <a:rPr sz="3000" spc="-20" dirty="0">
                <a:latin typeface="Verdana"/>
                <a:cs typeface="Verdana"/>
              </a:rPr>
              <a:t>)</a:t>
            </a:r>
            <a:endParaRPr sz="30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09729" y="131763"/>
            <a:ext cx="1697355" cy="588645"/>
            <a:chOff x="7309729" y="131763"/>
            <a:chExt cx="1697355" cy="588645"/>
          </a:xfrm>
        </p:grpSpPr>
        <p:sp>
          <p:nvSpPr>
            <p:cNvPr id="6" name="object 6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1591165" y="0"/>
                  </a:moveTo>
                  <a:lnTo>
                    <a:pt x="96481" y="0"/>
                  </a:lnTo>
                  <a:lnTo>
                    <a:pt x="58926" y="7582"/>
                  </a:lnTo>
                  <a:lnTo>
                    <a:pt x="28258" y="28258"/>
                  </a:lnTo>
                  <a:lnTo>
                    <a:pt x="7582" y="58926"/>
                  </a:lnTo>
                  <a:lnTo>
                    <a:pt x="0" y="96481"/>
                  </a:lnTo>
                  <a:lnTo>
                    <a:pt x="0" y="482399"/>
                  </a:lnTo>
                  <a:lnTo>
                    <a:pt x="7582" y="519954"/>
                  </a:lnTo>
                  <a:lnTo>
                    <a:pt x="28258" y="550622"/>
                  </a:lnTo>
                  <a:lnTo>
                    <a:pt x="58926" y="571299"/>
                  </a:lnTo>
                  <a:lnTo>
                    <a:pt x="96481" y="578881"/>
                  </a:lnTo>
                  <a:lnTo>
                    <a:pt x="1591165" y="578881"/>
                  </a:lnTo>
                  <a:lnTo>
                    <a:pt x="1628720" y="571299"/>
                  </a:lnTo>
                  <a:lnTo>
                    <a:pt x="1659388" y="550622"/>
                  </a:lnTo>
                  <a:lnTo>
                    <a:pt x="1680065" y="519954"/>
                  </a:lnTo>
                  <a:lnTo>
                    <a:pt x="1687647" y="482399"/>
                  </a:lnTo>
                  <a:lnTo>
                    <a:pt x="1687647" y="96481"/>
                  </a:lnTo>
                  <a:lnTo>
                    <a:pt x="1680065" y="58926"/>
                  </a:lnTo>
                  <a:lnTo>
                    <a:pt x="1659388" y="28258"/>
                  </a:lnTo>
                  <a:lnTo>
                    <a:pt x="1628720" y="7582"/>
                  </a:lnTo>
                  <a:lnTo>
                    <a:pt x="1591165" y="0"/>
                  </a:lnTo>
                  <a:close/>
                </a:path>
              </a:pathLst>
            </a:custGeom>
            <a:solidFill>
              <a:srgbClr val="C8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0" y="96482"/>
                  </a:moveTo>
                  <a:lnTo>
                    <a:pt x="7582" y="58927"/>
                  </a:lnTo>
                  <a:lnTo>
                    <a:pt x="28259" y="28259"/>
                  </a:lnTo>
                  <a:lnTo>
                    <a:pt x="58927" y="7582"/>
                  </a:lnTo>
                  <a:lnTo>
                    <a:pt x="96482" y="0"/>
                  </a:lnTo>
                  <a:lnTo>
                    <a:pt x="1591166" y="0"/>
                  </a:lnTo>
                  <a:lnTo>
                    <a:pt x="1628720" y="7582"/>
                  </a:lnTo>
                  <a:lnTo>
                    <a:pt x="1659388" y="28259"/>
                  </a:lnTo>
                  <a:lnTo>
                    <a:pt x="1680065" y="58927"/>
                  </a:lnTo>
                  <a:lnTo>
                    <a:pt x="1687648" y="96482"/>
                  </a:lnTo>
                  <a:lnTo>
                    <a:pt x="1687648" y="482399"/>
                  </a:lnTo>
                  <a:lnTo>
                    <a:pt x="1680065" y="519954"/>
                  </a:lnTo>
                  <a:lnTo>
                    <a:pt x="1659388" y="550622"/>
                  </a:lnTo>
                  <a:lnTo>
                    <a:pt x="1628720" y="571299"/>
                  </a:lnTo>
                  <a:lnTo>
                    <a:pt x="1591166" y="578882"/>
                  </a:lnTo>
                  <a:lnTo>
                    <a:pt x="96482" y="578882"/>
                  </a:lnTo>
                  <a:lnTo>
                    <a:pt x="58927" y="571299"/>
                  </a:lnTo>
                  <a:lnTo>
                    <a:pt x="28259" y="550622"/>
                  </a:lnTo>
                  <a:lnTo>
                    <a:pt x="7582" y="519954"/>
                  </a:lnTo>
                  <a:lnTo>
                    <a:pt x="0" y="482399"/>
                  </a:lnTo>
                  <a:lnTo>
                    <a:pt x="0" y="96482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21491" y="186435"/>
            <a:ext cx="146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hw</a:t>
            </a:r>
            <a:r>
              <a:rPr lang="en-US" sz="2800" spc="-10" dirty="0">
                <a:latin typeface="Verdana"/>
                <a:cs typeface="Verdana"/>
              </a:rPr>
              <a:t>5</a:t>
            </a:r>
            <a:r>
              <a:rPr sz="2800" spc="-10" dirty="0">
                <a:latin typeface="Verdana"/>
                <a:cs typeface="Verdana"/>
              </a:rPr>
              <a:t>-</a:t>
            </a:r>
            <a:r>
              <a:rPr sz="2800" spc="-25" dirty="0">
                <a:latin typeface="Verdana"/>
                <a:cs typeface="Verdana"/>
              </a:rPr>
              <a:t>2.c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34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0D4E869-654A-7085-B2CB-86BCDCC2E345}"/>
              </a:ext>
            </a:extLst>
          </p:cNvPr>
          <p:cNvSpPr txBox="1"/>
          <p:nvPr/>
        </p:nvSpPr>
        <p:spPr>
          <a:xfrm>
            <a:off x="1605900" y="2435219"/>
            <a:ext cx="2729865" cy="387990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1400" i="1" u="sng" dirty="0">
                <a:latin typeface="Consolas"/>
                <a:cs typeface="Consolas"/>
              </a:rPr>
              <a:t>Test Case 1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sz="1400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z="1400" dirty="0">
                <a:latin typeface="Consolas"/>
                <a:cs typeface="Consolas"/>
              </a:rPr>
              <a:t>max?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lang="en-US" sz="1400" b="1" spc="-25" dirty="0">
                <a:solidFill>
                  <a:srgbClr val="00B0F0"/>
                </a:solidFill>
                <a:latin typeface="Consolas"/>
                <a:cs typeface="Consolas"/>
              </a:rPr>
              <a:t>70</a:t>
            </a:r>
            <a:endParaRPr lang="en-US" sz="12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endParaRPr lang="en-US" sz="12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spcBef>
                <a:spcPts val="475"/>
              </a:spcBef>
            </a:pPr>
            <a:r>
              <a:rPr lang="en-US" sz="1400" b="1" i="1" dirty="0">
                <a:latin typeface="Consolas"/>
              </a:rPr>
              <a:t>Output: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1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2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5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7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10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14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35</a:t>
            </a:r>
          </a:p>
          <a:p>
            <a:pPr marL="107950">
              <a:spcBef>
                <a:spcPts val="475"/>
              </a:spcBef>
            </a:pPr>
            <a:r>
              <a:rPr lang="en-US" sz="1400" dirty="0">
                <a:latin typeface="Consolas"/>
              </a:rPr>
              <a:t>70</a:t>
            </a:r>
          </a:p>
          <a:p>
            <a:pPr marL="107950">
              <a:spcBef>
                <a:spcPts val="475"/>
              </a:spcBef>
            </a:pPr>
            <a:endParaRPr lang="en-US" sz="1400" b="1" i="1" dirty="0">
              <a:latin typeface="Consola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16E0725-C700-4B6C-A2F6-0C6A9AD5E41C}"/>
              </a:ext>
            </a:extLst>
          </p:cNvPr>
          <p:cNvSpPr txBox="1"/>
          <p:nvPr/>
        </p:nvSpPr>
        <p:spPr>
          <a:xfrm>
            <a:off x="4714038" y="2435219"/>
            <a:ext cx="2729865" cy="33772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i="1" u="sng" dirty="0">
                <a:latin typeface="Consolas"/>
                <a:cs typeface="Consolas"/>
              </a:rPr>
              <a:t>Test Case 2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n-US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>
                <a:latin typeface="Consolas"/>
                <a:cs typeface="Consolas"/>
              </a:rPr>
              <a:t>max?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lang="en-US" b="1" spc="-25" dirty="0">
                <a:solidFill>
                  <a:srgbClr val="00B0F0"/>
                </a:solidFill>
                <a:latin typeface="Consolas"/>
                <a:cs typeface="Consolas"/>
              </a:rPr>
              <a:t>35</a:t>
            </a:r>
            <a:endParaRPr lang="en-US" sz="16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475"/>
              </a:spcBef>
            </a:pPr>
            <a:endParaRPr lang="en-US" sz="16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spcBef>
                <a:spcPts val="475"/>
              </a:spcBef>
            </a:pPr>
            <a:r>
              <a:rPr lang="en-US" b="1" i="1" dirty="0">
                <a:latin typeface="Consolas"/>
              </a:rPr>
              <a:t>Output:</a:t>
            </a:r>
          </a:p>
          <a:p>
            <a:pPr marL="107950">
              <a:spcBef>
                <a:spcPts val="475"/>
              </a:spcBef>
            </a:pPr>
            <a:r>
              <a:rPr lang="en-US" dirty="0">
                <a:latin typeface="Consolas"/>
              </a:rPr>
              <a:t>1</a:t>
            </a:r>
          </a:p>
          <a:p>
            <a:pPr marL="107950">
              <a:spcBef>
                <a:spcPts val="475"/>
              </a:spcBef>
            </a:pPr>
            <a:r>
              <a:rPr lang="en-US" dirty="0">
                <a:latin typeface="Consolas"/>
              </a:rPr>
              <a:t>5</a:t>
            </a:r>
          </a:p>
          <a:p>
            <a:pPr marL="107950">
              <a:spcBef>
                <a:spcPts val="475"/>
              </a:spcBef>
            </a:pPr>
            <a:r>
              <a:rPr lang="en-US" dirty="0">
                <a:latin typeface="Consolas"/>
              </a:rPr>
              <a:t>7</a:t>
            </a:r>
          </a:p>
          <a:p>
            <a:pPr marL="107950">
              <a:spcBef>
                <a:spcPts val="475"/>
              </a:spcBef>
            </a:pPr>
            <a:r>
              <a:rPr lang="en-US" dirty="0">
                <a:latin typeface="Consolas"/>
              </a:rPr>
              <a:t>35</a:t>
            </a:r>
          </a:p>
          <a:p>
            <a:pPr marL="107950">
              <a:spcBef>
                <a:spcPts val="475"/>
              </a:spcBef>
            </a:pPr>
            <a:endParaRPr lang="en-US" b="1" i="1" dirty="0"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399" y="374395"/>
            <a:ext cx="68297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HW3:</a:t>
            </a:r>
            <a:r>
              <a:rPr sz="3600" spc="-80" dirty="0">
                <a:latin typeface="Verdana"/>
                <a:cs typeface="Verdana"/>
              </a:rPr>
              <a:t> </a:t>
            </a:r>
            <a:r>
              <a:rPr lang="en-US" sz="3600" dirty="0">
                <a:latin typeface="Verdana"/>
                <a:cs typeface="Verdana"/>
              </a:rPr>
              <a:t>Comparing</a:t>
            </a:r>
            <a:r>
              <a:rPr sz="3600" spc="-8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two</a:t>
            </a:r>
            <a:r>
              <a:rPr sz="3600" spc="-7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inputs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462" y="1268475"/>
            <a:ext cx="8650937" cy="7655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just">
              <a:lnSpc>
                <a:spcPct val="99600"/>
              </a:lnSpc>
              <a:spcBef>
                <a:spcPts val="110"/>
              </a:spcBef>
              <a:buClr>
                <a:srgbClr val="CC0000"/>
              </a:buClr>
              <a:tabLst>
                <a:tab pos="481965" algn="l"/>
              </a:tabLst>
            </a:pPr>
            <a:r>
              <a:rPr sz="2400" dirty="0">
                <a:latin typeface="Verdana"/>
                <a:cs typeface="Verdana"/>
              </a:rPr>
              <a:t>Write</a:t>
            </a:r>
            <a:r>
              <a:rPr lang="en-US" sz="2400" spc="6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6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</a:t>
            </a:r>
            <a:r>
              <a:rPr sz="2400" spc="6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6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take</a:t>
            </a:r>
            <a:r>
              <a:rPr sz="2400" spc="6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6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integer </a:t>
            </a:r>
            <a:r>
              <a:rPr sz="2400" dirty="0">
                <a:latin typeface="Verdana"/>
                <a:cs typeface="Verdana"/>
              </a:rPr>
              <a:t>input.</a:t>
            </a:r>
            <a:r>
              <a:rPr lang="en-US" sz="2400" spc="95" dirty="0">
                <a:latin typeface="Verdana"/>
                <a:cs typeface="Verdana"/>
              </a:rPr>
              <a:t> </a:t>
            </a:r>
          </a:p>
          <a:p>
            <a:pPr marL="12065" marR="5080" algn="just">
              <a:lnSpc>
                <a:spcPct val="99600"/>
              </a:lnSpc>
              <a:spcBef>
                <a:spcPts val="110"/>
              </a:spcBef>
              <a:buClr>
                <a:srgbClr val="CC0000"/>
              </a:buClr>
              <a:tabLst>
                <a:tab pos="481965" algn="l"/>
              </a:tabLst>
            </a:pPr>
            <a:r>
              <a:rPr sz="2400" dirty="0">
                <a:latin typeface="Verdana"/>
                <a:cs typeface="Verdana"/>
              </a:rPr>
              <a:t>Repeat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process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two</a:t>
            </a:r>
            <a:r>
              <a:rPr lang="en-US"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inputs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same</a:t>
            </a:r>
            <a:r>
              <a:rPr lang="en-US" sz="2400" spc="-2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033" y="2205911"/>
            <a:ext cx="5833110" cy="411074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i="1" u="sng" dirty="0">
                <a:latin typeface="Consolas"/>
                <a:cs typeface="Consolas"/>
              </a:rPr>
              <a:t>Test case 1: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sz="2000" dirty="0">
                <a:latin typeface="Consolas"/>
                <a:cs typeface="Consolas"/>
              </a:rPr>
              <a:t>Please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two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different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numbers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ts val="2150"/>
              </a:lnSpc>
            </a:pPr>
            <a:r>
              <a:rPr lang="en-US" sz="1800" b="1" spc="-25" dirty="0">
                <a:solidFill>
                  <a:srgbClr val="00B0F0"/>
                </a:solidFill>
                <a:latin typeface="Consolas"/>
                <a:cs typeface="Consolas"/>
              </a:rPr>
              <a:t>64</a:t>
            </a:r>
          </a:p>
          <a:p>
            <a:pPr marL="107950">
              <a:lnSpc>
                <a:spcPts val="2150"/>
              </a:lnSpc>
            </a:pPr>
            <a:r>
              <a:rPr lang="en-US" b="1" spc="-25" dirty="0">
                <a:solidFill>
                  <a:srgbClr val="00B0F0"/>
                </a:solidFill>
                <a:latin typeface="Consolas"/>
                <a:cs typeface="Consolas"/>
              </a:rPr>
              <a:t>64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</a:rPr>
              <a:t>Output:</a:t>
            </a:r>
            <a:endParaRPr sz="2000" b="1" i="1" dirty="0">
              <a:latin typeface="Consolas"/>
            </a:endParaRPr>
          </a:p>
          <a:p>
            <a:pPr marL="107950">
              <a:lnSpc>
                <a:spcPts val="2365"/>
              </a:lnSpc>
            </a:pPr>
            <a:r>
              <a:rPr sz="2000" dirty="0">
                <a:latin typeface="Consolas"/>
                <a:cs typeface="Consolas"/>
              </a:rPr>
              <a:t>Same,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please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two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different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numbers</a:t>
            </a:r>
            <a:endParaRPr lang="en-US" sz="2000" spc="-10" dirty="0">
              <a:latin typeface="Consolas"/>
              <a:cs typeface="Consolas"/>
            </a:endParaRPr>
          </a:p>
          <a:p>
            <a:pPr marL="107950">
              <a:lnSpc>
                <a:spcPts val="2365"/>
              </a:lnSpc>
            </a:pPr>
            <a:endParaRPr lang="en-US" sz="2000" spc="-10" dirty="0">
              <a:latin typeface="Consolas"/>
              <a:cs typeface="Consolas"/>
            </a:endParaRPr>
          </a:p>
          <a:p>
            <a:pPr marL="107950">
              <a:lnSpc>
                <a:spcPts val="2365"/>
              </a:lnSpc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00B0F0"/>
                </a:solidFill>
                <a:latin typeface="Consolas"/>
                <a:cs typeface="Consolas"/>
              </a:rPr>
              <a:t>100</a:t>
            </a:r>
            <a:endParaRPr sz="18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25"/>
              </a:spcBef>
            </a:pPr>
            <a:r>
              <a:rPr sz="1800" b="1" spc="-25" dirty="0">
                <a:solidFill>
                  <a:srgbClr val="00B0F0"/>
                </a:solidFill>
                <a:latin typeface="Consolas"/>
                <a:cs typeface="Consolas"/>
              </a:rPr>
              <a:t>200</a:t>
            </a:r>
            <a:endParaRPr lang="en-US" sz="1800" b="1" spc="-25" dirty="0">
              <a:solidFill>
                <a:srgbClr val="00B0F0"/>
              </a:solidFill>
              <a:latin typeface="Consolas"/>
              <a:cs typeface="Consolas"/>
            </a:endParaRPr>
          </a:p>
          <a:p>
            <a:pPr marL="107950">
              <a:spcBef>
                <a:spcPts val="25"/>
              </a:spcBef>
            </a:pPr>
            <a:r>
              <a:rPr lang="en-US" sz="1800" b="1" i="1" dirty="0">
                <a:latin typeface="Consolas"/>
              </a:rPr>
              <a:t>Output:</a:t>
            </a:r>
            <a:endParaRPr sz="18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Consolas"/>
                <a:cs typeface="Consolas"/>
              </a:rPr>
              <a:t>You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entered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100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and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200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09729" y="131763"/>
            <a:ext cx="1697355" cy="588645"/>
            <a:chOff x="7309729" y="131763"/>
            <a:chExt cx="1697355" cy="588645"/>
          </a:xfrm>
        </p:grpSpPr>
        <p:sp>
          <p:nvSpPr>
            <p:cNvPr id="9" name="object 9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1591165" y="0"/>
                  </a:moveTo>
                  <a:lnTo>
                    <a:pt x="96481" y="0"/>
                  </a:lnTo>
                  <a:lnTo>
                    <a:pt x="58926" y="7582"/>
                  </a:lnTo>
                  <a:lnTo>
                    <a:pt x="28258" y="28258"/>
                  </a:lnTo>
                  <a:lnTo>
                    <a:pt x="7582" y="58926"/>
                  </a:lnTo>
                  <a:lnTo>
                    <a:pt x="0" y="96481"/>
                  </a:lnTo>
                  <a:lnTo>
                    <a:pt x="0" y="482399"/>
                  </a:lnTo>
                  <a:lnTo>
                    <a:pt x="7582" y="519954"/>
                  </a:lnTo>
                  <a:lnTo>
                    <a:pt x="28258" y="550622"/>
                  </a:lnTo>
                  <a:lnTo>
                    <a:pt x="58926" y="571299"/>
                  </a:lnTo>
                  <a:lnTo>
                    <a:pt x="96481" y="578881"/>
                  </a:lnTo>
                  <a:lnTo>
                    <a:pt x="1591165" y="578881"/>
                  </a:lnTo>
                  <a:lnTo>
                    <a:pt x="1628720" y="571299"/>
                  </a:lnTo>
                  <a:lnTo>
                    <a:pt x="1659388" y="550622"/>
                  </a:lnTo>
                  <a:lnTo>
                    <a:pt x="1680065" y="519954"/>
                  </a:lnTo>
                  <a:lnTo>
                    <a:pt x="1687647" y="482399"/>
                  </a:lnTo>
                  <a:lnTo>
                    <a:pt x="1687647" y="96481"/>
                  </a:lnTo>
                  <a:lnTo>
                    <a:pt x="1680065" y="58926"/>
                  </a:lnTo>
                  <a:lnTo>
                    <a:pt x="1659388" y="28258"/>
                  </a:lnTo>
                  <a:lnTo>
                    <a:pt x="1628720" y="7582"/>
                  </a:lnTo>
                  <a:lnTo>
                    <a:pt x="1591165" y="0"/>
                  </a:lnTo>
                  <a:close/>
                </a:path>
              </a:pathLst>
            </a:custGeom>
            <a:solidFill>
              <a:srgbClr val="C8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0" y="96482"/>
                  </a:moveTo>
                  <a:lnTo>
                    <a:pt x="7582" y="58927"/>
                  </a:lnTo>
                  <a:lnTo>
                    <a:pt x="28259" y="28259"/>
                  </a:lnTo>
                  <a:lnTo>
                    <a:pt x="58927" y="7582"/>
                  </a:lnTo>
                  <a:lnTo>
                    <a:pt x="96482" y="0"/>
                  </a:lnTo>
                  <a:lnTo>
                    <a:pt x="1591166" y="0"/>
                  </a:lnTo>
                  <a:lnTo>
                    <a:pt x="1628720" y="7582"/>
                  </a:lnTo>
                  <a:lnTo>
                    <a:pt x="1659388" y="28259"/>
                  </a:lnTo>
                  <a:lnTo>
                    <a:pt x="1680065" y="58927"/>
                  </a:lnTo>
                  <a:lnTo>
                    <a:pt x="1687648" y="96482"/>
                  </a:lnTo>
                  <a:lnTo>
                    <a:pt x="1687648" y="482399"/>
                  </a:lnTo>
                  <a:lnTo>
                    <a:pt x="1680065" y="519954"/>
                  </a:lnTo>
                  <a:lnTo>
                    <a:pt x="1659388" y="550622"/>
                  </a:lnTo>
                  <a:lnTo>
                    <a:pt x="1628720" y="571299"/>
                  </a:lnTo>
                  <a:lnTo>
                    <a:pt x="1591166" y="578882"/>
                  </a:lnTo>
                  <a:lnTo>
                    <a:pt x="96482" y="578882"/>
                  </a:lnTo>
                  <a:lnTo>
                    <a:pt x="58927" y="571299"/>
                  </a:lnTo>
                  <a:lnTo>
                    <a:pt x="28259" y="550622"/>
                  </a:lnTo>
                  <a:lnTo>
                    <a:pt x="7582" y="519954"/>
                  </a:lnTo>
                  <a:lnTo>
                    <a:pt x="0" y="482399"/>
                  </a:lnTo>
                  <a:lnTo>
                    <a:pt x="0" y="96482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21491" y="186435"/>
            <a:ext cx="146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hw</a:t>
            </a:r>
            <a:r>
              <a:rPr lang="en-US" sz="2800" spc="-10" dirty="0"/>
              <a:t>5</a:t>
            </a:r>
            <a:r>
              <a:rPr sz="2800" spc="-10" dirty="0"/>
              <a:t>-</a:t>
            </a:r>
            <a:r>
              <a:rPr sz="2800" spc="-25" dirty="0"/>
              <a:t>3.c</a:t>
            </a:r>
            <a:endParaRPr sz="2800" dirty="0"/>
          </a:p>
        </p:txBody>
      </p:sp>
      <p:sp>
        <p:nvSpPr>
          <p:cNvPr id="12" name="object 12"/>
          <p:cNvSpPr txBox="1"/>
          <p:nvPr/>
        </p:nvSpPr>
        <p:spPr>
          <a:xfrm>
            <a:off x="7659235" y="6612833"/>
            <a:ext cx="21907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5" dirty="0">
                <a:latin typeface="Verdana"/>
                <a:cs typeface="Verdana"/>
              </a:rPr>
              <a:t>36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26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399" y="374395"/>
            <a:ext cx="67680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Verdana"/>
                <a:cs typeface="Verdana"/>
              </a:rPr>
              <a:t>Cont.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445" y="1752600"/>
            <a:ext cx="5833110" cy="411074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i="1" u="sng" dirty="0">
                <a:latin typeface="Consolas"/>
                <a:cs typeface="Consolas"/>
              </a:rPr>
              <a:t>Test case 2: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sz="2000" dirty="0">
                <a:latin typeface="Consolas"/>
                <a:cs typeface="Consolas"/>
              </a:rPr>
              <a:t>Please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two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different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numbers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ts val="2150"/>
              </a:lnSpc>
            </a:pPr>
            <a:r>
              <a:rPr lang="en-US" sz="1800" b="1" spc="-25" dirty="0">
                <a:solidFill>
                  <a:srgbClr val="00B0F0"/>
                </a:solidFill>
                <a:latin typeface="Consolas"/>
                <a:cs typeface="Consolas"/>
              </a:rPr>
              <a:t>640</a:t>
            </a:r>
          </a:p>
          <a:p>
            <a:pPr marL="107950">
              <a:lnSpc>
                <a:spcPts val="2150"/>
              </a:lnSpc>
            </a:pPr>
            <a:r>
              <a:rPr lang="en-US" b="1" spc="-25" dirty="0">
                <a:solidFill>
                  <a:srgbClr val="00B0F0"/>
                </a:solidFill>
                <a:latin typeface="Consolas"/>
                <a:cs typeface="Consolas"/>
              </a:rPr>
              <a:t>640</a:t>
            </a:r>
          </a:p>
          <a:p>
            <a:pPr marL="107950">
              <a:lnSpc>
                <a:spcPts val="2390"/>
              </a:lnSpc>
              <a:spcBef>
                <a:spcPts val="475"/>
              </a:spcBef>
            </a:pPr>
            <a:r>
              <a:rPr lang="en-US" sz="2000" b="1" i="1" dirty="0">
                <a:latin typeface="Consolas"/>
              </a:rPr>
              <a:t>Output:</a:t>
            </a:r>
            <a:endParaRPr sz="2000" b="1" i="1" dirty="0">
              <a:latin typeface="Consolas"/>
            </a:endParaRPr>
          </a:p>
          <a:p>
            <a:pPr marL="107950">
              <a:lnSpc>
                <a:spcPts val="2365"/>
              </a:lnSpc>
            </a:pPr>
            <a:r>
              <a:rPr sz="2000" dirty="0">
                <a:latin typeface="Consolas"/>
                <a:cs typeface="Consolas"/>
              </a:rPr>
              <a:t>Same,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please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two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different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numbers</a:t>
            </a:r>
            <a:endParaRPr lang="en-US" sz="2000" spc="-10" dirty="0">
              <a:latin typeface="Consolas"/>
              <a:cs typeface="Consolas"/>
            </a:endParaRPr>
          </a:p>
          <a:p>
            <a:pPr marL="107950">
              <a:lnSpc>
                <a:spcPts val="2365"/>
              </a:lnSpc>
            </a:pPr>
            <a:endParaRPr lang="en-US" sz="2000" spc="-10" dirty="0">
              <a:latin typeface="Consolas"/>
              <a:cs typeface="Consolas"/>
            </a:endParaRPr>
          </a:p>
          <a:p>
            <a:pPr marL="107950">
              <a:lnSpc>
                <a:spcPts val="2365"/>
              </a:lnSpc>
            </a:pPr>
            <a:r>
              <a:rPr lang="en-US" sz="2000" b="1" i="1" dirty="0">
                <a:latin typeface="Consolas"/>
                <a:cs typeface="Consolas"/>
              </a:rPr>
              <a:t>Input:</a:t>
            </a:r>
            <a:endParaRPr sz="20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lang="en-US" b="1" spc="-25" dirty="0">
                <a:solidFill>
                  <a:srgbClr val="00B0F0"/>
                </a:solidFill>
                <a:latin typeface="Consolas"/>
                <a:cs typeface="Consolas"/>
              </a:rPr>
              <a:t>8</a:t>
            </a: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lang="en-US" sz="1800" b="1" spc="-25" dirty="0">
                <a:solidFill>
                  <a:srgbClr val="00B0F0"/>
                </a:solidFill>
                <a:latin typeface="Consolas"/>
                <a:cs typeface="Consolas"/>
              </a:rPr>
              <a:t>19</a:t>
            </a:r>
          </a:p>
          <a:p>
            <a:pPr marL="107950">
              <a:spcBef>
                <a:spcPts val="25"/>
              </a:spcBef>
            </a:pPr>
            <a:r>
              <a:rPr lang="en-US" sz="1800" b="1" i="1" dirty="0">
                <a:latin typeface="Consolas"/>
              </a:rPr>
              <a:t>Output:</a:t>
            </a:r>
            <a:endParaRPr sz="1800" dirty="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Consolas"/>
                <a:cs typeface="Consolas"/>
              </a:rPr>
              <a:t>You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entered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8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and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lang="en-US" sz="2000" spc="-25" dirty="0">
                <a:latin typeface="Consolas"/>
                <a:cs typeface="Consolas"/>
              </a:rPr>
              <a:t>19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09729" y="131763"/>
            <a:ext cx="1697355" cy="588645"/>
            <a:chOff x="7309729" y="131763"/>
            <a:chExt cx="1697355" cy="588645"/>
          </a:xfrm>
        </p:grpSpPr>
        <p:sp>
          <p:nvSpPr>
            <p:cNvPr id="9" name="object 9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1591165" y="0"/>
                  </a:moveTo>
                  <a:lnTo>
                    <a:pt x="96481" y="0"/>
                  </a:lnTo>
                  <a:lnTo>
                    <a:pt x="58926" y="7582"/>
                  </a:lnTo>
                  <a:lnTo>
                    <a:pt x="28258" y="28258"/>
                  </a:lnTo>
                  <a:lnTo>
                    <a:pt x="7582" y="58926"/>
                  </a:lnTo>
                  <a:lnTo>
                    <a:pt x="0" y="96481"/>
                  </a:lnTo>
                  <a:lnTo>
                    <a:pt x="0" y="482399"/>
                  </a:lnTo>
                  <a:lnTo>
                    <a:pt x="7582" y="519954"/>
                  </a:lnTo>
                  <a:lnTo>
                    <a:pt x="28258" y="550622"/>
                  </a:lnTo>
                  <a:lnTo>
                    <a:pt x="58926" y="571299"/>
                  </a:lnTo>
                  <a:lnTo>
                    <a:pt x="96481" y="578881"/>
                  </a:lnTo>
                  <a:lnTo>
                    <a:pt x="1591165" y="578881"/>
                  </a:lnTo>
                  <a:lnTo>
                    <a:pt x="1628720" y="571299"/>
                  </a:lnTo>
                  <a:lnTo>
                    <a:pt x="1659388" y="550622"/>
                  </a:lnTo>
                  <a:lnTo>
                    <a:pt x="1680065" y="519954"/>
                  </a:lnTo>
                  <a:lnTo>
                    <a:pt x="1687647" y="482399"/>
                  </a:lnTo>
                  <a:lnTo>
                    <a:pt x="1687647" y="96481"/>
                  </a:lnTo>
                  <a:lnTo>
                    <a:pt x="1680065" y="58926"/>
                  </a:lnTo>
                  <a:lnTo>
                    <a:pt x="1659388" y="28258"/>
                  </a:lnTo>
                  <a:lnTo>
                    <a:pt x="1628720" y="7582"/>
                  </a:lnTo>
                  <a:lnTo>
                    <a:pt x="1591165" y="0"/>
                  </a:lnTo>
                  <a:close/>
                </a:path>
              </a:pathLst>
            </a:custGeom>
            <a:solidFill>
              <a:srgbClr val="C8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4492" y="136526"/>
              <a:ext cx="1687830" cy="579120"/>
            </a:xfrm>
            <a:custGeom>
              <a:avLst/>
              <a:gdLst/>
              <a:ahLst/>
              <a:cxnLst/>
              <a:rect l="l" t="t" r="r" b="b"/>
              <a:pathLst>
                <a:path w="1687829" h="579120">
                  <a:moveTo>
                    <a:pt x="0" y="96482"/>
                  </a:moveTo>
                  <a:lnTo>
                    <a:pt x="7582" y="58927"/>
                  </a:lnTo>
                  <a:lnTo>
                    <a:pt x="28259" y="28259"/>
                  </a:lnTo>
                  <a:lnTo>
                    <a:pt x="58927" y="7582"/>
                  </a:lnTo>
                  <a:lnTo>
                    <a:pt x="96482" y="0"/>
                  </a:lnTo>
                  <a:lnTo>
                    <a:pt x="1591166" y="0"/>
                  </a:lnTo>
                  <a:lnTo>
                    <a:pt x="1628720" y="7582"/>
                  </a:lnTo>
                  <a:lnTo>
                    <a:pt x="1659388" y="28259"/>
                  </a:lnTo>
                  <a:lnTo>
                    <a:pt x="1680065" y="58927"/>
                  </a:lnTo>
                  <a:lnTo>
                    <a:pt x="1687648" y="96482"/>
                  </a:lnTo>
                  <a:lnTo>
                    <a:pt x="1687648" y="482399"/>
                  </a:lnTo>
                  <a:lnTo>
                    <a:pt x="1680065" y="519954"/>
                  </a:lnTo>
                  <a:lnTo>
                    <a:pt x="1659388" y="550622"/>
                  </a:lnTo>
                  <a:lnTo>
                    <a:pt x="1628720" y="571299"/>
                  </a:lnTo>
                  <a:lnTo>
                    <a:pt x="1591166" y="578882"/>
                  </a:lnTo>
                  <a:lnTo>
                    <a:pt x="96482" y="578882"/>
                  </a:lnTo>
                  <a:lnTo>
                    <a:pt x="58927" y="571299"/>
                  </a:lnTo>
                  <a:lnTo>
                    <a:pt x="28259" y="550622"/>
                  </a:lnTo>
                  <a:lnTo>
                    <a:pt x="7582" y="519954"/>
                  </a:lnTo>
                  <a:lnTo>
                    <a:pt x="0" y="482399"/>
                  </a:lnTo>
                  <a:lnTo>
                    <a:pt x="0" y="96482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21491" y="186435"/>
            <a:ext cx="146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hw</a:t>
            </a:r>
            <a:r>
              <a:rPr lang="en-US" sz="2800" spc="-10" dirty="0"/>
              <a:t>5</a:t>
            </a:r>
            <a:r>
              <a:rPr sz="2800" spc="-10" dirty="0"/>
              <a:t>-</a:t>
            </a:r>
            <a:r>
              <a:rPr sz="2800" spc="-25" dirty="0"/>
              <a:t>3.c</a:t>
            </a:r>
            <a:endParaRPr sz="2800" dirty="0"/>
          </a:p>
        </p:txBody>
      </p:sp>
      <p:sp>
        <p:nvSpPr>
          <p:cNvPr id="12" name="object 12"/>
          <p:cNvSpPr txBox="1"/>
          <p:nvPr/>
        </p:nvSpPr>
        <p:spPr>
          <a:xfrm>
            <a:off x="7659235" y="6612833"/>
            <a:ext cx="21907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5" dirty="0">
                <a:latin typeface="Verdana"/>
                <a:cs typeface="Verdana"/>
              </a:rPr>
              <a:t>36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537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CD41-04A5-BB1A-8D96-9F27073C4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ACBF15-4795-2887-C9A3-95B5427E2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399" y="67563"/>
            <a:ext cx="607250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dirty="0"/>
              <a:t>Advance</a:t>
            </a:r>
            <a:r>
              <a:rPr lang="en-US" sz="2800" dirty="0"/>
              <a:t>d</a:t>
            </a:r>
            <a:r>
              <a:rPr sz="2800" spc="-100" dirty="0"/>
              <a:t> </a:t>
            </a:r>
            <a:r>
              <a:rPr sz="2800" spc="-25" dirty="0"/>
              <a:t>HW:</a:t>
            </a:r>
            <a:endParaRPr sz="2800" dirty="0"/>
          </a:p>
          <a:p>
            <a:pPr marL="12700">
              <a:lnSpc>
                <a:spcPts val="3335"/>
              </a:lnSpc>
            </a:pPr>
            <a:r>
              <a:rPr lang="en-US" sz="2800" dirty="0"/>
              <a:t>Minimum step to convert n to m</a:t>
            </a:r>
            <a:endParaRPr sz="28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308B73-D87E-744A-F408-71E6A42D4A1D}"/>
              </a:ext>
            </a:extLst>
          </p:cNvPr>
          <p:cNvSpPr txBox="1"/>
          <p:nvPr/>
        </p:nvSpPr>
        <p:spPr>
          <a:xfrm>
            <a:off x="653399" y="1266444"/>
            <a:ext cx="8168459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Write a program that calculates the minimum steps required to convert the number n to the number m with the following actions:</a:t>
            </a:r>
          </a:p>
          <a:p>
            <a:pPr marL="1112838" marR="5080" indent="-388938" algn="just">
              <a:lnSpc>
                <a:spcPts val="2400"/>
              </a:lnSpc>
              <a:buClr>
                <a:srgbClr val="CC0000"/>
              </a:buClr>
              <a:buSzPct val="120000"/>
              <a:buAutoNum type="arabicPeriod"/>
              <a:tabLst>
                <a:tab pos="525463" algn="l"/>
              </a:tabLst>
            </a:pPr>
            <a:r>
              <a:rPr lang="en-GB" sz="2400" dirty="0">
                <a:latin typeface="Verdana"/>
                <a:cs typeface="Verdana"/>
              </a:rPr>
              <a:t>n = n * 2</a:t>
            </a:r>
          </a:p>
          <a:p>
            <a:pPr marL="1112838" marR="5715" indent="-388938" algn="just">
              <a:lnSpc>
                <a:spcPts val="2400"/>
              </a:lnSpc>
              <a:buClr>
                <a:srgbClr val="CC0000"/>
              </a:buClr>
              <a:buSzPct val="120000"/>
              <a:buAutoNum type="arabicPeriod" startAt="2"/>
              <a:tabLst>
                <a:tab pos="525463" algn="l"/>
              </a:tabLst>
            </a:pPr>
            <a:r>
              <a:rPr lang="en-GB" sz="2400" dirty="0">
                <a:latin typeface="Verdana"/>
                <a:cs typeface="Verdana"/>
              </a:rPr>
              <a:t>n = n + 1</a:t>
            </a:r>
          </a:p>
          <a:p>
            <a:pPr marL="723900" marR="5715" algn="just">
              <a:lnSpc>
                <a:spcPts val="2400"/>
              </a:lnSpc>
              <a:buClr>
                <a:srgbClr val="CC0000"/>
              </a:buClr>
              <a:buSzPct val="120000"/>
              <a:tabLst>
                <a:tab pos="525463" algn="l"/>
              </a:tabLst>
            </a:pPr>
            <a:endParaRPr lang="en-GB" sz="2400" dirty="0">
              <a:latin typeface="Verdana"/>
              <a:cs typeface="Verdana"/>
            </a:endParaRPr>
          </a:p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Input: two positive numbers, n and m</a:t>
            </a:r>
          </a:p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endParaRPr lang="en-US" sz="2400" dirty="0">
              <a:latin typeface="Verdana"/>
              <a:cs typeface="Verdana"/>
            </a:endParaRPr>
          </a:p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Output: </a:t>
            </a:r>
          </a:p>
          <a:p>
            <a:pPr marL="12064" marR="6985" lvl="1" algn="just">
              <a:lnSpc>
                <a:spcPct val="100000"/>
              </a:lnSpc>
              <a:buClr>
                <a:srgbClr val="CC0000"/>
              </a:buClr>
              <a:buSzPct val="120000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printf(“Numbers of steps taken: %d”,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endParaRPr lang="en-US" sz="2400" dirty="0">
              <a:latin typeface="Verdana"/>
              <a:cs typeface="Verdana"/>
            </a:endParaRPr>
          </a:p>
          <a:p>
            <a:pPr marL="480059" marR="6985" lvl="1" indent="-467995" algn="just">
              <a:lnSpc>
                <a:spcPct val="100000"/>
              </a:lnSpc>
              <a:buClr>
                <a:srgbClr val="CC0000"/>
              </a:buClr>
              <a:buSzPct val="120000"/>
              <a:buFont typeface="Arial"/>
              <a:buChar char="■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Output if no answer:</a:t>
            </a:r>
          </a:p>
          <a:p>
            <a:pPr marL="12064" marR="6985" lvl="1" algn="just">
              <a:lnSpc>
                <a:spcPct val="100000"/>
              </a:lnSpc>
              <a:buClr>
                <a:srgbClr val="CC0000"/>
              </a:buClr>
              <a:buSzPct val="120000"/>
              <a:tabLst>
                <a:tab pos="481965" algn="l"/>
              </a:tabLst>
            </a:pPr>
            <a:r>
              <a:rPr lang="en-US" sz="2400" dirty="0">
                <a:latin typeface="Verdana"/>
                <a:cs typeface="Verdana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(“Cannot transform %d to %d”, n, m);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7D4AD29-EE05-F9A5-68EE-BA2CE155B286}"/>
              </a:ext>
            </a:extLst>
          </p:cNvPr>
          <p:cNvGrpSpPr/>
          <p:nvPr/>
        </p:nvGrpSpPr>
        <p:grpSpPr>
          <a:xfrm>
            <a:off x="7100723" y="128951"/>
            <a:ext cx="1922145" cy="588645"/>
            <a:chOff x="7100723" y="128951"/>
            <a:chExt cx="1922145" cy="58864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9F55CC-1F07-CCF1-4E95-6352B495A6A1}"/>
                </a:ext>
              </a:extLst>
            </p:cNvPr>
            <p:cNvSpPr/>
            <p:nvPr/>
          </p:nvSpPr>
          <p:spPr>
            <a:xfrm>
              <a:off x="7105486" y="133714"/>
              <a:ext cx="1912620" cy="579120"/>
            </a:xfrm>
            <a:custGeom>
              <a:avLst/>
              <a:gdLst/>
              <a:ahLst/>
              <a:cxnLst/>
              <a:rect l="l" t="t" r="r" b="b"/>
              <a:pathLst>
                <a:path w="1912620" h="579120">
                  <a:moveTo>
                    <a:pt x="1815632" y="0"/>
                  </a:moveTo>
                  <a:lnTo>
                    <a:pt x="96481" y="0"/>
                  </a:lnTo>
                  <a:lnTo>
                    <a:pt x="58926" y="7582"/>
                  </a:lnTo>
                  <a:lnTo>
                    <a:pt x="28258" y="28259"/>
                  </a:lnTo>
                  <a:lnTo>
                    <a:pt x="7582" y="58927"/>
                  </a:lnTo>
                  <a:lnTo>
                    <a:pt x="0" y="96483"/>
                  </a:lnTo>
                  <a:lnTo>
                    <a:pt x="0" y="482400"/>
                  </a:lnTo>
                  <a:lnTo>
                    <a:pt x="7582" y="519955"/>
                  </a:lnTo>
                  <a:lnTo>
                    <a:pt x="28258" y="550623"/>
                  </a:lnTo>
                  <a:lnTo>
                    <a:pt x="58926" y="571300"/>
                  </a:lnTo>
                  <a:lnTo>
                    <a:pt x="96481" y="578882"/>
                  </a:lnTo>
                  <a:lnTo>
                    <a:pt x="1815632" y="578882"/>
                  </a:lnTo>
                  <a:lnTo>
                    <a:pt x="1853187" y="571300"/>
                  </a:lnTo>
                  <a:lnTo>
                    <a:pt x="1883855" y="550623"/>
                  </a:lnTo>
                  <a:lnTo>
                    <a:pt x="1904532" y="519955"/>
                  </a:lnTo>
                  <a:lnTo>
                    <a:pt x="1912114" y="482400"/>
                  </a:lnTo>
                  <a:lnTo>
                    <a:pt x="1912114" y="96483"/>
                  </a:lnTo>
                  <a:lnTo>
                    <a:pt x="1904532" y="58927"/>
                  </a:lnTo>
                  <a:lnTo>
                    <a:pt x="1883855" y="28259"/>
                  </a:lnTo>
                  <a:lnTo>
                    <a:pt x="1853187" y="7582"/>
                  </a:lnTo>
                  <a:lnTo>
                    <a:pt x="1815632" y="0"/>
                  </a:lnTo>
                  <a:close/>
                </a:path>
              </a:pathLst>
            </a:custGeom>
            <a:solidFill>
              <a:srgbClr val="C8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2323386-8D68-2386-0B24-6D1F331ABE1C}"/>
                </a:ext>
              </a:extLst>
            </p:cNvPr>
            <p:cNvSpPr/>
            <p:nvPr/>
          </p:nvSpPr>
          <p:spPr>
            <a:xfrm>
              <a:off x="7105486" y="133714"/>
              <a:ext cx="1912620" cy="579120"/>
            </a:xfrm>
            <a:custGeom>
              <a:avLst/>
              <a:gdLst/>
              <a:ahLst/>
              <a:cxnLst/>
              <a:rect l="l" t="t" r="r" b="b"/>
              <a:pathLst>
                <a:path w="1912620" h="579120">
                  <a:moveTo>
                    <a:pt x="0" y="96482"/>
                  </a:moveTo>
                  <a:lnTo>
                    <a:pt x="7582" y="58926"/>
                  </a:lnTo>
                  <a:lnTo>
                    <a:pt x="28258" y="28258"/>
                  </a:lnTo>
                  <a:lnTo>
                    <a:pt x="58926" y="7582"/>
                  </a:lnTo>
                  <a:lnTo>
                    <a:pt x="96481" y="0"/>
                  </a:lnTo>
                  <a:lnTo>
                    <a:pt x="1815632" y="0"/>
                  </a:lnTo>
                  <a:lnTo>
                    <a:pt x="1853187" y="7582"/>
                  </a:lnTo>
                  <a:lnTo>
                    <a:pt x="1883855" y="28258"/>
                  </a:lnTo>
                  <a:lnTo>
                    <a:pt x="1904532" y="58926"/>
                  </a:lnTo>
                  <a:lnTo>
                    <a:pt x="1912114" y="96482"/>
                  </a:lnTo>
                  <a:lnTo>
                    <a:pt x="1912114" y="482399"/>
                  </a:lnTo>
                  <a:lnTo>
                    <a:pt x="1904532" y="519955"/>
                  </a:lnTo>
                  <a:lnTo>
                    <a:pt x="1883855" y="550623"/>
                  </a:lnTo>
                  <a:lnTo>
                    <a:pt x="1853187" y="571299"/>
                  </a:lnTo>
                  <a:lnTo>
                    <a:pt x="1815632" y="578882"/>
                  </a:lnTo>
                  <a:lnTo>
                    <a:pt x="96481" y="578882"/>
                  </a:lnTo>
                  <a:lnTo>
                    <a:pt x="58926" y="571299"/>
                  </a:lnTo>
                  <a:lnTo>
                    <a:pt x="28258" y="550623"/>
                  </a:lnTo>
                  <a:lnTo>
                    <a:pt x="7582" y="519955"/>
                  </a:lnTo>
                  <a:lnTo>
                    <a:pt x="0" y="482399"/>
                  </a:lnTo>
                  <a:lnTo>
                    <a:pt x="0" y="96482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4F16215-6490-4575-A9F6-5578F1E7B353}"/>
              </a:ext>
            </a:extLst>
          </p:cNvPr>
          <p:cNvSpPr txBox="1"/>
          <p:nvPr/>
        </p:nvSpPr>
        <p:spPr>
          <a:xfrm>
            <a:off x="7212484" y="183387"/>
            <a:ext cx="1682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Verdana"/>
                <a:cs typeface="Verdana"/>
              </a:rPr>
              <a:t>a</a:t>
            </a:r>
            <a:r>
              <a:rPr sz="2800" spc="-20" dirty="0">
                <a:latin typeface="Verdana"/>
                <a:cs typeface="Verdana"/>
              </a:rPr>
              <a:t>hw</a:t>
            </a:r>
            <a:r>
              <a:rPr lang="en-US" sz="2800" spc="-20" dirty="0">
                <a:latin typeface="Verdana"/>
                <a:cs typeface="Verdana"/>
              </a:rPr>
              <a:t>5-</a:t>
            </a:r>
            <a:r>
              <a:rPr lang="en-US" sz="2800" spc="-25" dirty="0">
                <a:latin typeface="Verdana"/>
                <a:cs typeface="Verdana"/>
              </a:rPr>
              <a:t>1</a:t>
            </a:r>
            <a:r>
              <a:rPr sz="2800" spc="-25" dirty="0">
                <a:latin typeface="Verdana"/>
                <a:cs typeface="Verdana"/>
              </a:rPr>
              <a:t>.c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0F0A7D-6695-51AB-47B8-90C1F93FE1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87536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B11C3-4C58-8231-4640-940E601BC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D97D68-BDFD-BCB4-0D3F-A803F0579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532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A5DFBF-A689-2ADC-811A-BEA1FFEAAA92}"/>
              </a:ext>
            </a:extLst>
          </p:cNvPr>
          <p:cNvSpPr/>
          <p:nvPr/>
        </p:nvSpPr>
        <p:spPr>
          <a:xfrm>
            <a:off x="914400" y="1295400"/>
            <a:ext cx="4648200" cy="3124200"/>
          </a:xfrm>
          <a:custGeom>
            <a:avLst/>
            <a:gdLst/>
            <a:ahLst/>
            <a:cxnLst/>
            <a:rect l="l" t="t" r="r" b="b"/>
            <a:pathLst>
              <a:path w="5472430" h="2553335">
                <a:moveTo>
                  <a:pt x="0" y="0"/>
                </a:moveTo>
                <a:lnTo>
                  <a:pt x="5472112" y="0"/>
                </a:lnTo>
                <a:lnTo>
                  <a:pt x="5472112" y="2553005"/>
                </a:lnTo>
                <a:lnTo>
                  <a:pt x="0" y="25530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 anchor="ctr"/>
          <a:lstStyle/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US" sz="2400" i="1" u="sng" dirty="0">
                <a:latin typeface="Consolas" panose="020B0609020204030204" pitchFamily="49" charset="0"/>
                <a:cs typeface="Consolas" panose="020B0609020204030204" pitchFamily="49" charset="0"/>
              </a:rPr>
              <a:t>Test Case 1: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Numbers of steps taken: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5ACA84C-587F-B193-9196-EDDB6641C33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9E2F1-ECF6-7805-9426-CE0219835BD8}"/>
              </a:ext>
            </a:extLst>
          </p:cNvPr>
          <p:cNvSpPr txBox="1"/>
          <p:nvPr/>
        </p:nvSpPr>
        <p:spPr>
          <a:xfrm>
            <a:off x="914400" y="5092071"/>
            <a:ext cx="706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Explanation for your reference (not output):</a:t>
            </a:r>
          </a:p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lang="en-001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→ 4 →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001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→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4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B84C-7165-88E7-07B7-294DDF75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42331B-AAD7-BCCB-FBEE-1747A6AFF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532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94F7CF-4B4E-07F6-8A4E-2631601ED96F}"/>
              </a:ext>
            </a:extLst>
          </p:cNvPr>
          <p:cNvSpPr/>
          <p:nvPr/>
        </p:nvSpPr>
        <p:spPr>
          <a:xfrm>
            <a:off x="914400" y="1295400"/>
            <a:ext cx="4648200" cy="3200400"/>
          </a:xfrm>
          <a:custGeom>
            <a:avLst/>
            <a:gdLst/>
            <a:ahLst/>
            <a:cxnLst/>
            <a:rect l="l" t="t" r="r" b="b"/>
            <a:pathLst>
              <a:path w="5472430" h="2553335">
                <a:moveTo>
                  <a:pt x="0" y="0"/>
                </a:moveTo>
                <a:lnTo>
                  <a:pt x="5472112" y="0"/>
                </a:lnTo>
                <a:lnTo>
                  <a:pt x="5472112" y="2553005"/>
                </a:lnTo>
                <a:lnTo>
                  <a:pt x="0" y="25530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 anchor="ctr"/>
          <a:lstStyle/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US" sz="2400" i="1" u="sng" dirty="0">
                <a:latin typeface="Consolas" panose="020B0609020204030204" pitchFamily="49" charset="0"/>
                <a:cs typeface="Consolas" panose="020B0609020204030204" pitchFamily="49" charset="0"/>
              </a:rPr>
              <a:t>Test Case 2: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endParaRPr lang="en-US" sz="2400" i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177800">
              <a:lnSpc>
                <a:spcPct val="100000"/>
              </a:lnSpc>
              <a:tabLst>
                <a:tab pos="2944813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Cannot transform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10 to 1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BDB90E1-C9DD-2EEA-F169-B836D489585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801F7-ECBD-BC5E-2202-2E2357AD81C8}"/>
              </a:ext>
            </a:extLst>
          </p:cNvPr>
          <p:cNvSpPr txBox="1"/>
          <p:nvPr/>
        </p:nvSpPr>
        <p:spPr>
          <a:xfrm>
            <a:off x="914400" y="5092071"/>
            <a:ext cx="706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Explanation for your reference (not output):</a:t>
            </a:r>
          </a:p>
          <a:p>
            <a:pPr marL="12700">
              <a:lnSpc>
                <a:spcPct val="100000"/>
              </a:lnSpc>
              <a:tabLst>
                <a:tab pos="2945765" algn="l"/>
              </a:tabLst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is more than 1 and thus cannot be transformed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7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543</Words>
  <Application>Microsoft Macintosh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Noto Sans Symbols</vt:lpstr>
      <vt:lpstr>Arial</vt:lpstr>
      <vt:lpstr>Calibri</vt:lpstr>
      <vt:lpstr>Consolas</vt:lpstr>
      <vt:lpstr>Verdana</vt:lpstr>
      <vt:lpstr>Office Theme</vt:lpstr>
      <vt:lpstr>Week5 homeworks</vt:lpstr>
      <vt:lpstr>Turning in Homework</vt:lpstr>
      <vt:lpstr>hw5-1.c</vt:lpstr>
      <vt:lpstr>HW2: Divisor output</vt:lpstr>
      <vt:lpstr>hw5-3.c</vt:lpstr>
      <vt:lpstr>hw5-3.c</vt:lpstr>
      <vt:lpstr>Advanced HW: Minimum step to convert n to m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homework</dc:title>
  <dc:creator>Henry</dc:creator>
  <cp:lastModifiedBy>Ｔｉｐｐｏｒｎ　Ｌａｏｈａｋａｎｇｖａｌｖｉｔ</cp:lastModifiedBy>
  <cp:revision>32</cp:revision>
  <dcterms:created xsi:type="dcterms:W3CDTF">2023-11-17T06:02:26Z</dcterms:created>
  <dcterms:modified xsi:type="dcterms:W3CDTF">2024-10-29T18:24:53Z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LastSaved">
    <vt:filetime>2023-11-17T00:00:00Z</vt:filetime>
  </property>
  <property fmtid="{D5CDD505-2E9C-101B-9397-08002B2CF9AE}" pid="4" name="Producer">
    <vt:lpwstr>macOS Version 13.2.1 (Build 22D68) Quartz PDFContext</vt:lpwstr>
  </property>
</Properties>
</file>