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95" r:id="rId3"/>
    <p:sldId id="296" r:id="rId4"/>
    <p:sldId id="297" r:id="rId5"/>
    <p:sldId id="299" r:id="rId6"/>
    <p:sldId id="298" r:id="rId7"/>
    <p:sldId id="300" r:id="rId8"/>
    <p:sldId id="301" r:id="rId9"/>
    <p:sldId id="302" r:id="rId10"/>
    <p:sldId id="303" r:id="rId11"/>
    <p:sldId id="304" r:id="rId12"/>
    <p:sldId id="305" r:id="rId13"/>
    <p:sldId id="306" r:id="rId14"/>
    <p:sldId id="307" r:id="rId15"/>
    <p:sldId id="308" r:id="rId16"/>
    <p:sldId id="309" r:id="rId17"/>
    <p:sldId id="310" r:id="rId18"/>
    <p:sldId id="31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23026-85D4-48E8-9219-18000F688023}"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D42E2-8102-4E72-B8DC-BA8209884ECA}" type="slidenum">
              <a:rPr lang="en-US" smtClean="0"/>
              <a:t>‹#›</a:t>
            </a:fld>
            <a:endParaRPr lang="en-US"/>
          </a:p>
        </p:txBody>
      </p:sp>
    </p:spTree>
    <p:extLst>
      <p:ext uri="{BB962C8B-B14F-4D97-AF65-F5344CB8AC3E}">
        <p14:creationId xmlns:p14="http://schemas.microsoft.com/office/powerpoint/2010/main" val="1095501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925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28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8182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2036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52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35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927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2310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57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105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423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0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582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699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994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8082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433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0971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61018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35639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9932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5351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30891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15565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5745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58661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87089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8B963-0F36-48FC-991E-AA63861DA92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01057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89279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8B963-0F36-48FC-991E-AA63861DA924}"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6784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8B963-0F36-48FC-991E-AA63861DA924}"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8356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8B963-0F36-48FC-991E-AA63861DA924}"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02906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73623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1935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C8B963-0F36-48FC-991E-AA63861DA924}" type="datetimeFigureOut">
              <a:rPr lang="en-US" smtClean="0"/>
              <a:t>10/26/2021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28D1EF-21B1-4D0B-A764-32B3B9A0ADA1}" type="slidenum">
              <a:rPr lang="en-US" smtClean="0"/>
              <a:t>‹#›</a:t>
            </a:fld>
            <a:endParaRPr lang="en-US"/>
          </a:p>
        </p:txBody>
      </p:sp>
    </p:spTree>
    <p:extLst>
      <p:ext uri="{BB962C8B-B14F-4D97-AF65-F5344CB8AC3E}">
        <p14:creationId xmlns:p14="http://schemas.microsoft.com/office/powerpoint/2010/main" val="23591790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intechprofessor.com/2018/03/05/export-high-quality-table-correlations-stata-ms-wor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A1E6-0A9B-4FAD-9E42-B37B3CA5D782}"/>
              </a:ext>
            </a:extLst>
          </p:cNvPr>
          <p:cNvSpPr>
            <a:spLocks noGrp="1"/>
          </p:cNvSpPr>
          <p:nvPr>
            <p:ph type="ctrTitle"/>
          </p:nvPr>
        </p:nvSpPr>
        <p:spPr>
          <a:xfrm>
            <a:off x="1504917" y="3979334"/>
            <a:ext cx="9440034" cy="1828801"/>
          </a:xfrm>
        </p:spPr>
        <p:txBody>
          <a:bodyPr>
            <a:normAutofit fontScale="90000"/>
          </a:bodyPr>
          <a:lstStyle/>
          <a:p>
            <a:r>
              <a:rPr lang="en-US" dirty="0"/>
              <a:t>Week 10:Writing about numbers; Correlation &amp; ANOVA</a:t>
            </a:r>
          </a:p>
        </p:txBody>
      </p:sp>
      <p:sp>
        <p:nvSpPr>
          <p:cNvPr id="3" name="Subtitle 2">
            <a:extLst>
              <a:ext uri="{FF2B5EF4-FFF2-40B4-BE49-F238E27FC236}">
                <a16:creationId xmlns:a16="http://schemas.microsoft.com/office/drawing/2014/main" id="{C16D1488-58DF-4A33-AC86-D6B690A68DB7}"/>
              </a:ext>
            </a:extLst>
          </p:cNvPr>
          <p:cNvSpPr>
            <a:spLocks noGrp="1"/>
          </p:cNvSpPr>
          <p:nvPr>
            <p:ph type="subTitle" idx="1"/>
          </p:nvPr>
        </p:nvSpPr>
        <p:spPr>
          <a:xfrm>
            <a:off x="1504917" y="5808133"/>
            <a:ext cx="9440034" cy="1049867"/>
          </a:xfrm>
        </p:spPr>
        <p:txBody>
          <a:bodyPr>
            <a:normAutofit/>
          </a:bodyPr>
          <a:lstStyle/>
          <a:p>
            <a:r>
              <a:rPr lang="en-US" sz="3200" dirty="0"/>
              <a:t>Geog4300: Shannon</a:t>
            </a:r>
          </a:p>
        </p:txBody>
      </p:sp>
      <p:pic>
        <p:nvPicPr>
          <p:cNvPr id="6" name="Shape 433" descr="http://wcr.sonoma.edu/v07n1/20/tab2.gif">
            <a:extLst>
              <a:ext uri="{FF2B5EF4-FFF2-40B4-BE49-F238E27FC236}">
                <a16:creationId xmlns:a16="http://schemas.microsoft.com/office/drawing/2014/main" id="{E2546FC7-38EB-4079-9C8E-DDFC775FF768}"/>
              </a:ext>
            </a:extLst>
          </p:cNvPr>
          <p:cNvPicPr preferRelativeResize="0"/>
          <p:nvPr/>
        </p:nvPicPr>
        <p:blipFill rotWithShape="1">
          <a:blip r:embed="rId2">
            <a:alphaModFix/>
          </a:blip>
          <a:srcRect/>
          <a:stretch/>
        </p:blipFill>
        <p:spPr>
          <a:xfrm>
            <a:off x="3198198" y="123212"/>
            <a:ext cx="5795604" cy="4062894"/>
          </a:xfrm>
          <a:prstGeom prst="rect">
            <a:avLst/>
          </a:prstGeom>
          <a:noFill/>
          <a:ln>
            <a:noFill/>
          </a:ln>
        </p:spPr>
      </p:pic>
    </p:spTree>
    <p:extLst>
      <p:ext uri="{BB962C8B-B14F-4D97-AF65-F5344CB8AC3E}">
        <p14:creationId xmlns:p14="http://schemas.microsoft.com/office/powerpoint/2010/main" val="76464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Summarizing patterns</a:t>
            </a:r>
          </a:p>
          <a:p>
            <a:pPr>
              <a:buSzPct val="25000"/>
            </a:pPr>
            <a:r>
              <a:rPr lang="en-US" sz="3200" dirty="0">
                <a:latin typeface="+mj-lt"/>
                <a:ea typeface="Gill Sans MT"/>
                <a:cs typeface="Gill Sans MT"/>
                <a:sym typeface="Gill Sans MT"/>
              </a:rPr>
              <a:t>What trends do you see in this table? How would you group these variables based on direction and magnitude?</a:t>
            </a:r>
            <a:endParaRPr lang="en-US" sz="2400" dirty="0">
              <a:latin typeface="+mj-lt"/>
              <a:ea typeface="Gill Sans MT"/>
              <a:cs typeface="Gill Sans MT"/>
              <a:sym typeface="Gill Sans MT"/>
            </a:endParaRPr>
          </a:p>
        </p:txBody>
      </p:sp>
      <p:sp>
        <p:nvSpPr>
          <p:cNvPr id="7" name="Rectangle 6">
            <a:extLst>
              <a:ext uri="{FF2B5EF4-FFF2-40B4-BE49-F238E27FC236}">
                <a16:creationId xmlns:a16="http://schemas.microsoft.com/office/drawing/2014/main" id="{E2DA92E4-DC54-48DE-A3BF-85236FE9F60D}"/>
              </a:ext>
            </a:extLst>
          </p:cNvPr>
          <p:cNvSpPr/>
          <p:nvPr/>
        </p:nvSpPr>
        <p:spPr>
          <a:xfrm>
            <a:off x="1034641" y="6482403"/>
            <a:ext cx="10475053" cy="369332"/>
          </a:xfrm>
          <a:prstGeom prst="rect">
            <a:avLst/>
          </a:prstGeom>
        </p:spPr>
        <p:txBody>
          <a:bodyPr wrap="square">
            <a:spAutoFit/>
          </a:bodyPr>
          <a:lstStyle/>
          <a:p>
            <a:r>
              <a:rPr lang="en-US" dirty="0">
                <a:hlinkClick r:id="rId3"/>
              </a:rPr>
              <a:t>https://fintechprofessor.com/2018/03/05/export-high-quality-table-correlations-stata-ms-word/</a:t>
            </a:r>
            <a:r>
              <a:rPr lang="en-US" dirty="0"/>
              <a:t> </a:t>
            </a:r>
          </a:p>
        </p:txBody>
      </p:sp>
      <p:pic>
        <p:nvPicPr>
          <p:cNvPr id="9" name="Picture 8">
            <a:extLst>
              <a:ext uri="{FF2B5EF4-FFF2-40B4-BE49-F238E27FC236}">
                <a16:creationId xmlns:a16="http://schemas.microsoft.com/office/drawing/2014/main" id="{2EAAF3CA-7084-43D4-87E3-1B6BAE1A2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68111"/>
            <a:ext cx="12192000" cy="4215018"/>
          </a:xfrm>
          <a:prstGeom prst="rect">
            <a:avLst/>
          </a:prstGeom>
        </p:spPr>
      </p:pic>
    </p:spTree>
    <p:extLst>
      <p:ext uri="{BB962C8B-B14F-4D97-AF65-F5344CB8AC3E}">
        <p14:creationId xmlns:p14="http://schemas.microsoft.com/office/powerpoint/2010/main" val="11019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Let’s try it!</a:t>
            </a:r>
          </a:p>
          <a:p>
            <a:pPr>
              <a:buSzPct val="25000"/>
            </a:pPr>
            <a:r>
              <a:rPr lang="en-US" sz="4000" dirty="0">
                <a:latin typeface="+mj-lt"/>
                <a:ea typeface="Gill Sans MT"/>
                <a:cs typeface="Gill Sans MT"/>
                <a:sym typeface="Gill Sans MT"/>
              </a:rPr>
              <a:t>Correlation of Midwest pollen data in Excel.</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735676"/>
            <a:ext cx="12192000" cy="4628217"/>
          </a:xfrm>
          <a:prstGeom prst="rect">
            <a:avLst/>
          </a:prstGeom>
        </p:spPr>
      </p:pic>
    </p:spTree>
    <p:extLst>
      <p:ext uri="{BB962C8B-B14F-4D97-AF65-F5344CB8AC3E}">
        <p14:creationId xmlns:p14="http://schemas.microsoft.com/office/powerpoint/2010/main" val="143483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5" name="Shape 134">
            <a:extLst>
              <a:ext uri="{FF2B5EF4-FFF2-40B4-BE49-F238E27FC236}">
                <a16:creationId xmlns:a16="http://schemas.microsoft.com/office/drawing/2014/main" id="{A8A24143-4009-48EA-9AD0-96D47ED0CFC8}"/>
              </a:ext>
            </a:extLst>
          </p:cNvPr>
          <p:cNvPicPr preferRelativeResize="0"/>
          <p:nvPr/>
        </p:nvPicPr>
        <p:blipFill>
          <a:blip r:embed="rId3">
            <a:alphaModFix/>
          </a:blip>
          <a:stretch>
            <a:fillRect/>
          </a:stretch>
        </p:blipFill>
        <p:spPr>
          <a:xfrm>
            <a:off x="1131707" y="1142538"/>
            <a:ext cx="9497144" cy="5402972"/>
          </a:xfrm>
          <a:prstGeom prst="rect">
            <a:avLst/>
          </a:prstGeom>
          <a:noFill/>
          <a:ln>
            <a:noFill/>
          </a:ln>
        </p:spPr>
      </p:pic>
    </p:spTree>
    <p:extLst>
      <p:ext uri="{BB962C8B-B14F-4D97-AF65-F5344CB8AC3E}">
        <p14:creationId xmlns:p14="http://schemas.microsoft.com/office/powerpoint/2010/main" val="347380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6" name="Shape 159" descr="http://www.bexcellence.org/image-files/anova.jpg">
            <a:extLst>
              <a:ext uri="{FF2B5EF4-FFF2-40B4-BE49-F238E27FC236}">
                <a16:creationId xmlns:a16="http://schemas.microsoft.com/office/drawing/2014/main" id="{9B53A9D9-A5FE-4EAA-9B92-D43758A65683}"/>
              </a:ext>
            </a:extLst>
          </p:cNvPr>
          <p:cNvPicPr preferRelativeResize="0"/>
          <p:nvPr/>
        </p:nvPicPr>
        <p:blipFill rotWithShape="1">
          <a:blip r:embed="rId3">
            <a:alphaModFix/>
          </a:blip>
          <a:srcRect/>
          <a:stretch/>
        </p:blipFill>
        <p:spPr>
          <a:xfrm>
            <a:off x="2164361" y="1267438"/>
            <a:ext cx="7661386" cy="5336795"/>
          </a:xfrm>
          <a:prstGeom prst="rect">
            <a:avLst/>
          </a:prstGeom>
          <a:noFill/>
          <a:ln>
            <a:noFill/>
          </a:ln>
        </p:spPr>
      </p:pic>
      <p:sp>
        <p:nvSpPr>
          <p:cNvPr id="8" name="Shape 162">
            <a:extLst>
              <a:ext uri="{FF2B5EF4-FFF2-40B4-BE49-F238E27FC236}">
                <a16:creationId xmlns:a16="http://schemas.microsoft.com/office/drawing/2014/main" id="{0B843921-00F2-40B7-900D-DCC600787030}"/>
              </a:ext>
            </a:extLst>
          </p:cNvPr>
          <p:cNvSpPr txBox="1"/>
          <p:nvPr/>
        </p:nvSpPr>
        <p:spPr>
          <a:xfrm>
            <a:off x="2198643" y="4257669"/>
            <a:ext cx="2375962" cy="48805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One observation</a:t>
            </a:r>
          </a:p>
        </p:txBody>
      </p:sp>
      <p:cxnSp>
        <p:nvCxnSpPr>
          <p:cNvPr id="10" name="Shape 164">
            <a:extLst>
              <a:ext uri="{FF2B5EF4-FFF2-40B4-BE49-F238E27FC236}">
                <a16:creationId xmlns:a16="http://schemas.microsoft.com/office/drawing/2014/main" id="{A0431F35-BEF7-4317-B33D-825EA7C2E407}"/>
              </a:ext>
            </a:extLst>
          </p:cNvPr>
          <p:cNvCxnSpPr>
            <a:cxnSpLocks/>
          </p:cNvCxnSpPr>
          <p:nvPr/>
        </p:nvCxnSpPr>
        <p:spPr>
          <a:xfrm>
            <a:off x="5904870" y="1550840"/>
            <a:ext cx="0" cy="2693570"/>
          </a:xfrm>
          <a:prstGeom prst="straightConnector1">
            <a:avLst/>
          </a:prstGeom>
          <a:noFill/>
          <a:ln w="38100" cap="flat" cmpd="sng">
            <a:solidFill>
              <a:srgbClr val="FF0000"/>
            </a:solidFill>
            <a:prstDash val="solid"/>
            <a:round/>
            <a:headEnd type="none" w="med" len="med"/>
            <a:tailEnd type="none" w="med" len="med"/>
          </a:ln>
        </p:spPr>
      </p:cxnSp>
      <p:cxnSp>
        <p:nvCxnSpPr>
          <p:cNvPr id="11" name="Shape 166">
            <a:extLst>
              <a:ext uri="{FF2B5EF4-FFF2-40B4-BE49-F238E27FC236}">
                <a16:creationId xmlns:a16="http://schemas.microsoft.com/office/drawing/2014/main" id="{39D643E8-DA7A-4A1F-B64C-4ED2D24FFD1C}"/>
              </a:ext>
            </a:extLst>
          </p:cNvPr>
          <p:cNvCxnSpPr>
            <a:cxnSpLocks/>
          </p:cNvCxnSpPr>
          <p:nvPr/>
        </p:nvCxnSpPr>
        <p:spPr>
          <a:xfrm flipV="1">
            <a:off x="4769446" y="3856526"/>
            <a:ext cx="252532" cy="522527"/>
          </a:xfrm>
          <a:prstGeom prst="straightConnector1">
            <a:avLst/>
          </a:prstGeom>
          <a:noFill/>
          <a:ln w="38100" cap="flat" cmpd="sng">
            <a:solidFill>
              <a:srgbClr val="FF0000"/>
            </a:solidFill>
            <a:prstDash val="solid"/>
            <a:round/>
            <a:headEnd type="none" w="med" len="med"/>
            <a:tailEnd type="stealth" w="lg" len="lg"/>
          </a:ln>
        </p:spPr>
      </p:cxnSp>
      <p:cxnSp>
        <p:nvCxnSpPr>
          <p:cNvPr id="12" name="Shape 167">
            <a:extLst>
              <a:ext uri="{FF2B5EF4-FFF2-40B4-BE49-F238E27FC236}">
                <a16:creationId xmlns:a16="http://schemas.microsoft.com/office/drawing/2014/main" id="{4C810B0F-D444-4738-BB63-E78C5FA2530E}"/>
              </a:ext>
            </a:extLst>
          </p:cNvPr>
          <p:cNvCxnSpPr>
            <a:cxnSpLocks/>
          </p:cNvCxnSpPr>
          <p:nvPr/>
        </p:nvCxnSpPr>
        <p:spPr>
          <a:xfrm>
            <a:off x="4273058" y="3487724"/>
            <a:ext cx="531037" cy="0"/>
          </a:xfrm>
          <a:prstGeom prst="straightConnector1">
            <a:avLst/>
          </a:prstGeom>
          <a:noFill/>
          <a:ln w="28575" cap="flat" cmpd="sng">
            <a:solidFill>
              <a:srgbClr val="FF0000"/>
            </a:solidFill>
            <a:prstDash val="dash"/>
            <a:round/>
            <a:headEnd type="stealth" w="lg" len="lg"/>
            <a:tailEnd type="stealth" w="lg" len="lg"/>
          </a:ln>
        </p:spPr>
      </p:cxnSp>
      <p:cxnSp>
        <p:nvCxnSpPr>
          <p:cNvPr id="13" name="Shape 168">
            <a:extLst>
              <a:ext uri="{FF2B5EF4-FFF2-40B4-BE49-F238E27FC236}">
                <a16:creationId xmlns:a16="http://schemas.microsoft.com/office/drawing/2014/main" id="{9008353B-0CC9-4B83-94A7-367E1360D3DC}"/>
              </a:ext>
            </a:extLst>
          </p:cNvPr>
          <p:cNvCxnSpPr>
            <a:cxnSpLocks/>
          </p:cNvCxnSpPr>
          <p:nvPr/>
        </p:nvCxnSpPr>
        <p:spPr>
          <a:xfrm>
            <a:off x="4273058" y="3806441"/>
            <a:ext cx="1534829" cy="0"/>
          </a:xfrm>
          <a:prstGeom prst="straightConnector1">
            <a:avLst/>
          </a:prstGeom>
          <a:noFill/>
          <a:ln w="28575" cap="flat" cmpd="sng">
            <a:solidFill>
              <a:srgbClr val="FF0000"/>
            </a:solidFill>
            <a:prstDash val="dash"/>
            <a:round/>
            <a:headEnd type="stealth" w="lg" len="lg"/>
            <a:tailEnd type="stealth" w="lg" len="lg"/>
          </a:ln>
        </p:spPr>
      </p:cxnSp>
      <p:sp>
        <p:nvSpPr>
          <p:cNvPr id="14" name="Shape 169">
            <a:extLst>
              <a:ext uri="{FF2B5EF4-FFF2-40B4-BE49-F238E27FC236}">
                <a16:creationId xmlns:a16="http://schemas.microsoft.com/office/drawing/2014/main" id="{1C5EDBDA-47B6-417B-8DC6-16A36A25D877}"/>
              </a:ext>
            </a:extLst>
          </p:cNvPr>
          <p:cNvSpPr txBox="1"/>
          <p:nvPr/>
        </p:nvSpPr>
        <p:spPr>
          <a:xfrm>
            <a:off x="2397268" y="2059771"/>
            <a:ext cx="1939413" cy="48801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Within group variance</a:t>
            </a:r>
          </a:p>
        </p:txBody>
      </p:sp>
      <p:cxnSp>
        <p:nvCxnSpPr>
          <p:cNvPr id="15" name="Shape 170">
            <a:extLst>
              <a:ext uri="{FF2B5EF4-FFF2-40B4-BE49-F238E27FC236}">
                <a16:creationId xmlns:a16="http://schemas.microsoft.com/office/drawing/2014/main" id="{F5056FC9-A685-4AF5-A106-0CC496D2F57A}"/>
              </a:ext>
            </a:extLst>
          </p:cNvPr>
          <p:cNvCxnSpPr>
            <a:cxnSpLocks/>
          </p:cNvCxnSpPr>
          <p:nvPr/>
        </p:nvCxnSpPr>
        <p:spPr>
          <a:xfrm>
            <a:off x="3633159" y="2476014"/>
            <a:ext cx="901581" cy="921666"/>
          </a:xfrm>
          <a:prstGeom prst="straightConnector1">
            <a:avLst/>
          </a:prstGeom>
          <a:noFill/>
          <a:ln w="38100" cap="flat" cmpd="sng">
            <a:solidFill>
              <a:srgbClr val="FF0000"/>
            </a:solidFill>
            <a:prstDash val="solid"/>
            <a:round/>
            <a:headEnd type="none" w="med" len="med"/>
            <a:tailEnd type="stealth" w="lg" len="lg"/>
          </a:ln>
        </p:spPr>
      </p:cxnSp>
      <p:sp>
        <p:nvSpPr>
          <p:cNvPr id="16" name="Shape 171">
            <a:extLst>
              <a:ext uri="{FF2B5EF4-FFF2-40B4-BE49-F238E27FC236}">
                <a16:creationId xmlns:a16="http://schemas.microsoft.com/office/drawing/2014/main" id="{10C39E7D-D6AB-4343-829E-64A8ABA485D7}"/>
              </a:ext>
            </a:extLst>
          </p:cNvPr>
          <p:cNvSpPr txBox="1"/>
          <p:nvPr/>
        </p:nvSpPr>
        <p:spPr>
          <a:xfrm>
            <a:off x="4160390" y="4375202"/>
            <a:ext cx="2434966" cy="39674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Between group variance</a:t>
            </a:r>
          </a:p>
        </p:txBody>
      </p:sp>
      <p:sp>
        <p:nvSpPr>
          <p:cNvPr id="22" name="Shape 161">
            <a:extLst>
              <a:ext uri="{FF2B5EF4-FFF2-40B4-BE49-F238E27FC236}">
                <a16:creationId xmlns:a16="http://schemas.microsoft.com/office/drawing/2014/main" id="{CD1A89B4-6303-4623-B922-C578F116BF04}"/>
              </a:ext>
            </a:extLst>
          </p:cNvPr>
          <p:cNvSpPr/>
          <p:nvPr/>
        </p:nvSpPr>
        <p:spPr>
          <a:xfrm>
            <a:off x="4096300" y="3431221"/>
            <a:ext cx="128181" cy="151041"/>
          </a:xfrm>
          <a:prstGeom prst="ellipse">
            <a:avLst/>
          </a:prstGeom>
          <a:solidFill>
            <a:srgbClr val="FF0000"/>
          </a:solid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cxnSp>
        <p:nvCxnSpPr>
          <p:cNvPr id="23" name="Shape 163">
            <a:extLst>
              <a:ext uri="{FF2B5EF4-FFF2-40B4-BE49-F238E27FC236}">
                <a16:creationId xmlns:a16="http://schemas.microsoft.com/office/drawing/2014/main" id="{863349B3-BE78-491B-9ED6-E294EFE30512}"/>
              </a:ext>
            </a:extLst>
          </p:cNvPr>
          <p:cNvCxnSpPr>
            <a:cxnSpLocks/>
          </p:cNvCxnSpPr>
          <p:nvPr/>
        </p:nvCxnSpPr>
        <p:spPr>
          <a:xfrm flipV="1">
            <a:off x="3147325" y="3582263"/>
            <a:ext cx="981380" cy="675406"/>
          </a:xfrm>
          <a:prstGeom prst="straightConnector1">
            <a:avLst/>
          </a:prstGeom>
          <a:noFill/>
          <a:ln w="38100" cap="flat" cmpd="sng">
            <a:solidFill>
              <a:srgbClr val="FF0000"/>
            </a:solidFill>
            <a:prstDash val="solid"/>
            <a:round/>
            <a:headEnd type="none" w="med" len="med"/>
            <a:tailEnd type="stealth" w="lg" len="lg"/>
          </a:ln>
        </p:spPr>
      </p:cxnSp>
      <p:sp>
        <p:nvSpPr>
          <p:cNvPr id="27" name="Shape 165">
            <a:extLst>
              <a:ext uri="{FF2B5EF4-FFF2-40B4-BE49-F238E27FC236}">
                <a16:creationId xmlns:a16="http://schemas.microsoft.com/office/drawing/2014/main" id="{A6234C67-F2C1-4522-AB23-C029EB92466E}"/>
              </a:ext>
            </a:extLst>
          </p:cNvPr>
          <p:cNvSpPr txBox="1"/>
          <p:nvPr/>
        </p:nvSpPr>
        <p:spPr>
          <a:xfrm>
            <a:off x="6897806" y="4260769"/>
            <a:ext cx="2808258"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Mean of ALL observations-</a:t>
            </a:r>
          </a:p>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the “grand mean”</a:t>
            </a:r>
          </a:p>
        </p:txBody>
      </p:sp>
      <p:cxnSp>
        <p:nvCxnSpPr>
          <p:cNvPr id="28" name="Shape 166">
            <a:extLst>
              <a:ext uri="{FF2B5EF4-FFF2-40B4-BE49-F238E27FC236}">
                <a16:creationId xmlns:a16="http://schemas.microsoft.com/office/drawing/2014/main" id="{98840663-9FA1-4D2F-AD98-F139F40493E9}"/>
              </a:ext>
            </a:extLst>
          </p:cNvPr>
          <p:cNvCxnSpPr>
            <a:cxnSpLocks/>
          </p:cNvCxnSpPr>
          <p:nvPr/>
        </p:nvCxnSpPr>
        <p:spPr>
          <a:xfrm flipH="1" flipV="1">
            <a:off x="5944735" y="3212983"/>
            <a:ext cx="1142391" cy="1031428"/>
          </a:xfrm>
          <a:prstGeom prst="straightConnector1">
            <a:avLst/>
          </a:prstGeom>
          <a:noFill/>
          <a:ln w="38100" cap="flat" cmpd="sng">
            <a:solidFill>
              <a:srgbClr val="FF0000"/>
            </a:solidFill>
            <a:prstDash val="solid"/>
            <a:round/>
            <a:headEnd type="none" w="med" len="med"/>
            <a:tailEnd type="stealth" w="lg" len="lg"/>
          </a:ln>
        </p:spPr>
      </p:cxnSp>
    </p:spTree>
    <p:extLst>
      <p:ext uri="{BB962C8B-B14F-4D97-AF65-F5344CB8AC3E}">
        <p14:creationId xmlns:p14="http://schemas.microsoft.com/office/powerpoint/2010/main" val="340763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17" name="Shape 141" descr="groupmeans">
            <a:extLst>
              <a:ext uri="{FF2B5EF4-FFF2-40B4-BE49-F238E27FC236}">
                <a16:creationId xmlns:a16="http://schemas.microsoft.com/office/drawing/2014/main" id="{A91E96F8-9DBB-4406-84E9-A79EBD27CCE5}"/>
              </a:ext>
            </a:extLst>
          </p:cNvPr>
          <p:cNvPicPr preferRelativeResize="0"/>
          <p:nvPr/>
        </p:nvPicPr>
        <p:blipFill rotWithShape="1">
          <a:blip r:embed="rId3">
            <a:alphaModFix/>
          </a:blip>
          <a:srcRect/>
          <a:stretch/>
        </p:blipFill>
        <p:spPr>
          <a:xfrm>
            <a:off x="4566208" y="1485742"/>
            <a:ext cx="7010599" cy="4413956"/>
          </a:xfrm>
          <a:prstGeom prst="rect">
            <a:avLst/>
          </a:prstGeom>
          <a:noFill/>
          <a:ln>
            <a:noFill/>
          </a:ln>
        </p:spPr>
      </p:pic>
      <p:cxnSp>
        <p:nvCxnSpPr>
          <p:cNvPr id="18" name="Shape 142">
            <a:extLst>
              <a:ext uri="{FF2B5EF4-FFF2-40B4-BE49-F238E27FC236}">
                <a16:creationId xmlns:a16="http://schemas.microsoft.com/office/drawing/2014/main" id="{2DD675ED-FDCE-464D-BA00-C9D07357474C}"/>
              </a:ext>
            </a:extLst>
          </p:cNvPr>
          <p:cNvCxnSpPr>
            <a:cxnSpLocks/>
          </p:cNvCxnSpPr>
          <p:nvPr/>
        </p:nvCxnSpPr>
        <p:spPr>
          <a:xfrm>
            <a:off x="3014723" y="2661465"/>
            <a:ext cx="2220340" cy="2748"/>
          </a:xfrm>
          <a:prstGeom prst="straightConnector1">
            <a:avLst/>
          </a:prstGeom>
          <a:solidFill>
            <a:schemeClr val="accent1"/>
          </a:solidFill>
          <a:ln w="38100" cap="flat" cmpd="sng">
            <a:solidFill>
              <a:srgbClr val="FFC000"/>
            </a:solidFill>
            <a:prstDash val="solid"/>
            <a:round/>
            <a:headEnd type="none" w="med" len="med"/>
            <a:tailEnd type="stealth" w="lg" len="lg"/>
          </a:ln>
          <a:effectLst>
            <a:outerShdw blurRad="50799" dist="38100" dir="2700000" algn="tl" rotWithShape="0">
              <a:srgbClr val="000000">
                <a:alpha val="40000"/>
              </a:srgbClr>
            </a:outerShdw>
          </a:effectLst>
        </p:spPr>
      </p:cxnSp>
      <p:sp>
        <p:nvSpPr>
          <p:cNvPr id="19" name="Shape 143">
            <a:extLst>
              <a:ext uri="{FF2B5EF4-FFF2-40B4-BE49-F238E27FC236}">
                <a16:creationId xmlns:a16="http://schemas.microsoft.com/office/drawing/2014/main" id="{D82E4DEE-23BB-4BF0-8BB4-29E8D436D80F}"/>
              </a:ext>
            </a:extLst>
          </p:cNvPr>
          <p:cNvSpPr txBox="1"/>
          <p:nvPr/>
        </p:nvSpPr>
        <p:spPr>
          <a:xfrm>
            <a:off x="332064" y="1816916"/>
            <a:ext cx="3700568" cy="1689098"/>
          </a:xfrm>
          <a:prstGeom prst="rect">
            <a:avLst/>
          </a:prstGeom>
          <a:solidFill>
            <a:srgbClr val="FFC000"/>
          </a:solidFill>
          <a:ln>
            <a:noFill/>
          </a:ln>
          <a:effectLst>
            <a:outerShdw blurRad="39999" dist="23000" dir="5400000" rotWithShape="0">
              <a:srgbClr val="000000">
                <a:alpha val="34901"/>
              </a:srgbClr>
            </a:outerShdw>
          </a:effectLst>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Gill Sans MT"/>
                <a:ea typeface="Gill Sans MT"/>
                <a:cs typeface="Gill Sans MT"/>
                <a:sym typeface="Gill Sans MT"/>
              </a:rPr>
              <a:t>The ANOVA test would be significant in finding a difference for all of these cases except for here</a:t>
            </a:r>
          </a:p>
        </p:txBody>
      </p:sp>
    </p:spTree>
    <p:extLst>
      <p:ext uri="{BB962C8B-B14F-4D97-AF65-F5344CB8AC3E}">
        <p14:creationId xmlns:p14="http://schemas.microsoft.com/office/powerpoint/2010/main" val="254488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a:buSzPct val="25000"/>
            </a:pPr>
            <a:r>
              <a:rPr lang="en-US" sz="3200" dirty="0">
                <a:latin typeface="+mj-lt"/>
                <a:ea typeface="Gill Sans MT"/>
                <a:cs typeface="Gill Sans MT"/>
                <a:sym typeface="Gill Sans MT"/>
              </a:rPr>
              <a:t>Repeated t-tests between all groups to identify </a:t>
            </a:r>
            <a:r>
              <a:rPr lang="en-US" sz="3200" b="1" i="1" dirty="0">
                <a:solidFill>
                  <a:srgbClr val="FFC000"/>
                </a:solidFill>
                <a:latin typeface="+mj-lt"/>
                <a:ea typeface="Gill Sans MT"/>
                <a:cs typeface="Gill Sans MT"/>
                <a:sym typeface="Gill Sans MT"/>
              </a:rPr>
              <a:t>where</a:t>
            </a:r>
            <a:r>
              <a:rPr lang="en-US" sz="3200" dirty="0">
                <a:latin typeface="+mj-lt"/>
                <a:ea typeface="Gill Sans MT"/>
                <a:cs typeface="Gill Sans MT"/>
                <a:sym typeface="Gill Sans MT"/>
              </a:rPr>
              <a:t> the difference is.</a:t>
            </a:r>
          </a:p>
        </p:txBody>
      </p:sp>
      <p:pic>
        <p:nvPicPr>
          <p:cNvPr id="6" name="Shape 124">
            <a:extLst>
              <a:ext uri="{FF2B5EF4-FFF2-40B4-BE49-F238E27FC236}">
                <a16:creationId xmlns:a16="http://schemas.microsoft.com/office/drawing/2014/main" id="{51F14781-330D-4F79-8F7C-6BB37D7144E5}"/>
              </a:ext>
            </a:extLst>
          </p:cNvPr>
          <p:cNvPicPr preferRelativeResize="0"/>
          <p:nvPr/>
        </p:nvPicPr>
        <p:blipFill rotWithShape="1">
          <a:blip r:embed="rId3">
            <a:alphaModFix/>
          </a:blip>
          <a:srcRect/>
          <a:stretch/>
        </p:blipFill>
        <p:spPr>
          <a:xfrm>
            <a:off x="1779166" y="2156670"/>
            <a:ext cx="5248275" cy="1809750"/>
          </a:xfrm>
          <a:prstGeom prst="rect">
            <a:avLst/>
          </a:prstGeom>
          <a:noFill/>
          <a:ln>
            <a:noFill/>
          </a:ln>
        </p:spPr>
      </p:pic>
      <p:pic>
        <p:nvPicPr>
          <p:cNvPr id="7" name="Shape 125">
            <a:extLst>
              <a:ext uri="{FF2B5EF4-FFF2-40B4-BE49-F238E27FC236}">
                <a16:creationId xmlns:a16="http://schemas.microsoft.com/office/drawing/2014/main" id="{6BAD5BE9-C657-49E7-86E8-98366C568842}"/>
              </a:ext>
            </a:extLst>
          </p:cNvPr>
          <p:cNvPicPr preferRelativeResize="0"/>
          <p:nvPr/>
        </p:nvPicPr>
        <p:blipFill rotWithShape="1">
          <a:blip r:embed="rId4">
            <a:alphaModFix/>
          </a:blip>
          <a:srcRect/>
          <a:stretch/>
        </p:blipFill>
        <p:spPr>
          <a:xfrm>
            <a:off x="3703216" y="3398906"/>
            <a:ext cx="5143499" cy="1800225"/>
          </a:xfrm>
          <a:prstGeom prst="rect">
            <a:avLst/>
          </a:prstGeom>
          <a:noFill/>
          <a:ln>
            <a:noFill/>
          </a:ln>
        </p:spPr>
      </p:pic>
      <p:pic>
        <p:nvPicPr>
          <p:cNvPr id="8" name="Shape 126">
            <a:extLst>
              <a:ext uri="{FF2B5EF4-FFF2-40B4-BE49-F238E27FC236}">
                <a16:creationId xmlns:a16="http://schemas.microsoft.com/office/drawing/2014/main" id="{B8206151-6B33-4656-9343-0CE6AC2DD418}"/>
              </a:ext>
            </a:extLst>
          </p:cNvPr>
          <p:cNvPicPr preferRelativeResize="0"/>
          <p:nvPr/>
        </p:nvPicPr>
        <p:blipFill rotWithShape="1">
          <a:blip r:embed="rId5">
            <a:alphaModFix/>
          </a:blip>
          <a:srcRect/>
          <a:stretch/>
        </p:blipFill>
        <p:spPr>
          <a:xfrm>
            <a:off x="5436766" y="4899870"/>
            <a:ext cx="5257799" cy="1828800"/>
          </a:xfrm>
          <a:prstGeom prst="rect">
            <a:avLst/>
          </a:prstGeom>
          <a:noFill/>
          <a:ln>
            <a:noFill/>
          </a:ln>
        </p:spPr>
      </p:pic>
    </p:spTree>
    <p:extLst>
      <p:ext uri="{BB962C8B-B14F-4D97-AF65-F5344CB8AC3E}">
        <p14:creationId xmlns:p14="http://schemas.microsoft.com/office/powerpoint/2010/main" val="98984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lvl="0">
              <a:buSzPct val="25000"/>
            </a:pPr>
            <a:r>
              <a:rPr lang="en-US" sz="3200" dirty="0">
                <a:ea typeface="Gill Sans MT"/>
                <a:cs typeface="Gill Sans MT"/>
                <a:sym typeface="Gill Sans MT"/>
              </a:rPr>
              <a:t>To control for potential false positives, post hoc tests use statistical </a:t>
            </a:r>
            <a:r>
              <a:rPr lang="en-US" sz="3200" b="1" i="1" dirty="0">
                <a:ea typeface="Gill Sans MT"/>
                <a:cs typeface="Gill Sans MT"/>
                <a:sym typeface="Gill Sans MT"/>
              </a:rPr>
              <a:t>corrections.</a:t>
            </a:r>
          </a:p>
          <a:p>
            <a:pPr lvl="0">
              <a:buSzPct val="25000"/>
            </a:pPr>
            <a:endParaRPr lang="en-US" sz="3200" b="1" i="1" dirty="0">
              <a:ea typeface="Gill Sans MT"/>
              <a:cs typeface="Gill Sans MT"/>
              <a:sym typeface="Gill Sans MT"/>
            </a:endParaRPr>
          </a:p>
          <a:p>
            <a:pPr lvl="0">
              <a:buSzPct val="25000"/>
            </a:pPr>
            <a:r>
              <a:rPr lang="en-US" sz="3200" b="1" i="1" dirty="0">
                <a:ea typeface="Gill Sans MT"/>
                <a:cs typeface="Gill Sans MT"/>
                <a:sym typeface="Gill Sans MT"/>
              </a:rPr>
              <a:t>Bonferroni correction:</a:t>
            </a:r>
          </a:p>
          <a:p>
            <a:pPr lvl="0">
              <a:buSzPct val="25000"/>
            </a:pPr>
            <a:r>
              <a:rPr lang="en-US" sz="3200" dirty="0">
                <a:ea typeface="Gill Sans MT"/>
                <a:cs typeface="Gill Sans MT"/>
                <a:sym typeface="Gill Sans MT"/>
              </a:rPr>
              <a:t>Multiple the p-value by the number of tests</a:t>
            </a:r>
          </a:p>
        </p:txBody>
      </p:sp>
      <p:pic>
        <p:nvPicPr>
          <p:cNvPr id="9" name="Shape 162">
            <a:extLst>
              <a:ext uri="{FF2B5EF4-FFF2-40B4-BE49-F238E27FC236}">
                <a16:creationId xmlns:a16="http://schemas.microsoft.com/office/drawing/2014/main" id="{DCCB33D5-72F2-41A3-BDD2-2B666BE7EADB}"/>
              </a:ext>
            </a:extLst>
          </p:cNvPr>
          <p:cNvPicPr preferRelativeResize="0"/>
          <p:nvPr/>
        </p:nvPicPr>
        <p:blipFill rotWithShape="1">
          <a:blip r:embed="rId3">
            <a:alphaModFix/>
          </a:blip>
          <a:srcRect t="64434" r="52487"/>
          <a:stretch/>
        </p:blipFill>
        <p:spPr>
          <a:xfrm>
            <a:off x="1065401" y="3559905"/>
            <a:ext cx="4400100" cy="1267199"/>
          </a:xfrm>
          <a:prstGeom prst="rect">
            <a:avLst/>
          </a:prstGeom>
          <a:noFill/>
          <a:ln>
            <a:noFill/>
          </a:ln>
        </p:spPr>
      </p:pic>
      <p:sp>
        <p:nvSpPr>
          <p:cNvPr id="2" name="Rectangle 1">
            <a:extLst>
              <a:ext uri="{FF2B5EF4-FFF2-40B4-BE49-F238E27FC236}">
                <a16:creationId xmlns:a16="http://schemas.microsoft.com/office/drawing/2014/main" id="{A34B1D11-0202-4153-94D5-575FB46C5F61}"/>
              </a:ext>
            </a:extLst>
          </p:cNvPr>
          <p:cNvSpPr/>
          <p:nvPr/>
        </p:nvSpPr>
        <p:spPr>
          <a:xfrm>
            <a:off x="5884876" y="3501008"/>
            <a:ext cx="3705138" cy="1384995"/>
          </a:xfrm>
          <a:prstGeom prst="rect">
            <a:avLst/>
          </a:prstGeom>
        </p:spPr>
        <p:txBody>
          <a:bodyPr wrap="square">
            <a:spAutoFit/>
          </a:bodyPr>
          <a:lstStyle/>
          <a:p>
            <a:pPr lvl="0">
              <a:buSzPct val="25000"/>
            </a:pPr>
            <a:r>
              <a:rPr lang="en-US" sz="2800" dirty="0">
                <a:ea typeface="Gill Sans MT"/>
                <a:cs typeface="Gill Sans MT"/>
                <a:sym typeface="Gill Sans MT"/>
              </a:rPr>
              <a:t>3 * 0.0018 = 0.0054</a:t>
            </a:r>
          </a:p>
          <a:p>
            <a:pPr lvl="0">
              <a:buSzPct val="25000"/>
            </a:pPr>
            <a:r>
              <a:rPr lang="en-US" sz="2800" dirty="0">
                <a:ea typeface="Gill Sans MT"/>
                <a:cs typeface="Gill Sans MT"/>
                <a:sym typeface="Gill Sans MT"/>
              </a:rPr>
              <a:t>3 * 0.2055 = 0.6165</a:t>
            </a:r>
          </a:p>
          <a:p>
            <a:pPr lvl="0">
              <a:buSzPct val="25000"/>
            </a:pPr>
            <a:r>
              <a:rPr lang="en-US" sz="2800" dirty="0">
                <a:ea typeface="Gill Sans MT"/>
                <a:cs typeface="Gill Sans MT"/>
                <a:sym typeface="Gill Sans MT"/>
              </a:rPr>
              <a:t>3 * 0.00003 = 0.00009 </a:t>
            </a:r>
            <a:endParaRPr lang="en-US" sz="2800" dirty="0"/>
          </a:p>
        </p:txBody>
      </p:sp>
    </p:spTree>
    <p:extLst>
      <p:ext uri="{BB962C8B-B14F-4D97-AF65-F5344CB8AC3E}">
        <p14:creationId xmlns:p14="http://schemas.microsoft.com/office/powerpoint/2010/main" val="106256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Let’s try it!</a:t>
            </a:r>
          </a:p>
          <a:p>
            <a:pPr>
              <a:buSzPct val="25000"/>
            </a:pPr>
            <a:r>
              <a:rPr lang="en-US" sz="4000" dirty="0">
                <a:latin typeface="+mj-lt"/>
                <a:ea typeface="Gill Sans MT"/>
                <a:cs typeface="Gill Sans MT"/>
                <a:sym typeface="Gill Sans MT"/>
              </a:rPr>
              <a:t>ANOVA with the Midwest pollen data in Excel.</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735676"/>
            <a:ext cx="12192000" cy="4628217"/>
          </a:xfrm>
          <a:prstGeom prst="rect">
            <a:avLst/>
          </a:prstGeom>
        </p:spPr>
      </p:pic>
    </p:spTree>
    <p:extLst>
      <p:ext uri="{BB962C8B-B14F-4D97-AF65-F5344CB8AC3E}">
        <p14:creationId xmlns:p14="http://schemas.microsoft.com/office/powerpoint/2010/main" val="260266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Write up your results!</a:t>
            </a:r>
            <a:endParaRPr lang="en-US" sz="4000" dirty="0">
              <a:latin typeface="+mj-lt"/>
              <a:ea typeface="Gill Sans MT"/>
              <a:cs typeface="Gill Sans MT"/>
              <a:sym typeface="Gill Sans MT"/>
            </a:endParaRPr>
          </a:p>
        </p:txBody>
      </p:sp>
      <p:sp>
        <p:nvSpPr>
          <p:cNvPr id="3" name="Rectangle 2">
            <a:extLst>
              <a:ext uri="{FF2B5EF4-FFF2-40B4-BE49-F238E27FC236}">
                <a16:creationId xmlns:a16="http://schemas.microsoft.com/office/drawing/2014/main" id="{F1DD6C92-8035-46D9-8C8E-B501F70046C5}"/>
              </a:ext>
            </a:extLst>
          </p:cNvPr>
          <p:cNvSpPr/>
          <p:nvPr/>
        </p:nvSpPr>
        <p:spPr>
          <a:xfrm>
            <a:off x="771786" y="1126033"/>
            <a:ext cx="10695963" cy="3108543"/>
          </a:xfrm>
          <a:prstGeom prst="rect">
            <a:avLst/>
          </a:prstGeom>
        </p:spPr>
        <p:txBody>
          <a:bodyPr wrap="square">
            <a:spAutoFit/>
          </a:bodyPr>
          <a:lstStyle/>
          <a:p>
            <a:pPr>
              <a:buSzPct val="25000"/>
            </a:pPr>
            <a:r>
              <a:rPr lang="en-US" sz="2800" dirty="0">
                <a:ea typeface="Gill Sans MT"/>
                <a:cs typeface="Gill Sans MT"/>
                <a:sym typeface="Gill Sans MT"/>
              </a:rPr>
              <a:t>Summarize patterns (and exceptions)</a:t>
            </a:r>
          </a:p>
          <a:p>
            <a:pPr marL="457200" indent="-457200">
              <a:buSzPct val="100000"/>
              <a:buFont typeface="Arial" panose="020B0604020202020204" pitchFamily="34" charset="0"/>
              <a:buChar char="•"/>
            </a:pPr>
            <a:r>
              <a:rPr lang="en-US" sz="2800" dirty="0">
                <a:ea typeface="Gill Sans MT"/>
                <a:cs typeface="Gill Sans MT"/>
                <a:sym typeface="Gill Sans MT"/>
              </a:rPr>
              <a:t>Is there a difference? </a:t>
            </a:r>
          </a:p>
          <a:p>
            <a:pPr>
              <a:buSzPct val="100000"/>
            </a:pPr>
            <a:r>
              <a:rPr lang="en-US" sz="2800" dirty="0">
                <a:ea typeface="Gill Sans MT"/>
                <a:cs typeface="Gill Sans MT"/>
                <a:sym typeface="Gill Sans MT"/>
              </a:rPr>
              <a:t>Interpret your terminology and results</a:t>
            </a:r>
          </a:p>
          <a:p>
            <a:pPr marL="457200" indent="-457200">
              <a:buSzPct val="100000"/>
              <a:buFont typeface="Arial" panose="020B0604020202020204" pitchFamily="34" charset="0"/>
              <a:buChar char="•"/>
            </a:pPr>
            <a:r>
              <a:rPr lang="en-US" sz="2800" dirty="0">
                <a:ea typeface="Gill Sans MT"/>
                <a:cs typeface="Gill Sans MT"/>
                <a:sym typeface="Gill Sans MT"/>
              </a:rPr>
              <a:t>What does significance mean in an ANOVA test? In a post-hoc test?</a:t>
            </a:r>
          </a:p>
          <a:p>
            <a:pPr>
              <a:buSzPct val="25000"/>
            </a:pPr>
            <a:r>
              <a:rPr lang="en-US" sz="2800" dirty="0">
                <a:ea typeface="Gill Sans MT"/>
                <a:cs typeface="Gill Sans MT"/>
                <a:sym typeface="Gill Sans MT"/>
              </a:rPr>
              <a:t>Give examples</a:t>
            </a:r>
          </a:p>
          <a:p>
            <a:pPr marL="457200" indent="-457200">
              <a:buClr>
                <a:schemeClr val="tx1"/>
              </a:buClr>
              <a:buSzPct val="100000"/>
              <a:buFont typeface="Arial" panose="020B0604020202020204" pitchFamily="34" charset="0"/>
              <a:buChar char="•"/>
            </a:pPr>
            <a:r>
              <a:rPr lang="en-US" sz="2800" dirty="0">
                <a:ea typeface="Gill Sans MT"/>
                <a:cs typeface="Gill Sans MT"/>
                <a:sym typeface="Gill Sans MT"/>
              </a:rPr>
              <a:t>Note significant differences where they occur</a:t>
            </a:r>
          </a:p>
        </p:txBody>
      </p:sp>
    </p:spTree>
    <p:extLst>
      <p:ext uri="{BB962C8B-B14F-4D97-AF65-F5344CB8AC3E}">
        <p14:creationId xmlns:p14="http://schemas.microsoft.com/office/powerpoint/2010/main" val="429014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Writing about numbers</a:t>
            </a:r>
          </a:p>
        </p:txBody>
      </p:sp>
      <p:pic>
        <p:nvPicPr>
          <p:cNvPr id="4" name="Picture 3">
            <a:extLst>
              <a:ext uri="{FF2B5EF4-FFF2-40B4-BE49-F238E27FC236}">
                <a16:creationId xmlns:a16="http://schemas.microsoft.com/office/drawing/2014/main" id="{8F8B8432-95C6-4E3E-8DBB-19597ECFE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95" y="1195124"/>
            <a:ext cx="3540155" cy="5469156"/>
          </a:xfrm>
          <a:prstGeom prst="rect">
            <a:avLst/>
          </a:prstGeom>
        </p:spPr>
      </p:pic>
      <p:sp>
        <p:nvSpPr>
          <p:cNvPr id="5" name="TextBox 4">
            <a:extLst>
              <a:ext uri="{FF2B5EF4-FFF2-40B4-BE49-F238E27FC236}">
                <a16:creationId xmlns:a16="http://schemas.microsoft.com/office/drawing/2014/main" id="{801C265D-0E8B-4619-B9E7-19FA2F3CD80C}"/>
              </a:ext>
            </a:extLst>
          </p:cNvPr>
          <p:cNvSpPr txBox="1"/>
          <p:nvPr/>
        </p:nvSpPr>
        <p:spPr>
          <a:xfrm>
            <a:off x="4404220" y="1342239"/>
            <a:ext cx="7371885" cy="5262979"/>
          </a:xfrm>
          <a:prstGeom prst="rect">
            <a:avLst/>
          </a:prstGeom>
          <a:noFill/>
        </p:spPr>
        <p:txBody>
          <a:bodyPr wrap="square" rtlCol="0">
            <a:spAutoFit/>
          </a:bodyPr>
          <a:lstStyle/>
          <a:p>
            <a:r>
              <a:rPr lang="en-US" sz="2800" dirty="0"/>
              <a:t>“In many ways, writing about numbers is similar to other kinds of expository writing: it should be clear, concise, and written in a logical order. It should start by stating an idea or proposition, then provide evidence to support that thesis. It should include examples that the expected audience can relate to, and descriptive language that enhances their understanding of how the evidence relates to the question[….] In short, it will follow many of the principles of good writing, but with the addition of quantitative information.” (p. 2)</a:t>
            </a:r>
          </a:p>
        </p:txBody>
      </p:sp>
    </p:spTree>
    <p:extLst>
      <p:ext uri="{BB962C8B-B14F-4D97-AF65-F5344CB8AC3E}">
        <p14:creationId xmlns:p14="http://schemas.microsoft.com/office/powerpoint/2010/main" val="151217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1: The W’s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4832092"/>
          </a:xfrm>
          <a:prstGeom prst="rect">
            <a:avLst/>
          </a:prstGeom>
          <a:noFill/>
        </p:spPr>
        <p:txBody>
          <a:bodyPr wrap="square" rtlCol="0">
            <a:spAutoFit/>
          </a:bodyPr>
          <a:lstStyle/>
          <a:p>
            <a:r>
              <a:rPr lang="en-US" sz="2800" dirty="0"/>
              <a:t>Who, what, when, and where</a:t>
            </a:r>
          </a:p>
          <a:p>
            <a:endParaRPr lang="en-US" sz="2800" dirty="0"/>
          </a:p>
          <a:p>
            <a:r>
              <a:rPr lang="en-US" sz="2800" b="1" dirty="0"/>
              <a:t>Bad: </a:t>
            </a:r>
            <a:r>
              <a:rPr lang="en-US" sz="2800" dirty="0"/>
              <a:t>“There were 25 million deaths.”</a:t>
            </a:r>
          </a:p>
          <a:p>
            <a:endParaRPr lang="en-US" sz="2800" b="1" dirty="0"/>
          </a:p>
          <a:p>
            <a:r>
              <a:rPr lang="en-US" sz="2800" b="1" dirty="0"/>
              <a:t>Better: </a:t>
            </a:r>
            <a:r>
              <a:rPr lang="en-US" sz="2800" dirty="0"/>
              <a:t>“During the fourteenth century, 25 million people died in Europe.”</a:t>
            </a:r>
          </a:p>
          <a:p>
            <a:endParaRPr lang="en-US" sz="2800" dirty="0"/>
          </a:p>
          <a:p>
            <a:r>
              <a:rPr lang="en-US" sz="2800" b="1" dirty="0"/>
              <a:t>Best: </a:t>
            </a:r>
            <a:r>
              <a:rPr lang="en-US" sz="2800" dirty="0"/>
              <a:t>“When the Black Plague hit Europe in the latter half of the fourteenth century, it took the lives of 25 million people, young and old, city dwellers and those living in the countryside. The disease killed about one-quarter of Europe's total population at the time (Mack, n.d.).”</a:t>
            </a:r>
            <a:endParaRPr lang="en-US" sz="2800" b="1" dirty="0"/>
          </a:p>
        </p:txBody>
      </p:sp>
    </p:spTree>
    <p:extLst>
      <p:ext uri="{BB962C8B-B14F-4D97-AF65-F5344CB8AC3E}">
        <p14:creationId xmlns:p14="http://schemas.microsoft.com/office/powerpoint/2010/main" val="405291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2: Picking simple, plausible examples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3970318"/>
          </a:xfrm>
          <a:prstGeom prst="rect">
            <a:avLst/>
          </a:prstGeom>
          <a:noFill/>
        </p:spPr>
        <p:txBody>
          <a:bodyPr wrap="square" rtlCol="0">
            <a:spAutoFit/>
          </a:bodyPr>
          <a:lstStyle/>
          <a:p>
            <a:r>
              <a:rPr lang="en-US" sz="2800" b="1" dirty="0"/>
              <a:t>Bad: </a:t>
            </a:r>
            <a:r>
              <a:rPr lang="en-US" sz="2800" dirty="0"/>
              <a:t>“In 2001, the average temperature in the New York City area was 56.3 degrees Fahrenheit.”</a:t>
            </a:r>
          </a:p>
          <a:p>
            <a:endParaRPr lang="en-US" sz="2800" b="1" dirty="0"/>
          </a:p>
          <a:p>
            <a:r>
              <a:rPr lang="en-US" sz="2800" b="1" dirty="0"/>
              <a:t>Better: </a:t>
            </a:r>
            <a:r>
              <a:rPr lang="en-US" sz="2800" dirty="0"/>
              <a:t>“In 2001, the average temperature in the New York City area was 56.3 degrees Fahrenheit, 1.5 degrees above normal.”</a:t>
            </a:r>
          </a:p>
          <a:p>
            <a:endParaRPr lang="en-US" sz="2800" dirty="0"/>
          </a:p>
          <a:p>
            <a:r>
              <a:rPr lang="en-US" sz="2800" b="1" dirty="0"/>
              <a:t>Best: </a:t>
            </a:r>
            <a:r>
              <a:rPr lang="en-US" sz="2800" dirty="0"/>
              <a:t>“In 2001, the average temperature in the New York City area was 56.3 degrees Fahrenheit, 1.5 degrees above normal, making it the seventh warmest year on record for the area.”</a:t>
            </a:r>
            <a:endParaRPr lang="en-US" sz="2800" b="1" dirty="0"/>
          </a:p>
        </p:txBody>
      </p:sp>
    </p:spTree>
    <p:extLst>
      <p:ext uri="{BB962C8B-B14F-4D97-AF65-F5344CB8AC3E}">
        <p14:creationId xmlns:p14="http://schemas.microsoft.com/office/powerpoint/2010/main" val="97907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a:t>
            </a:r>
            <a:r>
              <a:rPr lang="en-US" sz="4000" b="1" dirty="0">
                <a:ea typeface="Gill Sans MT"/>
                <a:cs typeface="Gill Sans MT"/>
                <a:sym typeface="Gill Sans MT"/>
              </a:rPr>
              <a:t>3: Defining &amp; interpreting your terms</a:t>
            </a:r>
            <a:endParaRPr lang="en-US" sz="4000" b="1" dirty="0">
              <a:latin typeface="+mj-lt"/>
              <a:ea typeface="Gill Sans MT"/>
              <a:cs typeface="Gill Sans MT"/>
              <a:sym typeface="Gill Sans MT"/>
            </a:endParaRP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4893647"/>
          </a:xfrm>
          <a:prstGeom prst="rect">
            <a:avLst/>
          </a:prstGeom>
          <a:noFill/>
        </p:spPr>
        <p:txBody>
          <a:bodyPr wrap="square" rtlCol="0">
            <a:spAutoFit/>
          </a:bodyPr>
          <a:lstStyle/>
          <a:p>
            <a:r>
              <a:rPr lang="en-US" sz="2400" dirty="0"/>
              <a:t>“Those who are not familiar with your topic are unlikely to know which comparisons to make or to have the information for those comparisons immediately at hand. To help them grasp the meaning of the numbers you report, provide the relevant data and explain the comparisons.”</a:t>
            </a:r>
          </a:p>
          <a:p>
            <a:endParaRPr lang="en-US" sz="2400" b="1" dirty="0"/>
          </a:p>
          <a:p>
            <a:r>
              <a:rPr lang="en-US" sz="2400" b="1" dirty="0"/>
              <a:t>Bad: </a:t>
            </a:r>
            <a:r>
              <a:rPr lang="en-US" sz="2400" dirty="0"/>
              <a:t>“In 2011, total expenditures on health care in the United States were estimated to be more than $2.7 trillion (Centers for Medicare and Medicaid Services 2013).”</a:t>
            </a:r>
          </a:p>
          <a:p>
            <a:endParaRPr lang="en-US" sz="2400" dirty="0"/>
          </a:p>
          <a:p>
            <a:r>
              <a:rPr lang="en-US" sz="2400" b="1" dirty="0"/>
              <a:t>Best: </a:t>
            </a:r>
            <a:r>
              <a:rPr lang="en-US" sz="2400" dirty="0"/>
              <a:t>“Between 2000 and 2011, the total costs of health care in the United States nearly doubled, from $1,377 billion to $2,693 billion (Centers for Medicare and Medicaid Services 2013; table 1). Over that same period, the share of gross domestic product (GDP) spent for health care increased from 13.7% to 17.7% (</a:t>
            </a:r>
            <a:r>
              <a:rPr lang="en-US" sz="2400" dirty="0" err="1"/>
              <a:t>Organisation</a:t>
            </a:r>
            <a:r>
              <a:rPr lang="en-US" sz="2400" dirty="0"/>
              <a:t> for Economic Cooperation and Development [OECD]2013, figure 7.2.2).”</a:t>
            </a:r>
            <a:endParaRPr lang="en-US" sz="2400" b="1" dirty="0"/>
          </a:p>
        </p:txBody>
      </p:sp>
    </p:spTree>
    <p:extLst>
      <p:ext uri="{BB962C8B-B14F-4D97-AF65-F5344CB8AC3E}">
        <p14:creationId xmlns:p14="http://schemas.microsoft.com/office/powerpoint/2010/main" val="336008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7: Summarizing patterns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5262979"/>
          </a:xfrm>
          <a:prstGeom prst="rect">
            <a:avLst/>
          </a:prstGeom>
          <a:noFill/>
        </p:spPr>
        <p:txBody>
          <a:bodyPr wrap="square" rtlCol="0">
            <a:spAutoFit/>
          </a:bodyPr>
          <a:lstStyle/>
          <a:p>
            <a:r>
              <a:rPr lang="en-US" sz="2400" dirty="0"/>
              <a:t>“However, if you provide only a table or chart, you leave it to your readers to figure out for themselves what that evidence says. Instead, digest the patterns to help readers see the general relationship in the table or chart.”</a:t>
            </a:r>
          </a:p>
          <a:p>
            <a:endParaRPr lang="en-US" sz="2400" b="1" dirty="0"/>
          </a:p>
          <a:p>
            <a:r>
              <a:rPr lang="en-US" sz="2400" b="1" dirty="0"/>
              <a:t>Example</a:t>
            </a:r>
            <a:r>
              <a:rPr lang="en-US" sz="2400" dirty="0"/>
              <a:t>: “As shown in figure 2.1, the median price of a new single-family home followed a general upward trend in each of the four major census regions between 1980 and 2000. This trend was interrupted by a leveling off or even a decline in prices around 1990, after which prices resumed their upward trajectory. Throughout most of the period shown, the highest housing prices were found in the Northeast, followed by the West, Midwest, and South (US Census Bureau 2001a).”</a:t>
            </a:r>
          </a:p>
          <a:p>
            <a:endParaRPr lang="en-US" sz="2400" dirty="0"/>
          </a:p>
          <a:p>
            <a:r>
              <a:rPr lang="en-US" sz="2400" b="1" dirty="0"/>
              <a:t>Note exceptions: </a:t>
            </a:r>
            <a:r>
              <a:rPr lang="en-US" sz="2400" dirty="0"/>
              <a:t>“In three of the four regions, housing prices rose throughout the 1980s. In the South, however, housing prices did not begin to rise until 1990, after which they rose at approximately the same rate as in each of the other regions.”</a:t>
            </a:r>
          </a:p>
        </p:txBody>
      </p:sp>
    </p:spTree>
    <p:extLst>
      <p:ext uri="{BB962C8B-B14F-4D97-AF65-F5344CB8AC3E}">
        <p14:creationId xmlns:p14="http://schemas.microsoft.com/office/powerpoint/2010/main" val="162761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85ED5C07-90BA-40E1-BB77-F430136CF02B}"/>
              </a:ext>
            </a:extLst>
          </p:cNvPr>
          <p:cNvPicPr>
            <a:picLocks noChangeAspect="1"/>
          </p:cNvPicPr>
          <p:nvPr/>
        </p:nvPicPr>
        <p:blipFill rotWithShape="1">
          <a:blip r:embed="rId3"/>
          <a:srcRect b="46055"/>
          <a:stretch/>
        </p:blipFill>
        <p:spPr>
          <a:xfrm>
            <a:off x="211569" y="318782"/>
            <a:ext cx="5295226" cy="4068660"/>
          </a:xfrm>
          <a:prstGeom prst="rect">
            <a:avLst/>
          </a:prstGeom>
        </p:spPr>
      </p:pic>
      <p:pic>
        <p:nvPicPr>
          <p:cNvPr id="6" name="Picture 5">
            <a:extLst>
              <a:ext uri="{FF2B5EF4-FFF2-40B4-BE49-F238E27FC236}">
                <a16:creationId xmlns:a16="http://schemas.microsoft.com/office/drawing/2014/main" id="{715B3B72-789F-47FB-9D70-7E2A0ED30B1F}"/>
              </a:ext>
            </a:extLst>
          </p:cNvPr>
          <p:cNvPicPr>
            <a:picLocks noChangeAspect="1"/>
          </p:cNvPicPr>
          <p:nvPr/>
        </p:nvPicPr>
        <p:blipFill rotWithShape="1">
          <a:blip r:embed="rId3"/>
          <a:srcRect t="53945"/>
          <a:stretch/>
        </p:blipFill>
        <p:spPr>
          <a:xfrm>
            <a:off x="5680376" y="318782"/>
            <a:ext cx="6202376" cy="4068660"/>
          </a:xfrm>
          <a:prstGeom prst="rect">
            <a:avLst/>
          </a:prstGeom>
        </p:spPr>
      </p:pic>
    </p:spTree>
    <p:extLst>
      <p:ext uri="{BB962C8B-B14F-4D97-AF65-F5344CB8AC3E}">
        <p14:creationId xmlns:p14="http://schemas.microsoft.com/office/powerpoint/2010/main" val="65131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How do variables </a:t>
            </a:r>
            <a:r>
              <a:rPr lang="en-US" sz="3200" b="1" i="1" dirty="0">
                <a:solidFill>
                  <a:srgbClr val="FFC000"/>
                </a:solidFill>
                <a:latin typeface="+mj-lt"/>
                <a:ea typeface="Gill Sans MT"/>
                <a:cs typeface="Gill Sans MT"/>
                <a:sym typeface="Gill Sans MT"/>
              </a:rPr>
              <a:t>co-vary</a:t>
            </a:r>
            <a:r>
              <a:rPr lang="en-US" sz="3200" dirty="0">
                <a:latin typeface="+mj-lt"/>
                <a:ea typeface="Gill Sans MT"/>
                <a:cs typeface="Gill Sans MT"/>
                <a:sym typeface="Gill Sans MT"/>
              </a:rPr>
              <a:t> with one another?</a:t>
            </a:r>
          </a:p>
        </p:txBody>
      </p:sp>
      <p:pic>
        <p:nvPicPr>
          <p:cNvPr id="9" name="Picture 8">
            <a:extLst>
              <a:ext uri="{FF2B5EF4-FFF2-40B4-BE49-F238E27FC236}">
                <a16:creationId xmlns:a16="http://schemas.microsoft.com/office/drawing/2014/main" id="{79EF4C0B-690A-4998-BB1C-4C728423C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388"/>
            <a:ext cx="12192000" cy="4215018"/>
          </a:xfrm>
          <a:prstGeom prst="rect">
            <a:avLst/>
          </a:prstGeom>
        </p:spPr>
      </p:pic>
      <p:sp>
        <p:nvSpPr>
          <p:cNvPr id="10" name="Rectangle 9">
            <a:extLst>
              <a:ext uri="{FF2B5EF4-FFF2-40B4-BE49-F238E27FC236}">
                <a16:creationId xmlns:a16="http://schemas.microsoft.com/office/drawing/2014/main" id="{2AE91231-91E0-4682-A895-D782CA770B7F}"/>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64466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Correlation is NOT causation</a:t>
            </a:r>
          </a:p>
          <a:p>
            <a:pPr>
              <a:buSzPct val="25000"/>
            </a:pPr>
            <a:r>
              <a:rPr lang="en-US" sz="3200" dirty="0">
                <a:latin typeface="+mj-lt"/>
                <a:ea typeface="Gill Sans MT"/>
                <a:cs typeface="Gill Sans MT"/>
                <a:sym typeface="Gill Sans MT"/>
              </a:rPr>
              <a:t>Correlation is challenging to write about—so many numbers!</a:t>
            </a:r>
          </a:p>
        </p:txBody>
      </p:sp>
      <p:pic>
        <p:nvPicPr>
          <p:cNvPr id="6" name="Picture 5">
            <a:extLst>
              <a:ext uri="{FF2B5EF4-FFF2-40B4-BE49-F238E27FC236}">
                <a16:creationId xmlns:a16="http://schemas.microsoft.com/office/drawing/2014/main" id="{7CC54B51-4356-44E3-8D82-8268D18B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0724"/>
            <a:ext cx="12192000" cy="4215018"/>
          </a:xfrm>
          <a:prstGeom prst="rect">
            <a:avLst/>
          </a:prstGeom>
        </p:spPr>
      </p:pic>
      <p:sp>
        <p:nvSpPr>
          <p:cNvPr id="7" name="Rectangle 6">
            <a:extLst>
              <a:ext uri="{FF2B5EF4-FFF2-40B4-BE49-F238E27FC236}">
                <a16:creationId xmlns:a16="http://schemas.microsoft.com/office/drawing/2014/main" id="{8024257B-0780-4EFB-A3AB-0C8BFF1CD1EA}"/>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4027836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1111</Words>
  <Application>Microsoft Office PowerPoint</Application>
  <PresentationFormat>Widescreen</PresentationFormat>
  <Paragraphs>104</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Calisto MT</vt:lpstr>
      <vt:lpstr>Gill Sans MT</vt:lpstr>
      <vt:lpstr>Wingdings 2</vt:lpstr>
      <vt:lpstr>Slate</vt:lpstr>
      <vt:lpstr>Week 10:Writing about numbers; Correlation &amp; 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Descriptive statistics</dc:title>
  <dc:creator>Jerry Shannon</dc:creator>
  <cp:lastModifiedBy>Gerald Shannon</cp:lastModifiedBy>
  <cp:revision>119</cp:revision>
  <dcterms:created xsi:type="dcterms:W3CDTF">2021-09-02T15:10:57Z</dcterms:created>
  <dcterms:modified xsi:type="dcterms:W3CDTF">2021-10-26T16:34:56Z</dcterms:modified>
</cp:coreProperties>
</file>