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96" r:id="rId3"/>
    <p:sldId id="297" r:id="rId4"/>
    <p:sldId id="312" r:id="rId5"/>
    <p:sldId id="313" r:id="rId6"/>
    <p:sldId id="315" r:id="rId7"/>
    <p:sldId id="316" r:id="rId8"/>
    <p:sldId id="317" r:id="rId9"/>
    <p:sldId id="31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3026-85D4-48E8-9219-18000F688023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42E2-8102-4E72-B8DC-BA8209884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1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05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236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0283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5361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9302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658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87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hypothesis is usually what you’re trying to prove.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707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2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8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39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9932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1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5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21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1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9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9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6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93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C8B963-0F36-48FC-991E-AA63861DA924}" type="datetimeFigureOut">
              <a:rPr lang="en-US" smtClean="0"/>
              <a:t>10/27/2021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428D1EF-21B1-4D0B-A764-32B3B9A0A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79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DA1E6-0A9B-4FAD-9E42-B37B3CA5D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4917" y="3979334"/>
            <a:ext cx="9440034" cy="1828801"/>
          </a:xfrm>
        </p:spPr>
        <p:txBody>
          <a:bodyPr>
            <a:normAutofit/>
          </a:bodyPr>
          <a:lstStyle/>
          <a:p>
            <a:r>
              <a:rPr lang="en-US" dirty="0"/>
              <a:t>Week 11:Univariate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D1488-58DF-4A33-AC86-D6B690A6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4917" y="5808133"/>
            <a:ext cx="9440034" cy="1049867"/>
          </a:xfrm>
        </p:spPr>
        <p:txBody>
          <a:bodyPr>
            <a:normAutofit/>
          </a:bodyPr>
          <a:lstStyle/>
          <a:p>
            <a:r>
              <a:rPr lang="en-US" sz="3200" dirty="0"/>
              <a:t>Geog4300: Shannon</a:t>
            </a:r>
          </a:p>
        </p:txBody>
      </p:sp>
      <p:pic>
        <p:nvPicPr>
          <p:cNvPr id="5" name="Shape 304">
            <a:extLst>
              <a:ext uri="{FF2B5EF4-FFF2-40B4-BE49-F238E27FC236}">
                <a16:creationId xmlns:a16="http://schemas.microsoft.com/office/drawing/2014/main" id="{95AF2EC1-9571-4E74-ACC5-094E65D619D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0743" y="559464"/>
            <a:ext cx="4990514" cy="3849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464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138">
            <a:extLst>
              <a:ext uri="{FF2B5EF4-FFF2-40B4-BE49-F238E27FC236}">
                <a16:creationId xmlns:a16="http://schemas.microsoft.com/office/drawing/2014/main" id="{05EF7510-A7E5-4D44-B47C-1B14E084B226}"/>
              </a:ext>
            </a:extLst>
          </p:cNvPr>
          <p:cNvSpPr txBox="1"/>
          <p:nvPr/>
        </p:nvSpPr>
        <p:spPr>
          <a:xfrm>
            <a:off x="307973" y="200371"/>
            <a:ext cx="2766911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Correlation</a:t>
            </a:r>
          </a:p>
        </p:txBody>
      </p:sp>
      <p:sp>
        <p:nvSpPr>
          <p:cNvPr id="6" name="Shape 139">
            <a:extLst>
              <a:ext uri="{FF2B5EF4-FFF2-40B4-BE49-F238E27FC236}">
                <a16:creationId xmlns:a16="http://schemas.microsoft.com/office/drawing/2014/main" id="{A5A328D0-5B0A-4CF7-8859-07766F1087D7}"/>
              </a:ext>
            </a:extLst>
          </p:cNvPr>
          <p:cNvSpPr txBox="1"/>
          <p:nvPr/>
        </p:nvSpPr>
        <p:spPr>
          <a:xfrm>
            <a:off x="765172" y="908941"/>
            <a:ext cx="7997825" cy="64633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strongly x and y are </a:t>
            </a:r>
            <a:r>
              <a:rPr lang="en-US" sz="3600" b="1" i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related</a:t>
            </a:r>
          </a:p>
        </p:txBody>
      </p:sp>
      <p:sp>
        <p:nvSpPr>
          <p:cNvPr id="7" name="Shape 140">
            <a:extLst>
              <a:ext uri="{FF2B5EF4-FFF2-40B4-BE49-F238E27FC236}">
                <a16:creationId xmlns:a16="http://schemas.microsoft.com/office/drawing/2014/main" id="{B8559B71-3E82-498B-A809-8722B142B597}"/>
              </a:ext>
            </a:extLst>
          </p:cNvPr>
          <p:cNvSpPr txBox="1"/>
          <p:nvPr/>
        </p:nvSpPr>
        <p:spPr>
          <a:xfrm>
            <a:off x="307973" y="1692414"/>
            <a:ext cx="2563329" cy="7078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4000" b="1" i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Regression</a:t>
            </a:r>
          </a:p>
        </p:txBody>
      </p:sp>
      <p:sp>
        <p:nvSpPr>
          <p:cNvPr id="8" name="Shape 141">
            <a:extLst>
              <a:ext uri="{FF2B5EF4-FFF2-40B4-BE49-F238E27FC236}">
                <a16:creationId xmlns:a16="http://schemas.microsoft.com/office/drawing/2014/main" id="{B2AEBC7A-5A52-4EC1-A804-6C22AC1CD109}"/>
              </a:ext>
            </a:extLst>
          </p:cNvPr>
          <p:cNvSpPr txBox="1"/>
          <p:nvPr/>
        </p:nvSpPr>
        <p:spPr>
          <a:xfrm>
            <a:off x="917573" y="2286000"/>
            <a:ext cx="10854217" cy="120032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3600" dirty="0">
                <a:ea typeface="Gill Sans MT"/>
                <a:cs typeface="Gill Sans MT"/>
                <a:sym typeface="Gill Sans MT"/>
              </a:rPr>
              <a:t>tells us how a </a:t>
            </a:r>
            <a:r>
              <a:rPr lang="en-US" sz="3600" i="1" dirty="0"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 in x 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is </a:t>
            </a:r>
            <a:r>
              <a:rPr lang="en-US" sz="3600" b="1" i="1" dirty="0">
                <a:solidFill>
                  <a:srgbClr val="FFC000"/>
                </a:solidFill>
                <a:ea typeface="Gill Sans MT"/>
                <a:cs typeface="Gill Sans MT"/>
                <a:sym typeface="Gill Sans MT"/>
              </a:rPr>
              <a:t>associated </a:t>
            </a:r>
            <a:r>
              <a:rPr lang="en-US" sz="3600" b="1" i="1" dirty="0">
                <a:ea typeface="Gill Sans MT"/>
                <a:cs typeface="Gill Sans MT"/>
                <a:sym typeface="Gill Sans MT"/>
              </a:rPr>
              <a:t>with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 a </a:t>
            </a:r>
            <a:r>
              <a:rPr lang="en-US" sz="3600" i="1" dirty="0">
                <a:ea typeface="Gill Sans MT"/>
                <a:cs typeface="Gill Sans MT"/>
                <a:sym typeface="Gill Sans MT"/>
              </a:rPr>
              <a:t>change</a:t>
            </a:r>
            <a:r>
              <a:rPr lang="en-US" sz="3600" dirty="0">
                <a:ea typeface="Gill Sans MT"/>
                <a:cs typeface="Gill Sans MT"/>
                <a:sym typeface="Gill Sans MT"/>
              </a:rPr>
              <a:t> in y</a:t>
            </a:r>
          </a:p>
        </p:txBody>
      </p:sp>
      <p:pic>
        <p:nvPicPr>
          <p:cNvPr id="9" name="Shape 142" descr="scatter">
            <a:extLst>
              <a:ext uri="{FF2B5EF4-FFF2-40B4-BE49-F238E27FC236}">
                <a16:creationId xmlns:a16="http://schemas.microsoft.com/office/drawing/2014/main" id="{6EC19FF6-E907-4C16-9C6D-234FD343F5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0701" y="3364636"/>
            <a:ext cx="3286002" cy="3129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43">
            <a:extLst>
              <a:ext uri="{FF2B5EF4-FFF2-40B4-BE49-F238E27FC236}">
                <a16:creationId xmlns:a16="http://schemas.microsoft.com/office/drawing/2014/main" id="{98B75F9C-4B77-47C7-AFA7-9FDA91F761A7}"/>
              </a:ext>
            </a:extLst>
          </p:cNvPr>
          <p:cNvSpPr txBox="1"/>
          <p:nvPr/>
        </p:nvSpPr>
        <p:spPr>
          <a:xfrm>
            <a:off x="5582206" y="3435282"/>
            <a:ext cx="5854080" cy="255454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Correlation: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There is a strong positive relationship (r=0.81) between the size of a house and its selling price.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400" dirty="0">
              <a:ea typeface="Gill Sans MT"/>
              <a:cs typeface="Gill Sans MT"/>
              <a:sym typeface="Gill Sans MT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Regression: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400" dirty="0">
                <a:ea typeface="Gill Sans MT"/>
                <a:cs typeface="Gill Sans MT"/>
                <a:sym typeface="Gill Sans MT"/>
              </a:rPr>
              <a:t>The price of a house goes up $10,000 for each additional 500 square feet.</a:t>
            </a:r>
          </a:p>
        </p:txBody>
      </p:sp>
    </p:spTree>
    <p:extLst>
      <p:ext uri="{BB962C8B-B14F-4D97-AF65-F5344CB8AC3E}">
        <p14:creationId xmlns:p14="http://schemas.microsoft.com/office/powerpoint/2010/main" val="405291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97907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Some terminology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1C265D-0E8B-4619-B9E7-19FA2F3CD80C}"/>
              </a:ext>
            </a:extLst>
          </p:cNvPr>
          <p:cNvSpPr txBox="1"/>
          <p:nvPr/>
        </p:nvSpPr>
        <p:spPr>
          <a:xfrm>
            <a:off x="476395" y="1226830"/>
            <a:ext cx="11239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Regression coefficient (or beta)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Error term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</a:t>
            </a:r>
            <a:r>
              <a:rPr lang="en-US" sz="3600" baseline="30000" dirty="0"/>
              <a:t>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/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36F782-05C0-4782-965E-19D3CC521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10" y="1310251"/>
                <a:ext cx="400263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Shape 235" descr="commute3">
            <a:extLst>
              <a:ext uri="{FF2B5EF4-FFF2-40B4-BE49-F238E27FC236}">
                <a16:creationId xmlns:a16="http://schemas.microsoft.com/office/drawing/2014/main" id="{1E3F5DBC-E93F-499A-B233-27176B3831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81376" y="2686014"/>
            <a:ext cx="3998911" cy="39182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208BBA-0A9A-4336-9069-DD5F688CBBBF}"/>
              </a:ext>
            </a:extLst>
          </p:cNvPr>
          <p:cNvSpPr/>
          <p:nvPr/>
        </p:nvSpPr>
        <p:spPr>
          <a:xfrm>
            <a:off x="5632741" y="5907635"/>
            <a:ext cx="18133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R</a:t>
            </a:r>
            <a:r>
              <a:rPr lang="en-US" sz="3200" baseline="30000" dirty="0"/>
              <a:t>2 </a:t>
            </a:r>
            <a:r>
              <a:rPr lang="en-US" sz="3200" dirty="0"/>
              <a:t>= 0.65</a:t>
            </a:r>
          </a:p>
        </p:txBody>
      </p:sp>
    </p:spTree>
    <p:extLst>
      <p:ext uri="{BB962C8B-B14F-4D97-AF65-F5344CB8AC3E}">
        <p14:creationId xmlns:p14="http://schemas.microsoft.com/office/powerpoint/2010/main" val="183931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Not all regression uses a linear form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5EAE6-EED1-47C5-9676-70B8524305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493"/>
          <a:stretch/>
        </p:blipFill>
        <p:spPr>
          <a:xfrm>
            <a:off x="2006352" y="1072695"/>
            <a:ext cx="8448397" cy="560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97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Regression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10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Diagnostics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980DB3-D1FD-4A21-B4D2-88CA12104128}"/>
              </a:ext>
            </a:extLst>
          </p:cNvPr>
          <p:cNvSpPr/>
          <p:nvPr/>
        </p:nvSpPr>
        <p:spPr>
          <a:xfrm>
            <a:off x="536895" y="927062"/>
            <a:ext cx="604851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Are your residuals normal?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Heteroskedasticity?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What about outliers?</a:t>
            </a:r>
          </a:p>
        </p:txBody>
      </p:sp>
      <p:pic>
        <p:nvPicPr>
          <p:cNvPr id="9" name="Picture 2" descr="https://qph.is.quoracdn.net/main-qimg-a1380ca36813c6a02cf9cb69e9561431?convert_to_webp=true">
            <a:extLst>
              <a:ext uri="{FF2B5EF4-FFF2-40B4-BE49-F238E27FC236}">
                <a16:creationId xmlns:a16="http://schemas.microsoft.com/office/drawing/2014/main" id="{B45002CC-5B82-4DD9-BB0C-61A80A6AE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31" y="2848406"/>
            <a:ext cx="6011799" cy="37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09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536895" y="253767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Calculating residuals in Excel</a:t>
            </a:r>
          </a:p>
        </p:txBody>
      </p:sp>
      <p:sp>
        <p:nvSpPr>
          <p:cNvPr id="7" name="Shape 236">
            <a:extLst>
              <a:ext uri="{FF2B5EF4-FFF2-40B4-BE49-F238E27FC236}">
                <a16:creationId xmlns:a16="http://schemas.microsoft.com/office/drawing/2014/main" id="{FA7A4959-2664-4327-B2BE-DB1337A6F26E}"/>
              </a:ext>
            </a:extLst>
          </p:cNvPr>
          <p:cNvSpPr/>
          <p:nvPr/>
        </p:nvSpPr>
        <p:spPr>
          <a:xfrm>
            <a:off x="10283301" y="3718159"/>
            <a:ext cx="342899" cy="249237"/>
          </a:xfrm>
          <a:prstGeom prst="ellipse">
            <a:avLst/>
          </a:prstGeom>
          <a:noFill/>
          <a:ln w="2857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Shape 237">
            <a:extLst>
              <a:ext uri="{FF2B5EF4-FFF2-40B4-BE49-F238E27FC236}">
                <a16:creationId xmlns:a16="http://schemas.microsoft.com/office/drawing/2014/main" id="{4DDD9254-2A1F-4FBE-91B0-88C05E9B1A92}"/>
              </a:ext>
            </a:extLst>
          </p:cNvPr>
          <p:cNvSpPr/>
          <p:nvPr/>
        </p:nvSpPr>
        <p:spPr>
          <a:xfrm>
            <a:off x="10696051" y="3718159"/>
            <a:ext cx="425448" cy="254000"/>
          </a:xfrm>
          <a:prstGeom prst="ellipse">
            <a:avLst/>
          </a:prstGeom>
          <a:noFill/>
          <a:ln w="28575" cap="flat" cmpd="sng">
            <a:solidFill>
              <a:srgbClr val="D60093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CBA7C-0DF0-4253-8325-AC62A0D1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5676"/>
            <a:ext cx="12192000" cy="462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01">
            <a:extLst>
              <a:ext uri="{FF2B5EF4-FFF2-40B4-BE49-F238E27FC236}">
                <a16:creationId xmlns:a16="http://schemas.microsoft.com/office/drawing/2014/main" id="{6E82EB7D-8D71-4CFF-A93D-A734763EFEF7}"/>
              </a:ext>
            </a:extLst>
          </p:cNvPr>
          <p:cNvSpPr txBox="1"/>
          <p:nvPr/>
        </p:nvSpPr>
        <p:spPr>
          <a:xfrm>
            <a:off x="177553" y="200501"/>
            <a:ext cx="10695963" cy="58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4000" b="1" dirty="0">
                <a:latin typeface="+mj-lt"/>
                <a:ea typeface="Gill Sans MT"/>
                <a:cs typeface="Gill Sans MT"/>
                <a:sym typeface="Gill Sans MT"/>
              </a:rPr>
              <a:t>What tests have we covered?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51B92-4161-48C8-A39C-E6863EA9FF89}"/>
              </a:ext>
            </a:extLst>
          </p:cNvPr>
          <p:cNvSpPr/>
          <p:nvPr/>
        </p:nvSpPr>
        <p:spPr>
          <a:xfrm>
            <a:off x="177553" y="1193592"/>
            <a:ext cx="1185169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T-tests: One-sample, Two-sample, Paired, non-parametric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Chi-square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ANOVA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Correlation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600" dirty="0"/>
          </a:p>
          <a:p>
            <a:r>
              <a:rPr lang="en-US" sz="3600" dirty="0"/>
              <a:t>In pairs or on your own: Come up with a research question that can be answered by one of these tests. We will try to guess which one.</a:t>
            </a:r>
          </a:p>
        </p:txBody>
      </p:sp>
    </p:spTree>
    <p:extLst>
      <p:ext uri="{BB962C8B-B14F-4D97-AF65-F5344CB8AC3E}">
        <p14:creationId xmlns:p14="http://schemas.microsoft.com/office/powerpoint/2010/main" val="2304723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31</TotalTime>
  <Words>279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Calisto MT</vt:lpstr>
      <vt:lpstr>Cambria Math</vt:lpstr>
      <vt:lpstr>Gill Sans MT</vt:lpstr>
      <vt:lpstr>Trebuchet MS</vt:lpstr>
      <vt:lpstr>Wingdings 2</vt:lpstr>
      <vt:lpstr>Slate</vt:lpstr>
      <vt:lpstr>Week 11:Univariate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Descriptive statistics</dc:title>
  <dc:creator>Jerry Shannon</dc:creator>
  <cp:lastModifiedBy>Jerry Shannon</cp:lastModifiedBy>
  <cp:revision>137</cp:revision>
  <dcterms:created xsi:type="dcterms:W3CDTF">2021-09-02T15:10:57Z</dcterms:created>
  <dcterms:modified xsi:type="dcterms:W3CDTF">2021-10-27T21:53:02Z</dcterms:modified>
</cp:coreProperties>
</file>