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61" r:id="rId7"/>
    <p:sldId id="259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JeCKftkNKJ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6: Probability and Z/T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1C9D5-61C5-4CE2-B7E8-F60D3C2E0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31" y="18020"/>
            <a:ext cx="5936537" cy="40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38">
            <a:extLst>
              <a:ext uri="{FF2B5EF4-FFF2-40B4-BE49-F238E27FC236}">
                <a16:creationId xmlns:a16="http://schemas.microsoft.com/office/drawing/2014/main" id="{C8CF6D31-CFEF-414A-A3C6-C4D4B311EE1D}"/>
              </a:ext>
            </a:extLst>
          </p:cNvPr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latin typeface="+mj-lt"/>
                <a:sym typeface="Arial"/>
              </a:rPr>
              <a:t>Concept check</a:t>
            </a:r>
          </a:p>
        </p:txBody>
      </p:sp>
      <p:sp>
        <p:nvSpPr>
          <p:cNvPr id="8" name="Shape 339">
            <a:extLst>
              <a:ext uri="{FF2B5EF4-FFF2-40B4-BE49-F238E27FC236}">
                <a16:creationId xmlns:a16="http://schemas.microsoft.com/office/drawing/2014/main" id="{BEEF42FD-F6CF-4516-A115-7EB2D4873A93}"/>
              </a:ext>
            </a:extLst>
          </p:cNvPr>
          <p:cNvSpPr txBox="1"/>
          <p:nvPr/>
        </p:nvSpPr>
        <p:spPr>
          <a:xfrm>
            <a:off x="649703" y="1295400"/>
            <a:ext cx="6178935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The town of </a:t>
            </a:r>
            <a:r>
              <a:rPr lang="en-US" sz="2800" dirty="0" err="1">
                <a:sym typeface="Arial"/>
              </a:rPr>
              <a:t>Chewandswallow</a:t>
            </a:r>
            <a:r>
              <a:rPr lang="en-US" sz="2800" dirty="0">
                <a:sym typeface="Arial"/>
              </a:rPr>
              <a:t> receives random spaghetti storms two days out of every week on average.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A neighborhood group is planning an Italian picnic. What is the chance it will receive three storms in the week prior to this event, so they won’t have to cook?</a:t>
            </a:r>
          </a:p>
        </p:txBody>
      </p:sp>
      <p:pic>
        <p:nvPicPr>
          <p:cNvPr id="9" name="Shape 340" descr="File:Cloudy with a Chance of Meatballs (book).jpg">
            <a:extLst>
              <a:ext uri="{FF2B5EF4-FFF2-40B4-BE49-F238E27FC236}">
                <a16:creationId xmlns:a16="http://schemas.microsoft.com/office/drawing/2014/main" id="{0057F160-C6C9-40D1-AEF5-D08F15A75F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819" y="137965"/>
            <a:ext cx="3637820" cy="317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341">
            <a:extLst>
              <a:ext uri="{FF2B5EF4-FFF2-40B4-BE49-F238E27FC236}">
                <a16:creationId xmlns:a16="http://schemas.microsoft.com/office/drawing/2014/main" id="{5F41CE7D-C077-4779-B965-9087476E79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496" y="4165134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45731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38">
            <a:extLst>
              <a:ext uri="{FF2B5EF4-FFF2-40B4-BE49-F238E27FC236}">
                <a16:creationId xmlns:a16="http://schemas.microsoft.com/office/drawing/2014/main" id="{C8CF6D31-CFEF-414A-A3C6-C4D4B311EE1D}"/>
              </a:ext>
            </a:extLst>
          </p:cNvPr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latin typeface="+mj-lt"/>
                <a:sym typeface="Arial"/>
              </a:rPr>
              <a:t>Z (and t) scores</a:t>
            </a:r>
          </a:p>
        </p:txBody>
      </p:sp>
      <p:sp>
        <p:nvSpPr>
          <p:cNvPr id="8" name="Shape 339">
            <a:extLst>
              <a:ext uri="{FF2B5EF4-FFF2-40B4-BE49-F238E27FC236}">
                <a16:creationId xmlns:a16="http://schemas.microsoft.com/office/drawing/2014/main" id="{BEEF42FD-F6CF-4516-A115-7EB2D4873A93}"/>
              </a:ext>
            </a:extLst>
          </p:cNvPr>
          <p:cNvSpPr txBox="1"/>
          <p:nvPr/>
        </p:nvSpPr>
        <p:spPr>
          <a:xfrm>
            <a:off x="649703" y="1295400"/>
            <a:ext cx="11212330" cy="9109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How many </a:t>
            </a:r>
            <a:r>
              <a:rPr lang="en-US" sz="2800" b="1" u="sng" dirty="0">
                <a:sym typeface="Arial"/>
              </a:rPr>
              <a:t>standard deviations</a:t>
            </a:r>
            <a:r>
              <a:rPr lang="en-US" sz="2800" b="1" dirty="0">
                <a:sym typeface="Arial"/>
              </a:rPr>
              <a:t> </a:t>
            </a:r>
            <a:r>
              <a:rPr lang="en-US" sz="2800" dirty="0">
                <a:sym typeface="Arial"/>
              </a:rPr>
              <a:t>is an observation from the </a:t>
            </a:r>
            <a:r>
              <a:rPr lang="en-US" sz="2800" b="1" u="sng" dirty="0">
                <a:sym typeface="Arial"/>
              </a:rPr>
              <a:t>mean</a:t>
            </a:r>
            <a:r>
              <a:rPr lang="en-US" sz="2800" dirty="0">
                <a:sym typeface="Arial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64EBE-AA6A-45FA-BDB8-3AF3310AB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48" y="2835479"/>
            <a:ext cx="5298956" cy="3850023"/>
          </a:xfrm>
          <a:prstGeom prst="rect">
            <a:avLst/>
          </a:prstGeom>
        </p:spPr>
      </p:pic>
      <p:sp>
        <p:nvSpPr>
          <p:cNvPr id="11" name="Shape 121">
            <a:extLst>
              <a:ext uri="{FF2B5EF4-FFF2-40B4-BE49-F238E27FC236}">
                <a16:creationId xmlns:a16="http://schemas.microsoft.com/office/drawing/2014/main" id="{2D894076-B6BE-4ECC-AFE4-C67DBDA43C08}"/>
              </a:ext>
            </a:extLst>
          </p:cNvPr>
          <p:cNvSpPr txBox="1"/>
          <p:nvPr/>
        </p:nvSpPr>
        <p:spPr>
          <a:xfrm>
            <a:off x="958791" y="1925332"/>
            <a:ext cx="2849810" cy="10639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2" name="Shape 339">
            <a:extLst>
              <a:ext uri="{FF2B5EF4-FFF2-40B4-BE49-F238E27FC236}">
                <a16:creationId xmlns:a16="http://schemas.microsoft.com/office/drawing/2014/main" id="{167DD115-6235-4CC4-977A-0E0211C7BD01}"/>
              </a:ext>
            </a:extLst>
          </p:cNvPr>
          <p:cNvSpPr txBox="1"/>
          <p:nvPr/>
        </p:nvSpPr>
        <p:spPr>
          <a:xfrm>
            <a:off x="649703" y="2989240"/>
            <a:ext cx="4810132" cy="9109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For a variable with a mean of 23 and a </a:t>
            </a:r>
            <a:r>
              <a:rPr lang="en-US" sz="2800" dirty="0" err="1">
                <a:sym typeface="Arial"/>
              </a:rPr>
              <a:t>s.d.</a:t>
            </a:r>
            <a:r>
              <a:rPr lang="en-US" sz="2800" dirty="0">
                <a:sym typeface="Arial"/>
              </a:rPr>
              <a:t> of 4, the z-score for 30 would be: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775D7-B7C4-4FCC-9388-BAD68252DA43}"/>
                  </a:ext>
                </a:extLst>
              </p:cNvPr>
              <p:cNvSpPr txBox="1"/>
              <p:nvPr/>
            </p:nvSpPr>
            <p:spPr>
              <a:xfrm>
                <a:off x="1103728" y="4522768"/>
                <a:ext cx="2895023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30 −23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775D7-B7C4-4FCC-9388-BAD68252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28" y="4522768"/>
                <a:ext cx="2895023" cy="921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F756198-E2B2-46A3-BB01-FE2F7E185AA9}"/>
              </a:ext>
            </a:extLst>
          </p:cNvPr>
          <p:cNvSpPr/>
          <p:nvPr/>
        </p:nvSpPr>
        <p:spPr>
          <a:xfrm>
            <a:off x="522470" y="5605030"/>
            <a:ext cx="49373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ym typeface="Arial"/>
              </a:rPr>
              <a:t>What value would produce a z-score of negative 2?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078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38">
            <a:extLst>
              <a:ext uri="{FF2B5EF4-FFF2-40B4-BE49-F238E27FC236}">
                <a16:creationId xmlns:a16="http://schemas.microsoft.com/office/drawing/2014/main" id="{C8CF6D31-CFEF-414A-A3C6-C4D4B311EE1D}"/>
              </a:ext>
            </a:extLst>
          </p:cNvPr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latin typeface="+mj-lt"/>
                <a:sym typeface="Arial"/>
              </a:rPr>
              <a:t>Data challenge!</a:t>
            </a:r>
          </a:p>
        </p:txBody>
      </p:sp>
      <p:sp>
        <p:nvSpPr>
          <p:cNvPr id="8" name="Shape 339">
            <a:extLst>
              <a:ext uri="{FF2B5EF4-FFF2-40B4-BE49-F238E27FC236}">
                <a16:creationId xmlns:a16="http://schemas.microsoft.com/office/drawing/2014/main" id="{BEEF42FD-F6CF-4516-A115-7EB2D4873A93}"/>
              </a:ext>
            </a:extLst>
          </p:cNvPr>
          <p:cNvSpPr txBox="1"/>
          <p:nvPr/>
        </p:nvSpPr>
        <p:spPr>
          <a:xfrm>
            <a:off x="649703" y="1295400"/>
            <a:ext cx="11212330" cy="9109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Pick a variable from our county census dataset. Transform its values to z-scores. How many counties are above 2? How many below -2? In what states/regions are these located?</a:t>
            </a:r>
          </a:p>
        </p:txBody>
      </p:sp>
    </p:spTree>
    <p:extLst>
      <p:ext uri="{BB962C8B-B14F-4D97-AF65-F5344CB8AC3E}">
        <p14:creationId xmlns:p14="http://schemas.microsoft.com/office/powerpoint/2010/main" val="88128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25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10887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Binomial/Poisson probability distributions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Z scores and T scores</a:t>
            </a:r>
          </a:p>
        </p:txBody>
      </p:sp>
      <p:pic>
        <p:nvPicPr>
          <p:cNvPr id="9" name="Shape 131" descr="http://www.stat.yale.edu/Courses/1997-98/101/binpdf.gif">
            <a:extLst>
              <a:ext uri="{FF2B5EF4-FFF2-40B4-BE49-F238E27FC236}">
                <a16:creationId xmlns:a16="http://schemas.microsoft.com/office/drawing/2014/main" id="{88F65EA2-1A78-4BF8-B851-20F40BFC4A9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8528" y="2522872"/>
            <a:ext cx="5084748" cy="352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33" descr="http://www.boost.org/doc/libs/1_35_0/libs/math/doc/sf_and_dist/graphs/poisson.png">
            <a:extLst>
              <a:ext uri="{FF2B5EF4-FFF2-40B4-BE49-F238E27FC236}">
                <a16:creationId xmlns:a16="http://schemas.microsoft.com/office/drawing/2014/main" id="{8F7E4CC5-EF57-45F9-B874-514A13311F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0007" y="2522873"/>
            <a:ext cx="4969079" cy="3521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9818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talk about the social history of statistics…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CB1E26-7228-42E1-B4CF-B6E23E3F5638}"/>
              </a:ext>
            </a:extLst>
          </p:cNvPr>
          <p:cNvSpPr/>
          <p:nvPr/>
        </p:nvSpPr>
        <p:spPr>
          <a:xfrm>
            <a:off x="3482175" y="6247593"/>
            <a:ext cx="528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https://www.youtube.com/watch?v=JeCKftkNKJ0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4F4A4-9A13-4EDA-82F3-C5911AEA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43" y="1204602"/>
            <a:ext cx="6373114" cy="44487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36646D-F69C-42C8-A72A-36B0401434DA}"/>
              </a:ext>
            </a:extLst>
          </p:cNvPr>
          <p:cNvSpPr/>
          <p:nvPr/>
        </p:nvSpPr>
        <p:spPr>
          <a:xfrm>
            <a:off x="4553242" y="5653398"/>
            <a:ext cx="3085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Francis Galton</a:t>
            </a:r>
          </a:p>
        </p:txBody>
      </p:sp>
    </p:spTree>
    <p:extLst>
      <p:ext uri="{BB962C8B-B14F-4D97-AF65-F5344CB8AC3E}">
        <p14:creationId xmlns:p14="http://schemas.microsoft.com/office/powerpoint/2010/main" val="7932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11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Probability distributions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10887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How likely was an observed outcome?</a:t>
            </a:r>
          </a:p>
        </p:txBody>
      </p:sp>
      <p:pic>
        <p:nvPicPr>
          <p:cNvPr id="7" name="Shape 121" descr="http://masamiki.com/project/dice.gif">
            <a:extLst>
              <a:ext uri="{FF2B5EF4-FFF2-40B4-BE49-F238E27FC236}">
                <a16:creationId xmlns:a16="http://schemas.microsoft.com/office/drawing/2014/main" id="{E08C38CC-4E48-4AB7-AAB1-DD253ADB32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13239" y="1955724"/>
            <a:ext cx="5165521" cy="4419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7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197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Why do we care about probability?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21751" y="1292284"/>
            <a:ext cx="51156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Because statistical analysis is largely about whether an outcome could have happened </a:t>
            </a:r>
            <a:r>
              <a:rPr lang="en-US" sz="3600" b="1" u="sng" dirty="0"/>
              <a:t>by chance</a:t>
            </a:r>
            <a:r>
              <a:rPr lang="en-US" sz="3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275FA-2B60-429A-8108-6333F8244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853" y="873853"/>
            <a:ext cx="5984147" cy="59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6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Binomial distribution: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6256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How many “successes” in a set number of trials?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F942F-37DE-48F6-A7DD-6366FD540EE5}"/>
              </a:ext>
            </a:extLst>
          </p:cNvPr>
          <p:cNvSpPr txBox="1"/>
          <p:nvPr/>
        </p:nvSpPr>
        <p:spPr>
          <a:xfrm>
            <a:off x="226503" y="3004017"/>
            <a:ext cx="451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Poisson distribution: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37A304-3183-458B-BAC4-8F1DACC73635}"/>
              </a:ext>
            </a:extLst>
          </p:cNvPr>
          <p:cNvSpPr/>
          <p:nvPr/>
        </p:nvSpPr>
        <p:spPr>
          <a:xfrm>
            <a:off x="538528" y="3650348"/>
            <a:ext cx="61055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How many times will a given event occur randomly over a period of time?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1D92-2939-46A9-82A9-56EADCE3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92" y="51092"/>
            <a:ext cx="2742850" cy="2742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E3E3BD-E452-424B-ACE1-0E8F6379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610" y="3016789"/>
            <a:ext cx="3716632" cy="24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1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1D92-2939-46A9-82A9-56EADCE3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02" y="390466"/>
            <a:ext cx="2742850" cy="2742850"/>
          </a:xfrm>
          <a:prstGeom prst="rect">
            <a:avLst/>
          </a:prstGeom>
        </p:spPr>
      </p:pic>
      <p:grpSp>
        <p:nvGrpSpPr>
          <p:cNvPr id="14" name="Shape 168">
            <a:extLst>
              <a:ext uri="{FF2B5EF4-FFF2-40B4-BE49-F238E27FC236}">
                <a16:creationId xmlns:a16="http://schemas.microsoft.com/office/drawing/2014/main" id="{F090CB34-4613-467A-B787-9B8AA95A1ABD}"/>
              </a:ext>
            </a:extLst>
          </p:cNvPr>
          <p:cNvGrpSpPr/>
          <p:nvPr/>
        </p:nvGrpSpPr>
        <p:grpSpPr>
          <a:xfrm>
            <a:off x="460373" y="1761891"/>
            <a:ext cx="3502025" cy="1524000"/>
            <a:chOff x="765175" y="1295400"/>
            <a:chExt cx="3502025" cy="1524000"/>
          </a:xfrm>
        </p:grpSpPr>
        <p:sp>
          <p:nvSpPr>
            <p:cNvPr id="15" name="Shape 169">
              <a:extLst>
                <a:ext uri="{FF2B5EF4-FFF2-40B4-BE49-F238E27FC236}">
                  <a16:creationId xmlns:a16="http://schemas.microsoft.com/office/drawing/2014/main" id="{B8D918BD-258F-4EA8-8ED5-10C37C9A4013}"/>
                </a:ext>
              </a:extLst>
            </p:cNvPr>
            <p:cNvSpPr/>
            <p:nvPr/>
          </p:nvSpPr>
          <p:spPr>
            <a:xfrm>
              <a:off x="765175" y="1295400"/>
              <a:ext cx="3502025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16" name="Shape 170">
              <a:extLst>
                <a:ext uri="{FF2B5EF4-FFF2-40B4-BE49-F238E27FC236}">
                  <a16:creationId xmlns:a16="http://schemas.microsoft.com/office/drawing/2014/main" id="{E2ABE624-7AAA-484E-BF0A-A1321D3CC4E7}"/>
                </a:ext>
              </a:extLst>
            </p:cNvPr>
            <p:cNvSpPr txBox="1"/>
            <p:nvPr/>
          </p:nvSpPr>
          <p:spPr>
            <a:xfrm>
              <a:off x="942278" y="1752600"/>
              <a:ext cx="1419922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17" name="Shape 171">
              <a:extLst>
                <a:ext uri="{FF2B5EF4-FFF2-40B4-BE49-F238E27FC236}">
                  <a16:creationId xmlns:a16="http://schemas.microsoft.com/office/drawing/2014/main" id="{E332239C-169D-4083-8D28-7090B09D7268}"/>
                </a:ext>
              </a:extLst>
            </p:cNvPr>
            <p:cNvSpPr txBox="1"/>
            <p:nvPr/>
          </p:nvSpPr>
          <p:spPr>
            <a:xfrm>
              <a:off x="2362200" y="1469504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18" name="Shape 172">
              <a:extLst>
                <a:ext uri="{FF2B5EF4-FFF2-40B4-BE49-F238E27FC236}">
                  <a16:creationId xmlns:a16="http://schemas.microsoft.com/office/drawing/2014/main" id="{21A5D5DF-E20C-4496-A527-0FCDD71CCFEC}"/>
                </a:ext>
              </a:extLst>
            </p:cNvPr>
            <p:cNvSpPr txBox="1"/>
            <p:nvPr/>
          </p:nvSpPr>
          <p:spPr>
            <a:xfrm>
              <a:off x="2362200" y="208521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19" name="Shape 173">
              <a:extLst>
                <a:ext uri="{FF2B5EF4-FFF2-40B4-BE49-F238E27FC236}">
                  <a16:creationId xmlns:a16="http://schemas.microsoft.com/office/drawing/2014/main" id="{43521D64-85D0-4BB3-9624-9A48FB316E9E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2362200" y="2044987"/>
              <a:ext cx="175259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Shape 174">
            <a:extLst>
              <a:ext uri="{FF2B5EF4-FFF2-40B4-BE49-F238E27FC236}">
                <a16:creationId xmlns:a16="http://schemas.microsoft.com/office/drawing/2014/main" id="{465D0D0A-5F2D-4B2B-82EB-4B547F15FF1B}"/>
              </a:ext>
            </a:extLst>
          </p:cNvPr>
          <p:cNvSpPr txBox="1"/>
          <p:nvPr/>
        </p:nvSpPr>
        <p:spPr>
          <a:xfrm>
            <a:off x="1163297" y="3568987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X= # of “successes”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N= # of trials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P = probability of success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q = probability of failure</a:t>
            </a:r>
          </a:p>
        </p:txBody>
      </p:sp>
    </p:spTree>
    <p:extLst>
      <p:ext uri="{BB962C8B-B14F-4D97-AF65-F5344CB8AC3E}">
        <p14:creationId xmlns:p14="http://schemas.microsoft.com/office/powerpoint/2010/main" val="71701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1D92-2939-46A9-82A9-56EADCE3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071" y="5159762"/>
            <a:ext cx="1610687" cy="1610687"/>
          </a:xfrm>
          <a:prstGeom prst="rect">
            <a:avLst/>
          </a:prstGeom>
        </p:spPr>
      </p:pic>
      <p:grpSp>
        <p:nvGrpSpPr>
          <p:cNvPr id="14" name="Shape 168">
            <a:extLst>
              <a:ext uri="{FF2B5EF4-FFF2-40B4-BE49-F238E27FC236}">
                <a16:creationId xmlns:a16="http://schemas.microsoft.com/office/drawing/2014/main" id="{F090CB34-4613-467A-B787-9B8AA95A1ABD}"/>
              </a:ext>
            </a:extLst>
          </p:cNvPr>
          <p:cNvGrpSpPr/>
          <p:nvPr/>
        </p:nvGrpSpPr>
        <p:grpSpPr>
          <a:xfrm>
            <a:off x="451984" y="1279865"/>
            <a:ext cx="3502025" cy="1524000"/>
            <a:chOff x="765175" y="1295400"/>
            <a:chExt cx="3502025" cy="1524000"/>
          </a:xfrm>
        </p:grpSpPr>
        <p:sp>
          <p:nvSpPr>
            <p:cNvPr id="15" name="Shape 169">
              <a:extLst>
                <a:ext uri="{FF2B5EF4-FFF2-40B4-BE49-F238E27FC236}">
                  <a16:creationId xmlns:a16="http://schemas.microsoft.com/office/drawing/2014/main" id="{B8D918BD-258F-4EA8-8ED5-10C37C9A4013}"/>
                </a:ext>
              </a:extLst>
            </p:cNvPr>
            <p:cNvSpPr/>
            <p:nvPr/>
          </p:nvSpPr>
          <p:spPr>
            <a:xfrm>
              <a:off x="765175" y="1295400"/>
              <a:ext cx="3502025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16" name="Shape 170">
              <a:extLst>
                <a:ext uri="{FF2B5EF4-FFF2-40B4-BE49-F238E27FC236}">
                  <a16:creationId xmlns:a16="http://schemas.microsoft.com/office/drawing/2014/main" id="{E2ABE624-7AAA-484E-BF0A-A1321D3CC4E7}"/>
                </a:ext>
              </a:extLst>
            </p:cNvPr>
            <p:cNvSpPr txBox="1"/>
            <p:nvPr/>
          </p:nvSpPr>
          <p:spPr>
            <a:xfrm>
              <a:off x="942278" y="1752600"/>
              <a:ext cx="1419922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17" name="Shape 171">
              <a:extLst>
                <a:ext uri="{FF2B5EF4-FFF2-40B4-BE49-F238E27FC236}">
                  <a16:creationId xmlns:a16="http://schemas.microsoft.com/office/drawing/2014/main" id="{E332239C-169D-4083-8D28-7090B09D7268}"/>
                </a:ext>
              </a:extLst>
            </p:cNvPr>
            <p:cNvSpPr txBox="1"/>
            <p:nvPr/>
          </p:nvSpPr>
          <p:spPr>
            <a:xfrm>
              <a:off x="2362200" y="1469504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18" name="Shape 172">
              <a:extLst>
                <a:ext uri="{FF2B5EF4-FFF2-40B4-BE49-F238E27FC236}">
                  <a16:creationId xmlns:a16="http://schemas.microsoft.com/office/drawing/2014/main" id="{21A5D5DF-E20C-4496-A527-0FCDD71CCFEC}"/>
                </a:ext>
              </a:extLst>
            </p:cNvPr>
            <p:cNvSpPr txBox="1"/>
            <p:nvPr/>
          </p:nvSpPr>
          <p:spPr>
            <a:xfrm>
              <a:off x="2362200" y="208521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19" name="Shape 173">
              <a:extLst>
                <a:ext uri="{FF2B5EF4-FFF2-40B4-BE49-F238E27FC236}">
                  <a16:creationId xmlns:a16="http://schemas.microsoft.com/office/drawing/2014/main" id="{43521D64-85D0-4BB3-9624-9A48FB316E9E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2362200" y="2044987"/>
              <a:ext cx="175259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Shape 174">
            <a:extLst>
              <a:ext uri="{FF2B5EF4-FFF2-40B4-BE49-F238E27FC236}">
                <a16:creationId xmlns:a16="http://schemas.microsoft.com/office/drawing/2014/main" id="{465D0D0A-5F2D-4B2B-82EB-4B547F15FF1B}"/>
              </a:ext>
            </a:extLst>
          </p:cNvPr>
          <p:cNvSpPr txBox="1"/>
          <p:nvPr/>
        </p:nvSpPr>
        <p:spPr>
          <a:xfrm>
            <a:off x="391510" y="2977969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000" dirty="0">
                <a:sym typeface="Arial"/>
              </a:rPr>
              <a:t>X = # of “successes”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N= # of trials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P = probability of success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q = probability of failure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02CE86-C2D2-4A24-A629-D98597049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31316"/>
              </p:ext>
            </p:extLst>
          </p:nvPr>
        </p:nvGraphicFramePr>
        <p:xfrm>
          <a:off x="5927341" y="624545"/>
          <a:ext cx="6038156" cy="435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9078">
                  <a:extLst>
                    <a:ext uri="{9D8B030D-6E8A-4147-A177-3AD203B41FA5}">
                      <a16:colId xmlns:a16="http://schemas.microsoft.com/office/drawing/2014/main" val="880371999"/>
                    </a:ext>
                  </a:extLst>
                </a:gridCol>
                <a:gridCol w="3019078">
                  <a:extLst>
                    <a:ext uri="{9D8B030D-6E8A-4147-A177-3AD203B41FA5}">
                      <a16:colId xmlns:a16="http://schemas.microsoft.com/office/drawing/2014/main" val="37962664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1/36 (2.778%)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7794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2/36 (5.556%)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9029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3/36 (8.333%)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0667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4/36 (11.111%)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4295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5/36 (13.889%)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8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6/36 (16.667%)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396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5/36 (13.889%)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287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4/36 (11.111%)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6304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3/36 (8.333%)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6929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2/36 (5.556%)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3083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1/36 (2.778%)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847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49CA545-28BE-4027-A8A4-D335A4E20F0E}"/>
              </a:ext>
            </a:extLst>
          </p:cNvPr>
          <p:cNvSpPr/>
          <p:nvPr/>
        </p:nvSpPr>
        <p:spPr>
          <a:xfrm>
            <a:off x="7212611" y="82823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Arial"/>
              </a:rPr>
              <a:t>Dice roll probabilities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5E812-A9B2-4F5C-87EA-7EC4E01EAF01}"/>
              </a:ext>
            </a:extLst>
          </p:cNvPr>
          <p:cNvSpPr/>
          <p:nvPr/>
        </p:nvSpPr>
        <p:spPr>
          <a:xfrm>
            <a:off x="804785" y="5219365"/>
            <a:ext cx="8008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ct val="25000"/>
            </a:pPr>
            <a:r>
              <a:rPr lang="en-US" sz="2400" dirty="0">
                <a:sym typeface="Arial"/>
              </a:rPr>
              <a:t>What’s the probability that you will roll a 4 or less in 3 rolls?</a:t>
            </a:r>
          </a:p>
          <a:p>
            <a:pPr lvl="0">
              <a:buSzPct val="25000"/>
            </a:pPr>
            <a:endParaRPr lang="en-US" sz="2400" dirty="0">
              <a:sym typeface="Arial"/>
            </a:endParaRPr>
          </a:p>
          <a:p>
            <a:pPr lvl="0">
              <a:buSzPct val="25000"/>
            </a:pPr>
            <a:r>
              <a:rPr lang="en-US" sz="2400" dirty="0">
                <a:sym typeface="Arial"/>
              </a:rPr>
              <a:t>What’s the probability that you’ll roll an 8 or greater?</a:t>
            </a:r>
          </a:p>
        </p:txBody>
      </p:sp>
    </p:spTree>
    <p:extLst>
      <p:ext uri="{BB962C8B-B14F-4D97-AF65-F5344CB8AC3E}">
        <p14:creationId xmlns:p14="http://schemas.microsoft.com/office/powerpoint/2010/main" val="185158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5F942F-37DE-48F6-A7DD-6366FD540EE5}"/>
              </a:ext>
            </a:extLst>
          </p:cNvPr>
          <p:cNvSpPr txBox="1"/>
          <p:nvPr/>
        </p:nvSpPr>
        <p:spPr>
          <a:xfrm>
            <a:off x="67112" y="101426"/>
            <a:ext cx="4234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Poisson distribution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CC9D39-9FB6-46BE-AF84-99197D0B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211" y="357144"/>
            <a:ext cx="4321110" cy="2855840"/>
          </a:xfrm>
          <a:prstGeom prst="rect">
            <a:avLst/>
          </a:prstGeom>
        </p:spPr>
      </p:pic>
      <p:pic>
        <p:nvPicPr>
          <p:cNvPr id="14" name="Shape 284">
            <a:extLst>
              <a:ext uri="{FF2B5EF4-FFF2-40B4-BE49-F238E27FC236}">
                <a16:creationId xmlns:a16="http://schemas.microsoft.com/office/drawing/2014/main" id="{030F4DA7-EBB0-4280-AE40-377DC641AE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947" y="968929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5" name="Shape 285">
            <a:extLst>
              <a:ext uri="{FF2B5EF4-FFF2-40B4-BE49-F238E27FC236}">
                <a16:creationId xmlns:a16="http://schemas.microsoft.com/office/drawing/2014/main" id="{D9209329-90D6-46D7-A890-798ABEAC41AF}"/>
              </a:ext>
            </a:extLst>
          </p:cNvPr>
          <p:cNvSpPr/>
          <p:nvPr/>
        </p:nvSpPr>
        <p:spPr>
          <a:xfrm>
            <a:off x="573947" y="2551837"/>
            <a:ext cx="7699737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Arial"/>
                <a:cs typeface="Arial" panose="020B0604020202020204" pitchFamily="34" charset="0"/>
                <a:sym typeface="Arial"/>
              </a:rPr>
              <a:t>λ </a:t>
            </a:r>
            <a:r>
              <a:rPr lang="en-US" sz="2800" dirty="0">
                <a:sym typeface="Arial"/>
              </a:rPr>
              <a:t>= rate of </a:t>
            </a:r>
            <a:r>
              <a:rPr lang="en-US" sz="2800" dirty="0" err="1">
                <a:sym typeface="Arial"/>
              </a:rPr>
              <a:t>occurence</a:t>
            </a:r>
            <a:r>
              <a:rPr lang="en-US" sz="2800" dirty="0">
                <a:sym typeface="Arial"/>
              </a:rPr>
              <a:t> per unit 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x = # of occurrences you are testing for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e = 2.71828</a:t>
            </a:r>
          </a:p>
        </p:txBody>
      </p:sp>
      <p:sp>
        <p:nvSpPr>
          <p:cNvPr id="16" name="Shape 311">
            <a:extLst>
              <a:ext uri="{FF2B5EF4-FFF2-40B4-BE49-F238E27FC236}">
                <a16:creationId xmlns:a16="http://schemas.microsoft.com/office/drawing/2014/main" id="{18CA9C8D-783C-42AA-82C4-2EF1CCC5FE3D}"/>
              </a:ext>
            </a:extLst>
          </p:cNvPr>
          <p:cNvSpPr txBox="1"/>
          <p:nvPr/>
        </p:nvSpPr>
        <p:spPr>
          <a:xfrm>
            <a:off x="1261515" y="4548500"/>
            <a:ext cx="6324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Given that Georgia has an average of 21 tornadoes per year, what is the probability of a given year having exactly 15 tornadoes?</a:t>
            </a:r>
          </a:p>
        </p:txBody>
      </p:sp>
    </p:spTree>
    <p:extLst>
      <p:ext uri="{BB962C8B-B14F-4D97-AF65-F5344CB8AC3E}">
        <p14:creationId xmlns:p14="http://schemas.microsoft.com/office/powerpoint/2010/main" val="1206059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610</TotalTime>
  <Words>466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Gill Sans MT</vt:lpstr>
      <vt:lpstr>Trebuchet MS</vt:lpstr>
      <vt:lpstr>Wingdings 2</vt:lpstr>
      <vt:lpstr>Slate</vt:lpstr>
      <vt:lpstr>Week 6: Probability and Z/T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34</cp:revision>
  <dcterms:created xsi:type="dcterms:W3CDTF">2021-09-02T15:10:57Z</dcterms:created>
  <dcterms:modified xsi:type="dcterms:W3CDTF">2021-09-23T19:57:22Z</dcterms:modified>
</cp:coreProperties>
</file>