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95" r:id="rId4"/>
    <p:sldId id="296" r:id="rId5"/>
    <p:sldId id="269" r:id="rId6"/>
    <p:sldId id="297" r:id="rId7"/>
    <p:sldId id="29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8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3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49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98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56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86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56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ItZtB7gB-GKI1rT1tdNm8egncXvw08llNiAIkV6NPGc/edit?usp=sharing" TargetMode="External"/><Relationship Id="rId4" Type="http://schemas.openxmlformats.org/officeDocument/2006/relationships/hyperlink" Target="https://docs.google.com/document/d/1__9Tt_rEdnQoX9dsgwPl6nGqchAHybn_nMsx1-_EAIA/edit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6: Tests of difference; Midterm reflections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121" descr="http://my.execpc.com/~helberg/pitfalls/power.GIF">
            <a:extLst>
              <a:ext uri="{FF2B5EF4-FFF2-40B4-BE49-F238E27FC236}">
                <a16:creationId xmlns:a16="http://schemas.microsoft.com/office/drawing/2014/main" id="{4AE21C7F-A5FA-4EE9-A71D-1365A637B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6144" y="357231"/>
            <a:ext cx="4579712" cy="343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20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Let’s try it in Excel!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10473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Was it hotter in Georgia or Alabama in July 2015?</a:t>
            </a:r>
          </a:p>
          <a:p>
            <a:r>
              <a:rPr lang="en-US" sz="2800" dirty="0"/>
              <a:t>Sample of 30 counties from each state using </a:t>
            </a:r>
            <a:r>
              <a:rPr lang="en-US" sz="2800" dirty="0" err="1"/>
              <a:t>Daymet</a:t>
            </a:r>
            <a:r>
              <a:rPr lang="en-US" sz="2800" dirty="0"/>
              <a:t> data:</a:t>
            </a:r>
          </a:p>
          <a:p>
            <a:r>
              <a:rPr lang="en-US" sz="2800" dirty="0"/>
              <a:t>Daymet_SEStates_July2015.csv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E6F3B-100F-4FFC-A4EC-0B821F8E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79" y="2660369"/>
            <a:ext cx="430590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3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52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About the midterm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1047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have you learned so far?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EB8D1-C396-467F-9FE9-0B65DC8BC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3" t="7093" r="6981" b="4422"/>
          <a:stretch/>
        </p:blipFill>
        <p:spPr>
          <a:xfrm>
            <a:off x="4683853" y="1598102"/>
            <a:ext cx="7508147" cy="5259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D51816-47FB-4B10-A11E-EF66A2383520}"/>
              </a:ext>
            </a:extLst>
          </p:cNvPr>
          <p:cNvSpPr/>
          <p:nvPr/>
        </p:nvSpPr>
        <p:spPr>
          <a:xfrm>
            <a:off x="1923662" y="5259898"/>
            <a:ext cx="27601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hlinkClick r:id="rId4"/>
              </a:rPr>
              <a:t>Assignment link</a:t>
            </a:r>
            <a:endParaRPr lang="en-US" sz="2800" dirty="0"/>
          </a:p>
          <a:p>
            <a:pPr algn="r"/>
            <a:r>
              <a:rPr lang="en-US" sz="2800" dirty="0">
                <a:hlinkClick r:id="rId5"/>
              </a:rPr>
              <a:t>Class rubric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8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25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Hypothesis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One- and two-sample tests of difference</a:t>
            </a:r>
          </a:p>
        </p:txBody>
      </p:sp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540420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Ingredients of classical hypothesis testing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801" y="1"/>
            <a:ext cx="45762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91" y="1416339"/>
            <a:ext cx="4076749" cy="1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91" y="3057675"/>
            <a:ext cx="4153324" cy="2714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540420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Reject or fail to reject?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536895" y="990280"/>
            <a:ext cx="11325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Based on test results, we </a:t>
            </a:r>
            <a:r>
              <a:rPr lang="en-US" sz="3600" b="1" i="1" dirty="0">
                <a:solidFill>
                  <a:srgbClr val="FFC000"/>
                </a:solidFill>
              </a:rPr>
              <a:t>reject</a:t>
            </a:r>
            <a:r>
              <a:rPr lang="en-US" sz="3600" b="1" i="1" dirty="0"/>
              <a:t> </a:t>
            </a:r>
            <a:r>
              <a:rPr lang="en-US" sz="3600" dirty="0"/>
              <a:t>or </a:t>
            </a:r>
            <a:r>
              <a:rPr lang="en-US" sz="3600" b="1" i="1" dirty="0">
                <a:solidFill>
                  <a:srgbClr val="FFC000"/>
                </a:solidFill>
              </a:rPr>
              <a:t>fail to reject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/>
              <a:t>the null hypothesis.</a:t>
            </a:r>
          </a:p>
          <a:p>
            <a:endParaRPr lang="en-US" sz="3600" dirty="0"/>
          </a:p>
          <a:p>
            <a:r>
              <a:rPr lang="en-US" sz="3600" dirty="0"/>
              <a:t>We don’t prove or disprove it, but show it is likely or unlikely to be true.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4C960-41A8-4697-835A-DC13BB9B4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1"/>
          <a:stretch/>
        </p:blipFill>
        <p:spPr>
          <a:xfrm>
            <a:off x="5898226" y="3852602"/>
            <a:ext cx="5963806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6425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Is there a difference between two groups?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A548-9E19-44FC-8FE4-86C91096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61" y="1979803"/>
            <a:ext cx="8051578" cy="4239720"/>
          </a:xfrm>
          <a:prstGeom prst="rect">
            <a:avLst/>
          </a:prstGeom>
        </p:spPr>
      </p:pic>
      <p:pic>
        <p:nvPicPr>
          <p:cNvPr id="7" name="Shape 150">
            <a:extLst>
              <a:ext uri="{FF2B5EF4-FFF2-40B4-BE49-F238E27FC236}">
                <a16:creationId xmlns:a16="http://schemas.microsoft.com/office/drawing/2014/main" id="{E072D09D-22CF-4F6E-AB98-BE38955E18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452" y="3147163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specific purpose of this test? When would you use it rather than another one?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sample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with equal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with unequal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paired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Difference between 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1270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Interpreting results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</p:txBody>
      </p:sp>
      <p:pic>
        <p:nvPicPr>
          <p:cNvPr id="4" name="Shape 153" descr="http://www.biochemia-medica.com/sites/default/files/Marusteri_M._Statistical_test_selection_when_comparing_groups_Fig._3.jpg">
            <a:extLst>
              <a:ext uri="{FF2B5EF4-FFF2-40B4-BE49-F238E27FC236}">
                <a16:creationId xmlns:a16="http://schemas.microsoft.com/office/drawing/2014/main" id="{F77A2C1E-7756-44BD-9939-354C512333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810" y="2140473"/>
            <a:ext cx="6567738" cy="4530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7441C5-4496-43B4-8C0B-7E4EF33586AA}"/>
              </a:ext>
            </a:extLst>
          </p:cNvPr>
          <p:cNvSpPr/>
          <p:nvPr/>
        </p:nvSpPr>
        <p:spPr>
          <a:xfrm>
            <a:off x="545234" y="2140473"/>
            <a:ext cx="44262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 &lt; 0.05:</a:t>
            </a:r>
          </a:p>
          <a:p>
            <a:r>
              <a:rPr lang="en-US" sz="2800" dirty="0"/>
              <a:t>These results are only possible in &lt;5% of all possible samples in which the two means are equal.</a:t>
            </a:r>
          </a:p>
        </p:txBody>
      </p:sp>
    </p:spTree>
    <p:extLst>
      <p:ext uri="{BB962C8B-B14F-4D97-AF65-F5344CB8AC3E}">
        <p14:creationId xmlns:p14="http://schemas.microsoft.com/office/powerpoint/2010/main" val="78921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i="1" dirty="0"/>
              <a:t>Degrees of freedom: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Unequal variances: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the smaller of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1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-1 or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-1</a:t>
            </a:r>
          </a:p>
          <a:p>
            <a:pPr lvl="0"/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Equal variances: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1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+n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-2</a:t>
            </a: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9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5300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What’s the critical value?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Sample 1: 12 observations</a:t>
            </a:r>
          </a:p>
          <a:p>
            <a:r>
              <a:rPr lang="en-US" sz="2800" dirty="0"/>
              <a:t>Sample 2: 14 observations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Two situations: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Variances equal and a two-tailed 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Variances unequal and a one-tailed test</a:t>
            </a:r>
          </a:p>
          <a:p>
            <a:endParaRPr lang="en-US" sz="2800" dirty="0"/>
          </a:p>
          <a:p>
            <a:r>
              <a:rPr lang="en-US" sz="2800" b="1" i="1" dirty="0"/>
              <a:t>Degrees of freedom: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Unequal variances: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the smaller of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1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-1 or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-1</a:t>
            </a:r>
          </a:p>
          <a:p>
            <a:pPr lvl="0"/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Equal variances: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1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+n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-2</a:t>
            </a: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1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2105</TotalTime>
  <Words>337</Words>
  <Application>Microsoft Office PowerPoint</Application>
  <PresentationFormat>Widescreen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Calisto MT</vt:lpstr>
      <vt:lpstr>Gill Sans MT</vt:lpstr>
      <vt:lpstr>Trebuchet MS</vt:lpstr>
      <vt:lpstr>Wingdings 2</vt:lpstr>
      <vt:lpstr>Slate</vt:lpstr>
      <vt:lpstr>Week 6: Tests of difference; Midterm reflections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59</cp:revision>
  <dcterms:created xsi:type="dcterms:W3CDTF">2021-09-02T15:10:57Z</dcterms:created>
  <dcterms:modified xsi:type="dcterms:W3CDTF">2021-10-07T15:27:12Z</dcterms:modified>
</cp:coreProperties>
</file>