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95" r:id="rId4"/>
    <p:sldId id="296" r:id="rId5"/>
    <p:sldId id="269" r:id="rId6"/>
    <p:sldId id="297" r:id="rId7"/>
    <p:sldId id="298" r:id="rId8"/>
    <p:sldId id="299" r:id="rId9"/>
    <p:sldId id="300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925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38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3331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49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2984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0564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8865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56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document/d/1ItZtB7gB-GKI1rT1tdNm8egncXvw08llNiAIkV6NPGc/edit?usp=sharing" TargetMode="External"/><Relationship Id="rId4" Type="http://schemas.openxmlformats.org/officeDocument/2006/relationships/hyperlink" Target="https://docs.google.com/document/d/1__9Tt_rEdnQoX9dsgwPl6nGqchAHybn_nMsx1-_EAIA/edit?usp=sha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Week 6: Tests of difference; Midterm reflections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Shape 121" descr="http://my.execpc.com/~helberg/pitfalls/power.GIF">
            <a:extLst>
              <a:ext uri="{FF2B5EF4-FFF2-40B4-BE49-F238E27FC236}">
                <a16:creationId xmlns:a16="http://schemas.microsoft.com/office/drawing/2014/main" id="{4AE21C7F-A5FA-4EE9-A71D-1365A637BE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6144" y="357231"/>
            <a:ext cx="4579712" cy="3434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420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Let’s try it in Excel!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8" y="861861"/>
            <a:ext cx="10473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Was it hotter in Georgia or Alabama in July 2015?</a:t>
            </a:r>
          </a:p>
          <a:p>
            <a:r>
              <a:rPr lang="en-US" sz="2800" dirty="0"/>
              <a:t>Sample of 30 counties from each state using </a:t>
            </a:r>
            <a:r>
              <a:rPr lang="en-US" sz="2800" dirty="0" err="1"/>
              <a:t>Daymet</a:t>
            </a:r>
            <a:r>
              <a:rPr lang="en-US" sz="2800" dirty="0"/>
              <a:t> data:</a:t>
            </a:r>
          </a:p>
          <a:p>
            <a:r>
              <a:rPr lang="en-US" sz="2800" dirty="0"/>
              <a:t>Daymet_SEStates_July2015.csv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5E6F3B-100F-4FFC-A4EC-0B821F8ED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879" y="2660369"/>
            <a:ext cx="4305901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3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40527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About the midterm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8" y="861861"/>
            <a:ext cx="10473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have you learned so far?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EB8D1-C396-467F-9FE9-0B65DC8BC7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3" t="7093" r="6981" b="4422"/>
          <a:stretch/>
        </p:blipFill>
        <p:spPr>
          <a:xfrm>
            <a:off x="4683853" y="1598102"/>
            <a:ext cx="7508147" cy="52598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D51816-47FB-4B10-A11E-EF66A2383520}"/>
              </a:ext>
            </a:extLst>
          </p:cNvPr>
          <p:cNvSpPr/>
          <p:nvPr/>
        </p:nvSpPr>
        <p:spPr>
          <a:xfrm>
            <a:off x="1923662" y="5259898"/>
            <a:ext cx="27601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hlinkClick r:id="rId4"/>
              </a:rPr>
              <a:t>Assignment link</a:t>
            </a:r>
            <a:endParaRPr lang="en-US" sz="2800" dirty="0"/>
          </a:p>
          <a:p>
            <a:pPr algn="r"/>
            <a:r>
              <a:rPr lang="en-US" sz="2800" dirty="0">
                <a:hlinkClick r:id="rId5"/>
              </a:rPr>
              <a:t>Class rubric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5881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25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This week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F41FE-C35C-4ABD-80FC-79A98E493CED}"/>
              </a:ext>
            </a:extLst>
          </p:cNvPr>
          <p:cNvSpPr/>
          <p:nvPr/>
        </p:nvSpPr>
        <p:spPr>
          <a:xfrm>
            <a:off x="538528" y="814111"/>
            <a:ext cx="10887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Hypothesis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One- and two-sample tests of difference</a:t>
            </a:r>
          </a:p>
        </p:txBody>
      </p:sp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5404204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Ingredients of classical hypothesis testing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801" y="1"/>
            <a:ext cx="457620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91" y="1416339"/>
            <a:ext cx="4076749" cy="15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391" y="3057675"/>
            <a:ext cx="4153324" cy="2714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7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789404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Reject or fail to reject?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D516A0-E7F0-4BE5-B2C9-019EEC54CF54}"/>
              </a:ext>
            </a:extLst>
          </p:cNvPr>
          <p:cNvSpPr/>
          <p:nvPr/>
        </p:nvSpPr>
        <p:spPr>
          <a:xfrm>
            <a:off x="536895" y="990280"/>
            <a:ext cx="113251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Based on test results, we </a:t>
            </a:r>
            <a:r>
              <a:rPr lang="en-US" sz="3600" b="1" i="1" dirty="0">
                <a:solidFill>
                  <a:srgbClr val="FFC000"/>
                </a:solidFill>
              </a:rPr>
              <a:t>reject</a:t>
            </a:r>
            <a:r>
              <a:rPr lang="en-US" sz="3600" b="1" i="1" dirty="0"/>
              <a:t> </a:t>
            </a:r>
            <a:r>
              <a:rPr lang="en-US" sz="3600" dirty="0"/>
              <a:t>or </a:t>
            </a:r>
            <a:r>
              <a:rPr lang="en-US" sz="3600" b="1" i="1" dirty="0">
                <a:solidFill>
                  <a:srgbClr val="FFC000"/>
                </a:solidFill>
              </a:rPr>
              <a:t>fail to reject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/>
              <a:t>the null hypothesis.</a:t>
            </a:r>
          </a:p>
          <a:p>
            <a:endParaRPr lang="en-US" sz="3600" dirty="0"/>
          </a:p>
          <a:p>
            <a:r>
              <a:rPr lang="en-US" sz="3600" dirty="0"/>
              <a:t>We don’t prove or disprove it, but show it is likely or unlikely to be true.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4C960-41A8-4697-835A-DC13BB9B4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1"/>
          <a:stretch/>
        </p:blipFill>
        <p:spPr>
          <a:xfrm>
            <a:off x="5898226" y="3852602"/>
            <a:ext cx="5963806" cy="2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9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>
                <a:ea typeface="Gill Sans MT"/>
                <a:cs typeface="Gill Sans MT"/>
                <a:sym typeface="Gill Sans MT"/>
              </a:rPr>
              <a:t>Tests of difference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6425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Is there a difference between two groups?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9A548-9E19-44FC-8FE4-86C910962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61" y="1979803"/>
            <a:ext cx="8051578" cy="4239720"/>
          </a:xfrm>
          <a:prstGeom prst="rect">
            <a:avLst/>
          </a:prstGeom>
        </p:spPr>
      </p:pic>
      <p:pic>
        <p:nvPicPr>
          <p:cNvPr id="7" name="Shape 150">
            <a:extLst>
              <a:ext uri="{FF2B5EF4-FFF2-40B4-BE49-F238E27FC236}">
                <a16:creationId xmlns:a16="http://schemas.microsoft.com/office/drawing/2014/main" id="{E072D09D-22CF-4F6E-AB98-BE38955E185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452" y="3147163"/>
            <a:ext cx="3089275" cy="1904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>
                <a:ea typeface="Gill Sans MT"/>
                <a:cs typeface="Gill Sans MT"/>
                <a:sym typeface="Gill Sans MT"/>
              </a:rPr>
              <a:t>Tests of difference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101641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is the specific purpose of this test? When would you use it rather than another one?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One sample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 sample t-test with equal variance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 sample t-test with unequal variance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 sample paired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Difference between two proportions</a:t>
            </a:r>
          </a:p>
        </p:txBody>
      </p:sp>
    </p:spTree>
    <p:extLst>
      <p:ext uri="{BB962C8B-B14F-4D97-AF65-F5344CB8AC3E}">
        <p14:creationId xmlns:p14="http://schemas.microsoft.com/office/powerpoint/2010/main" val="12703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 dirty="0">
                <a:ea typeface="Gill Sans MT"/>
                <a:cs typeface="Gill Sans MT"/>
                <a:sym typeface="Gill Sans MT"/>
              </a:rPr>
              <a:t>Interpreting results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101641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Is this a one-tailed or two-tailed test? </a:t>
            </a:r>
          </a:p>
          <a:p>
            <a:r>
              <a:rPr lang="en-US" sz="2800" dirty="0"/>
              <a:t>Is the result above/below the critical value for significance?</a:t>
            </a:r>
          </a:p>
        </p:txBody>
      </p:sp>
      <p:pic>
        <p:nvPicPr>
          <p:cNvPr id="4" name="Shape 153" descr="http://www.biochemia-medica.com/sites/default/files/Marusteri_M._Statistical_test_selection_when_comparing_groups_Fig._3.jpg">
            <a:extLst>
              <a:ext uri="{FF2B5EF4-FFF2-40B4-BE49-F238E27FC236}">
                <a16:creationId xmlns:a16="http://schemas.microsoft.com/office/drawing/2014/main" id="{F77A2C1E-7756-44BD-9939-354C512333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9810" y="2140473"/>
            <a:ext cx="6567738" cy="45306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7441C5-4496-43B4-8C0B-7E4EF33586AA}"/>
              </a:ext>
            </a:extLst>
          </p:cNvPr>
          <p:cNvSpPr/>
          <p:nvPr/>
        </p:nvSpPr>
        <p:spPr>
          <a:xfrm>
            <a:off x="545234" y="2140473"/>
            <a:ext cx="44262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 &lt; 0.05:</a:t>
            </a:r>
          </a:p>
          <a:p>
            <a:r>
              <a:rPr lang="en-US" sz="2800" dirty="0"/>
              <a:t>These results are possible in &lt;5% of all possible samples in which the two means are equal.</a:t>
            </a:r>
          </a:p>
        </p:txBody>
      </p:sp>
    </p:spTree>
    <p:extLst>
      <p:ext uri="{BB962C8B-B14F-4D97-AF65-F5344CB8AC3E}">
        <p14:creationId xmlns:p14="http://schemas.microsoft.com/office/powerpoint/2010/main" val="78921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4067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Interpreting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8" y="861861"/>
            <a:ext cx="62924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Is this a one-tailed or two-tailed test? </a:t>
            </a:r>
          </a:p>
          <a:p>
            <a:r>
              <a:rPr lang="en-US" sz="2800" dirty="0"/>
              <a:t>Is the result above/below the critical value for significance?</a:t>
            </a:r>
          </a:p>
          <a:p>
            <a:endParaRPr lang="en-US" sz="2800" dirty="0"/>
          </a:p>
          <a:p>
            <a:r>
              <a:rPr lang="en-US" sz="2800" b="1" dirty="0"/>
              <a:t>Degrees of freedom:</a:t>
            </a:r>
            <a:r>
              <a:rPr lang="en-US" sz="2800" b="1" i="1" dirty="0"/>
              <a:t> </a:t>
            </a: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Unequal variances: </a:t>
            </a: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the smaller of n</a:t>
            </a:r>
            <a:r>
              <a:rPr lang="en-US" sz="2800" baseline="-25000" dirty="0">
                <a:ea typeface="Gill Sans MT"/>
                <a:cs typeface="Gill Sans MT"/>
                <a:sym typeface="Gill Sans MT"/>
              </a:rPr>
              <a:t>1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-1 or n</a:t>
            </a:r>
            <a:r>
              <a:rPr lang="en-US" sz="2800" baseline="-25000" dirty="0">
                <a:ea typeface="Gill Sans MT"/>
                <a:cs typeface="Gill Sans MT"/>
                <a:sym typeface="Gill Sans MT"/>
              </a:rPr>
              <a:t>2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-1</a:t>
            </a:r>
          </a:p>
          <a:p>
            <a:pPr lvl="0"/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Equal variances: n</a:t>
            </a:r>
            <a:r>
              <a:rPr lang="en-US" sz="2800" baseline="-25000" dirty="0">
                <a:ea typeface="Gill Sans MT"/>
                <a:cs typeface="Gill Sans MT"/>
                <a:sym typeface="Gill Sans MT"/>
              </a:rPr>
              <a:t>1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+n</a:t>
            </a:r>
            <a:r>
              <a:rPr lang="en-US" sz="2800" baseline="-25000" dirty="0">
                <a:ea typeface="Gill Sans MT"/>
                <a:cs typeface="Gill Sans MT"/>
                <a:sym typeface="Gill Sans MT"/>
              </a:rPr>
              <a:t>2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-2</a:t>
            </a:r>
          </a:p>
          <a:p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76EA96-E7C3-49FE-8148-26FB35F7A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647" y="-1"/>
            <a:ext cx="5054353" cy="68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97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5300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What’s the critical value?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8" y="861861"/>
            <a:ext cx="629242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Sample 1: 12 observations</a:t>
            </a:r>
          </a:p>
          <a:p>
            <a:r>
              <a:rPr lang="en-US" sz="2800" dirty="0"/>
              <a:t>Sample 2: 14 observations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Two situations: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Variances equal and a two-tailed test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Variances unequal and a one-tailed test</a:t>
            </a:r>
          </a:p>
          <a:p>
            <a:endParaRPr lang="en-US" sz="2800" dirty="0"/>
          </a:p>
          <a:p>
            <a:r>
              <a:rPr lang="en-US" sz="2800" b="1" i="1" dirty="0"/>
              <a:t>Degrees of freedom: </a:t>
            </a: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Unequal variances: </a:t>
            </a: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the smaller of n</a:t>
            </a:r>
            <a:r>
              <a:rPr lang="en-US" sz="2800" baseline="-25000" dirty="0">
                <a:ea typeface="Gill Sans MT"/>
                <a:cs typeface="Gill Sans MT"/>
                <a:sym typeface="Gill Sans MT"/>
              </a:rPr>
              <a:t>1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-1 or n</a:t>
            </a:r>
            <a:r>
              <a:rPr lang="en-US" sz="2800" baseline="-25000" dirty="0">
                <a:ea typeface="Gill Sans MT"/>
                <a:cs typeface="Gill Sans MT"/>
                <a:sym typeface="Gill Sans MT"/>
              </a:rPr>
              <a:t>2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-1</a:t>
            </a:r>
          </a:p>
          <a:p>
            <a:pPr lvl="0"/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Equal variances: n</a:t>
            </a:r>
            <a:r>
              <a:rPr lang="en-US" sz="2800" baseline="-25000" dirty="0">
                <a:ea typeface="Gill Sans MT"/>
                <a:cs typeface="Gill Sans MT"/>
                <a:sym typeface="Gill Sans MT"/>
              </a:rPr>
              <a:t>1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+n</a:t>
            </a:r>
            <a:r>
              <a:rPr lang="en-US" sz="2800" baseline="-25000" dirty="0">
                <a:ea typeface="Gill Sans MT"/>
                <a:cs typeface="Gill Sans MT"/>
                <a:sym typeface="Gill Sans MT"/>
              </a:rPr>
              <a:t>2</a:t>
            </a:r>
            <a:r>
              <a:rPr lang="en-US" sz="2800" dirty="0">
                <a:ea typeface="Gill Sans MT"/>
                <a:cs typeface="Gill Sans MT"/>
                <a:sym typeface="Gill Sans MT"/>
              </a:rPr>
              <a:t>-2</a:t>
            </a:r>
          </a:p>
          <a:p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76EA96-E7C3-49FE-8148-26FB35F7A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647" y="-1"/>
            <a:ext cx="5054353" cy="68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1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336</Words>
  <Application>Microsoft Office PowerPoint</Application>
  <PresentationFormat>Widescreen</PresentationFormat>
  <Paragraphs>65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Calisto MT</vt:lpstr>
      <vt:lpstr>Wingdings 2</vt:lpstr>
      <vt:lpstr>Slate</vt:lpstr>
      <vt:lpstr>Week 6: Tests of difference; Midterm reflections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Gerald Shannon</cp:lastModifiedBy>
  <cp:revision>60</cp:revision>
  <dcterms:created xsi:type="dcterms:W3CDTF">2021-09-02T15:10:57Z</dcterms:created>
  <dcterms:modified xsi:type="dcterms:W3CDTF">2021-10-12T16:28:23Z</dcterms:modified>
</cp:coreProperties>
</file>