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83" r:id="rId4"/>
    <p:sldId id="284" r:id="rId5"/>
    <p:sldId id="285" r:id="rId6"/>
    <p:sldId id="286" r:id="rId7"/>
    <p:sldId id="289" r:id="rId8"/>
    <p:sldId id="287" r:id="rId9"/>
    <p:sldId id="28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23026-85D4-48E8-9219-18000F68802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42E2-8102-4E72-B8DC-BA820988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0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91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932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1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5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1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7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5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6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C8B963-0F36-48FC-991E-AA63861DA92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9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A1E6-0A9B-4FAD-9E42-B37B3CA5D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917" y="3979334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/>
              <a:t>Week 4: Point pattern analysis and MAUP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1488-58DF-4A33-AC86-D6B690A68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917" y="5808133"/>
            <a:ext cx="9440034" cy="1049867"/>
          </a:xfrm>
        </p:spPr>
        <p:txBody>
          <a:bodyPr>
            <a:normAutofit/>
          </a:bodyPr>
          <a:lstStyle/>
          <a:p>
            <a:r>
              <a:rPr lang="en-US" sz="3200" dirty="0"/>
              <a:t>Geog4300: Shannon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25679-AC16-4112-B551-7FD0EDBB1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449" y="0"/>
            <a:ext cx="5283115" cy="41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4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7166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This week: Describing spatial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B19BFF-48DA-42BF-9128-606189495B83}"/>
              </a:ext>
            </a:extLst>
          </p:cNvPr>
          <p:cNvSpPr/>
          <p:nvPr/>
        </p:nvSpPr>
        <p:spPr>
          <a:xfrm>
            <a:off x="494951" y="1096753"/>
            <a:ext cx="3723840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Point pattern analysis</a:t>
            </a:r>
          </a:p>
          <a:p>
            <a:r>
              <a:rPr lang="en-US" sz="2800" dirty="0"/>
              <a:t>Mean center</a:t>
            </a:r>
          </a:p>
          <a:p>
            <a:r>
              <a:rPr lang="en-US" sz="2800" dirty="0"/>
              <a:t>Nearest neighbor index</a:t>
            </a:r>
          </a:p>
          <a:p>
            <a:r>
              <a:rPr lang="en-US" sz="2800" dirty="0"/>
              <a:t>Kernel density</a:t>
            </a:r>
          </a:p>
          <a:p>
            <a:r>
              <a:rPr lang="en-US" sz="2800" dirty="0"/>
              <a:t>Location quotient</a:t>
            </a:r>
          </a:p>
          <a:p>
            <a:r>
              <a:rPr lang="en-US" sz="2800" dirty="0"/>
              <a:t>Quadrats</a:t>
            </a:r>
          </a:p>
          <a:p>
            <a:r>
              <a:rPr lang="en-US" sz="2800" dirty="0"/>
              <a:t>MAUP</a:t>
            </a:r>
          </a:p>
        </p:txBody>
      </p:sp>
      <p:pic>
        <p:nvPicPr>
          <p:cNvPr id="5" name="Shape 114" descr="https://www.e-education.psu.edu/geog586/sites/www.e-education.psu.edu.geog586/files/image/L04_redwoodsKDEjustRight.png">
            <a:extLst>
              <a:ext uri="{FF2B5EF4-FFF2-40B4-BE49-F238E27FC236}">
                <a16:creationId xmlns:a16="http://schemas.microsoft.com/office/drawing/2014/main" id="{A01014CC-5618-4190-B4CE-59D9BB3D522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048" t="3728" r="768" b="15437"/>
          <a:stretch/>
        </p:blipFill>
        <p:spPr>
          <a:xfrm>
            <a:off x="5916130" y="1511006"/>
            <a:ext cx="5656729" cy="41775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681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45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Point pattern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18F7E-6B87-4776-849F-EB88CF60DA92}"/>
              </a:ext>
            </a:extLst>
          </p:cNvPr>
          <p:cNvSpPr/>
          <p:nvPr/>
        </p:nvSpPr>
        <p:spPr>
          <a:xfrm>
            <a:off x="494951" y="1096753"/>
            <a:ext cx="583873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How do we identify patterns in the distribution of point data?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Clustering and dispersion of point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Distribution of point incidents (disease, natural disasters, species, crime, etc.)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Relative frequency of subevents (strong tornadoes, particular disease variants, etc.)</a:t>
            </a:r>
          </a:p>
        </p:txBody>
      </p:sp>
      <p:pic>
        <p:nvPicPr>
          <p:cNvPr id="7" name="Shape 134" descr="Random Distribution of Points">
            <a:extLst>
              <a:ext uri="{FF2B5EF4-FFF2-40B4-BE49-F238E27FC236}">
                <a16:creationId xmlns:a16="http://schemas.microsoft.com/office/drawing/2014/main" id="{7F42CBDD-79A7-495D-B0BE-2A698D1264F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68873" y="2505692"/>
            <a:ext cx="3194108" cy="2029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133" descr="Regular Distribution of Points">
            <a:extLst>
              <a:ext uri="{FF2B5EF4-FFF2-40B4-BE49-F238E27FC236}">
                <a16:creationId xmlns:a16="http://schemas.microsoft.com/office/drawing/2014/main" id="{DD58ECE0-EB30-4D44-A38A-4719E172025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8873" y="251900"/>
            <a:ext cx="3194108" cy="202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35" descr="Clustered Distribution of Points">
            <a:extLst>
              <a:ext uri="{FF2B5EF4-FFF2-40B4-BE49-F238E27FC236}">
                <a16:creationId xmlns:a16="http://schemas.microsoft.com/office/drawing/2014/main" id="{66DB5254-E20F-4107-914E-7F53C9A1D5B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68873" y="4759483"/>
            <a:ext cx="3194108" cy="19971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861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2050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Quadrats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18F7E-6B87-4776-849F-EB88CF60DA92}"/>
              </a:ext>
            </a:extLst>
          </p:cNvPr>
          <p:cNvSpPr/>
          <p:nvPr/>
        </p:nvSpPr>
        <p:spPr>
          <a:xfrm>
            <a:off x="494951" y="1096753"/>
            <a:ext cx="58387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Aggregating points to a </a:t>
            </a:r>
            <a:r>
              <a:rPr lang="en-US" sz="2800" dirty="0" err="1"/>
              <a:t>tessalated</a:t>
            </a:r>
            <a:r>
              <a:rPr lang="en-US" sz="2800" dirty="0"/>
              <a:t> grid, usually squares or hexagons</a:t>
            </a:r>
          </a:p>
        </p:txBody>
      </p:sp>
      <p:pic>
        <p:nvPicPr>
          <p:cNvPr id="14" name="Shape 199" descr="i3">
            <a:extLst>
              <a:ext uri="{FF2B5EF4-FFF2-40B4-BE49-F238E27FC236}">
                <a16:creationId xmlns:a16="http://schemas.microsoft.com/office/drawing/2014/main" id="{FC80FBA8-D3FC-426D-9DC4-E410117591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97086" y="650671"/>
            <a:ext cx="4868411" cy="4832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2" descr="Image result for quadrats gis">
            <a:extLst>
              <a:ext uri="{FF2B5EF4-FFF2-40B4-BE49-F238E27FC236}">
                <a16:creationId xmlns:a16="http://schemas.microsoft.com/office/drawing/2014/main" id="{D9AE83B5-D7F8-4294-B5F4-F7C26E7C4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353" y="2333502"/>
            <a:ext cx="4294841" cy="429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9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2463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Let’s try it!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18F7E-6B87-4776-849F-EB88CF60DA92}"/>
              </a:ext>
            </a:extLst>
          </p:cNvPr>
          <p:cNvSpPr/>
          <p:nvPr/>
        </p:nvSpPr>
        <p:spPr>
          <a:xfrm>
            <a:off x="427839" y="814111"/>
            <a:ext cx="87748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Dollar stores in Atlanta</a:t>
            </a:r>
          </a:p>
          <a:p>
            <a:r>
              <a:rPr lang="en-US" sz="2800" dirty="0"/>
              <a:t>Create a quadrat grid of 1, 1.5, or 2 inch squares</a:t>
            </a:r>
          </a:p>
          <a:p>
            <a:r>
              <a:rPr lang="en-US" sz="2800" dirty="0"/>
              <a:t>Count the total of </a:t>
            </a:r>
            <a:r>
              <a:rPr lang="en-US" sz="2800" u="sng" dirty="0"/>
              <a:t>all</a:t>
            </a:r>
            <a:r>
              <a:rPr lang="en-US" sz="2800" dirty="0"/>
              <a:t> stores in each grid cell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1298B3-8D26-49D4-B154-8FDEBFB8F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493" y="2432623"/>
            <a:ext cx="6170427" cy="436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4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3807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Location quotient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18F7E-6B87-4776-849F-EB88CF60DA92}"/>
              </a:ext>
            </a:extLst>
          </p:cNvPr>
          <p:cNvSpPr/>
          <p:nvPr/>
        </p:nvSpPr>
        <p:spPr>
          <a:xfrm>
            <a:off x="427839" y="814111"/>
            <a:ext cx="87748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Relative incidence of a particular event</a:t>
            </a:r>
          </a:p>
          <a:p>
            <a:r>
              <a:rPr lang="en-US" sz="2800" dirty="0"/>
              <a:t>Pick a chain and count just those points</a:t>
            </a:r>
          </a:p>
          <a:p>
            <a:r>
              <a:rPr lang="en-US" sz="2800" dirty="0"/>
              <a:t>What is the percentage of all stores for each grid cell?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276262-978E-463F-9DEC-F3F16540A5A8}"/>
              </a:ext>
            </a:extLst>
          </p:cNvPr>
          <p:cNvSpPr/>
          <p:nvPr/>
        </p:nvSpPr>
        <p:spPr>
          <a:xfrm>
            <a:off x="381790" y="4549316"/>
            <a:ext cx="504178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/>
              <a:t>For the whole area: </a:t>
            </a:r>
          </a:p>
          <a:p>
            <a:r>
              <a:rPr lang="en-US" sz="2800" dirty="0"/>
              <a:t>Dollar General: 31% (93/305)</a:t>
            </a:r>
          </a:p>
          <a:p>
            <a:r>
              <a:rPr lang="en-US" sz="2800" dirty="0"/>
              <a:t>Dollar Tree: 28% (86/305)</a:t>
            </a:r>
          </a:p>
          <a:p>
            <a:r>
              <a:rPr lang="en-US" sz="2800" dirty="0"/>
              <a:t>Family Dollar: 41% (126/305)</a:t>
            </a:r>
          </a:p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BE6686A-68B2-4197-A7C2-D89CFFCCEBAA}"/>
                  </a:ext>
                </a:extLst>
              </p:cNvPr>
              <p:cNvSpPr/>
              <p:nvPr/>
            </p:nvSpPr>
            <p:spPr>
              <a:xfrm>
                <a:off x="873126" y="2717957"/>
                <a:ext cx="3142527" cy="1064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𝐿𝑄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𝑝𝑐𝑡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𝑠𝑢𝑏𝑎𝑟𝑒𝑎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𝑝𝑐𝑡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𝑎𝑟𝑒𝑎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BE6686A-68B2-4197-A7C2-D89CFFCCEB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26" y="2717957"/>
                <a:ext cx="3142527" cy="10649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A817E69-CAB7-4843-BED1-8D4B2680E5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260" y="2432623"/>
            <a:ext cx="6170427" cy="436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83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7428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The Modifiable Areal Unit Problem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18F7E-6B87-4776-849F-EB88CF60DA92}"/>
              </a:ext>
            </a:extLst>
          </p:cNvPr>
          <p:cNvSpPr/>
          <p:nvPr/>
        </p:nvSpPr>
        <p:spPr>
          <a:xfrm>
            <a:off x="427838" y="814111"/>
            <a:ext cx="111070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How did our quadrat maps vary?</a:t>
            </a:r>
          </a:p>
        </p:txBody>
      </p:sp>
      <p:pic>
        <p:nvPicPr>
          <p:cNvPr id="5" name="Shape 237" descr="http://openi.nlm.nih.gov/imgs/rescaled512/2872318_ijerph-07-01002f2.png">
            <a:extLst>
              <a:ext uri="{FF2B5EF4-FFF2-40B4-BE49-F238E27FC236}">
                <a16:creationId xmlns:a16="http://schemas.microsoft.com/office/drawing/2014/main" id="{BCCD4620-31DB-4BCC-B32E-E1A8C8C940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56475" y="0"/>
            <a:ext cx="43355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6718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269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Mean center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18F7E-6B87-4776-849F-EB88CF60DA92}"/>
              </a:ext>
            </a:extLst>
          </p:cNvPr>
          <p:cNvSpPr/>
          <p:nvPr/>
        </p:nvSpPr>
        <p:spPr>
          <a:xfrm>
            <a:off x="427838" y="814111"/>
            <a:ext cx="1110702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What is the average X/Y coordinate of each point?</a:t>
            </a:r>
          </a:p>
          <a:p>
            <a:r>
              <a:rPr lang="en-US" sz="2800" dirty="0"/>
              <a:t>Open the </a:t>
            </a:r>
            <a:r>
              <a:rPr lang="en-US" sz="2800" dirty="0" err="1"/>
              <a:t>dollarstores_atlcore</a:t>
            </a:r>
            <a:r>
              <a:rPr lang="en-US" sz="2800" dirty="0"/>
              <a:t> CSV file on Github</a:t>
            </a:r>
          </a:p>
          <a:p>
            <a:r>
              <a:rPr lang="en-US" sz="2800" dirty="0"/>
              <a:t>What’s the mean X and Y coordinate for each store chain?</a:t>
            </a:r>
          </a:p>
          <a:p>
            <a:r>
              <a:rPr lang="en-US" sz="2800" dirty="0"/>
              <a:t>Where are each of those points located?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2E7C25-1594-4031-A337-CD6C2A986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83" y="2799436"/>
            <a:ext cx="5198312" cy="386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17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1316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Lab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18F7E-6B87-4776-849F-EB88CF60DA92}"/>
              </a:ext>
            </a:extLst>
          </p:cNvPr>
          <p:cNvSpPr/>
          <p:nvPr/>
        </p:nvSpPr>
        <p:spPr>
          <a:xfrm>
            <a:off x="427838" y="814111"/>
            <a:ext cx="1110702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Mapping reported crime in Spokane, WA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Mean centers by type of offense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Calculating crime rates by precinct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Calculating the LQ for burglaries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Bonus: Creating a quadrat map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217B2B-43D1-4679-A463-133A7F3EF8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64" r="22273"/>
          <a:stretch/>
        </p:blipFill>
        <p:spPr>
          <a:xfrm>
            <a:off x="7502554" y="608032"/>
            <a:ext cx="4462943" cy="5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07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87</TotalTime>
  <Words>271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Calisto MT</vt:lpstr>
      <vt:lpstr>Cambria Math</vt:lpstr>
      <vt:lpstr>Wingdings 2</vt:lpstr>
      <vt:lpstr>Slate</vt:lpstr>
      <vt:lpstr>Week 4: Point pattern analysis and MAUP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Descriptive statistics</dc:title>
  <dc:creator>Jerry Shannon</dc:creator>
  <cp:lastModifiedBy>Jerry Shannon</cp:lastModifiedBy>
  <cp:revision>14</cp:revision>
  <dcterms:created xsi:type="dcterms:W3CDTF">2021-09-02T15:10:57Z</dcterms:created>
  <dcterms:modified xsi:type="dcterms:W3CDTF">2022-09-15T19:12:51Z</dcterms:modified>
</cp:coreProperties>
</file>