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9" r:id="rId4"/>
    <p:sldId id="290" r:id="rId5"/>
    <p:sldId id="292" r:id="rId6"/>
    <p:sldId id="284" r:id="rId7"/>
    <p:sldId id="285" r:id="rId8"/>
    <p:sldId id="286" r:id="rId9"/>
    <p:sldId id="278" r:id="rId10"/>
    <p:sldId id="279" r:id="rId11"/>
    <p:sldId id="280" r:id="rId12"/>
    <p:sldId id="281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37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499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70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01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20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8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250" y="4085516"/>
            <a:ext cx="11503742" cy="1828801"/>
          </a:xfrm>
        </p:spPr>
        <p:txBody>
          <a:bodyPr>
            <a:normAutofit/>
          </a:bodyPr>
          <a:lstStyle/>
          <a:p>
            <a:r>
              <a:rPr lang="en-US" dirty="0"/>
              <a:t>Week 3: Descriptive statistics/Exploratory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203E7-62A4-4EF9-A1A6-064464A3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97" y="62219"/>
            <a:ext cx="7283605" cy="4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How could we decide?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90798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data/Relative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How many standard deviations below the mean?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percentile of all counties?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9733B-B71E-46A0-A649-8453899A5259}"/>
              </a:ext>
            </a:extLst>
          </p:cNvPr>
          <p:cNvSpPr/>
          <p:nvPr/>
        </p:nvSpPr>
        <p:spPr>
          <a:xfrm>
            <a:off x="827869" y="2806551"/>
            <a:ext cx="1061471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Based off the research/Absolute measure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What’s the average of a larger area (e.g., national/international)?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What are the recommendations of experts in the field (e.g., Department of Education, past research)?</a:t>
            </a:r>
          </a:p>
        </p:txBody>
      </p:sp>
    </p:spTree>
    <p:extLst>
      <p:ext uri="{BB962C8B-B14F-4D97-AF65-F5344CB8AC3E}">
        <p14:creationId xmlns:p14="http://schemas.microsoft.com/office/powerpoint/2010/main" val="272420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Use the education data you created earlier:</a:t>
            </a:r>
          </a:p>
          <a:p>
            <a:pPr>
              <a:buSzPct val="25000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1: Identify counties in the top quartile for not completing high school (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2: Use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HSGradPct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variables. Identify counties in the top quartile for this figure.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3: Identify counties more than 2 standard deviations higher than the mean for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4: Use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HSGradPct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variables. Identify counties more than 2 standard deviations above the mean.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  <a:sym typeface="Calibri"/>
              </a:rPr>
              <a:t>Group 5: Identify upper outliers for the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2800" dirty="0">
                <a:ea typeface="Calibri"/>
                <a:cs typeface="Calibri"/>
                <a:sym typeface="Calibri"/>
              </a:rPr>
              <a:t> variable. The threshold is the 3</a:t>
            </a:r>
            <a:r>
              <a:rPr lang="en-US" sz="2800" baseline="30000" dirty="0">
                <a:ea typeface="Calibri"/>
                <a:cs typeface="Calibri"/>
                <a:sym typeface="Calibri"/>
              </a:rPr>
              <a:t>rd</a:t>
            </a:r>
            <a:r>
              <a:rPr lang="en-US" sz="2800" dirty="0">
                <a:ea typeface="Calibri"/>
                <a:cs typeface="Calibri"/>
                <a:sym typeface="Calibri"/>
              </a:rPr>
              <a:t> quartile value + 1.5 * the IQR 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endParaRPr lang="en-US" sz="28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9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You try it!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580041" y="856357"/>
            <a:ext cx="10802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2800" dirty="0">
                <a:ea typeface="Calibri"/>
                <a:cs typeface="Calibri"/>
                <a:sym typeface="Calibri"/>
              </a:rPr>
              <a:t>How would you classify a “low-education county” based on these data? What might that miss?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C55DF-EC37-4BD3-8F01-4A53930E4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16" y="2301986"/>
            <a:ext cx="6870545" cy="43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41436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Tukey and Wickham on 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4A80-E6F1-4EEC-866D-461B285D8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4" y="1822901"/>
            <a:ext cx="5618385" cy="423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2356D-1B40-4158-84E5-5214A2C89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19" y="2937721"/>
            <a:ext cx="5962281" cy="36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671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Descriptive statistics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476438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Measures of central tendency: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Measures of distribution: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Interquartile range (IQR)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Coefficient of variation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BD5B-DC46-4D46-8162-9550E0B7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6" y="1096753"/>
            <a:ext cx="5461233" cy="3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measure of central tendency should we use for the number of UGA football games we have attended?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85093D-1213-4909-A42B-481245116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10726"/>
              </p:ext>
            </p:extLst>
          </p:nvPr>
        </p:nvGraphicFramePr>
        <p:xfrm>
          <a:off x="4797867" y="1722148"/>
          <a:ext cx="2739056" cy="4627138"/>
        </p:xfrm>
        <a:graphic>
          <a:graphicData uri="http://schemas.openxmlformats.org/drawingml/2006/table">
            <a:tbl>
              <a:tblPr/>
              <a:tblGrid>
                <a:gridCol w="1693115">
                  <a:extLst>
                    <a:ext uri="{9D8B030D-6E8A-4147-A177-3AD203B41FA5}">
                      <a16:colId xmlns:a16="http://schemas.microsoft.com/office/drawing/2014/main" val="2221963998"/>
                    </a:ext>
                  </a:extLst>
                </a:gridCol>
                <a:gridCol w="1045941">
                  <a:extLst>
                    <a:ext uri="{9D8B030D-6E8A-4147-A177-3AD203B41FA5}">
                      <a16:colId xmlns:a16="http://schemas.microsoft.com/office/drawing/2014/main" val="837344462"/>
                    </a:ext>
                  </a:extLst>
                </a:gridCol>
              </a:tblGrid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exactly 1 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23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208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 dirty="0">
                          <a:effectLst/>
                        </a:rPr>
                        <a:t>NA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8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336603"/>
                  </a:ext>
                </a:extLst>
              </a:tr>
              <a:tr h="333221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none as of now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05941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336813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23087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rtl="0" fontAlgn="b"/>
                      <a:r>
                        <a:rPr lang="en-US" sz="2400">
                          <a:effectLst/>
                        </a:rPr>
                        <a:t>none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324096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12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746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324535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7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266062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792589"/>
                  </a:ext>
                </a:extLst>
              </a:tr>
              <a:tr h="1774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2400" dirty="0">
                          <a:effectLst/>
                        </a:rPr>
                        <a:t>2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~15</a:t>
                      </a:r>
                    </a:p>
                  </a:txBody>
                  <a:tcPr marL="16228" marR="16228" marT="10819" marB="1081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15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49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148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a related question we could ask for which </a:t>
            </a:r>
            <a:r>
              <a:rPr lang="en-US" sz="3600" i="1" u="sng" dirty="0"/>
              <a:t>mode </a:t>
            </a:r>
            <a:r>
              <a:rPr lang="en-US" sz="3600" dirty="0"/>
              <a:t>would be the appropriate measure of central </a:t>
            </a:r>
            <a:r>
              <a:rPr lang="en-US" sz="3600" dirty="0" err="1"/>
              <a:t>tendancy</a:t>
            </a:r>
            <a:r>
              <a:rPr lang="en-US" sz="3600" dirty="0"/>
              <a:t>?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8A852-C55F-42BC-BD21-63B3D06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70" y="1858296"/>
            <a:ext cx="6944844" cy="46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7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1168185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Summary statistics for our county data in Excel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0F76B-2B24-44D4-9139-AE2D920659AB}"/>
              </a:ext>
            </a:extLst>
          </p:cNvPr>
          <p:cNvSpPr/>
          <p:nvPr/>
        </p:nvSpPr>
        <p:spPr>
          <a:xfrm>
            <a:off x="827869" y="1054808"/>
            <a:ext cx="109058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ea typeface="Calibri"/>
                <a:cs typeface="Calibri"/>
                <a:sym typeface="Calibri"/>
              </a:rPr>
              <a:t>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LessHSPct</a:t>
            </a:r>
            <a:r>
              <a:rPr lang="en-US" sz="3200" dirty="0">
                <a:ea typeface="Calibri"/>
                <a:cs typeface="Calibri"/>
                <a:sym typeface="Calibri"/>
              </a:rPr>
              <a:t> and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HSGradPct</a:t>
            </a:r>
            <a:endParaRPr lang="en-US" sz="3200" dirty="0">
              <a:ea typeface="Calibri"/>
              <a:cs typeface="Calibri"/>
              <a:sym typeface="Calibri"/>
            </a:endParaRP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Calculate the mean, median and standard deviation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Calculate the 1</a:t>
            </a:r>
            <a:r>
              <a:rPr lang="en-US" sz="3200" baseline="30000" dirty="0">
                <a:ea typeface="Calibri"/>
                <a:cs typeface="Calibri"/>
                <a:sym typeface="Calibri"/>
              </a:rPr>
              <a:t>st</a:t>
            </a:r>
            <a:r>
              <a:rPr lang="en-US" sz="3200" dirty="0">
                <a:ea typeface="Calibri"/>
                <a:cs typeface="Calibri"/>
                <a:sym typeface="Calibri"/>
              </a:rPr>
              <a:t> and 3</a:t>
            </a:r>
            <a:r>
              <a:rPr lang="en-US" sz="3200" baseline="30000" dirty="0">
                <a:ea typeface="Calibri"/>
                <a:cs typeface="Calibri"/>
                <a:sym typeface="Calibri"/>
              </a:rPr>
              <a:t>rd</a:t>
            </a:r>
            <a:r>
              <a:rPr lang="en-US" sz="3200" dirty="0">
                <a:ea typeface="Calibri"/>
                <a:cs typeface="Calibri"/>
                <a:sym typeface="Calibri"/>
              </a:rPr>
              <a:t> quartiles as well as the IQR. The function in Excel is =QUARTILE(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column,quartile</a:t>
            </a:r>
            <a:r>
              <a:rPr lang="en-US" sz="3200" dirty="0">
                <a:ea typeface="Calibri"/>
                <a:cs typeface="Calibri"/>
                <a:sym typeface="Calibri"/>
              </a:rPr>
              <a:t> #)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ea typeface="Calibri"/>
                <a:cs typeface="Calibri"/>
                <a:sym typeface="Calibri"/>
              </a:rPr>
              <a:t>Combine the two variables into a single one (HS Graduate or below) and calculate the same statistics for that variable</a:t>
            </a:r>
          </a:p>
        </p:txBody>
      </p:sp>
    </p:spTree>
    <p:extLst>
      <p:ext uri="{BB962C8B-B14F-4D97-AF65-F5344CB8AC3E}">
        <p14:creationId xmlns:p14="http://schemas.microsoft.com/office/powerpoint/2010/main" val="23830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17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roll!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500851" y="707396"/>
            <a:ext cx="9689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Roll your dice 10 times.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mean (sum of all rolls/10) and median (average of two middle values) of these rolls? Do they differ?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What’s the IQR?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E97FE-7D01-4229-A8C8-8E33680D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81" y="2586682"/>
            <a:ext cx="5123037" cy="41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2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/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accent2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B55F2B-4640-4FD4-89F4-CDCFF4405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155" y="2436292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4A7C8DA-076B-479B-91E6-549D2D57D9AC}"/>
              </a:ext>
            </a:extLst>
          </p:cNvPr>
          <p:cNvSpPr/>
          <p:nvPr/>
        </p:nvSpPr>
        <p:spPr>
          <a:xfrm>
            <a:off x="494951" y="1096753"/>
            <a:ext cx="6535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Standard deviation divided by the mean</a:t>
            </a:r>
          </a:p>
          <a:p>
            <a:endParaRPr lang="en-US" sz="2800" dirty="0"/>
          </a:p>
          <a:p>
            <a:r>
              <a:rPr lang="en-US" sz="2800" dirty="0"/>
              <a:t>Useful when means vary across groups or measures</a:t>
            </a:r>
          </a:p>
        </p:txBody>
      </p:sp>
    </p:spTree>
    <p:extLst>
      <p:ext uri="{BB962C8B-B14F-4D97-AF65-F5344CB8AC3E}">
        <p14:creationId xmlns:p14="http://schemas.microsoft.com/office/powerpoint/2010/main" val="2533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06">
            <a:extLst>
              <a:ext uri="{FF2B5EF4-FFF2-40B4-BE49-F238E27FC236}">
                <a16:creationId xmlns:a16="http://schemas.microsoft.com/office/drawing/2014/main" id="{51D852A2-68CA-4C50-B054-D5F3B086FC32}"/>
              </a:ext>
            </a:extLst>
          </p:cNvPr>
          <p:cNvSpPr txBox="1"/>
          <p:nvPr/>
        </p:nvSpPr>
        <p:spPr>
          <a:xfrm>
            <a:off x="361149" y="335560"/>
            <a:ext cx="589853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ea typeface="Calibri"/>
                <a:cs typeface="Calibri"/>
                <a:sym typeface="Calibri"/>
              </a:rPr>
              <a:t>R challenge!</a:t>
            </a:r>
          </a:p>
        </p:txBody>
      </p:sp>
      <p:sp>
        <p:nvSpPr>
          <p:cNvPr id="9" name="Shape 310">
            <a:extLst>
              <a:ext uri="{FF2B5EF4-FFF2-40B4-BE49-F238E27FC236}">
                <a16:creationId xmlns:a16="http://schemas.microsoft.com/office/drawing/2014/main" id="{B23FF25C-C4DA-4A14-B209-2953D9C5CAD7}"/>
              </a:ext>
            </a:extLst>
          </p:cNvPr>
          <p:cNvSpPr txBox="1"/>
          <p:nvPr/>
        </p:nvSpPr>
        <p:spPr>
          <a:xfrm>
            <a:off x="398319" y="1043446"/>
            <a:ext cx="1127179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Load the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Daymet</a:t>
            </a:r>
            <a:r>
              <a:rPr lang="en-US" sz="3200" dirty="0">
                <a:ea typeface="Calibri"/>
                <a:cs typeface="Calibri"/>
                <a:sym typeface="Calibri"/>
              </a:rPr>
              <a:t> data we will use in lab 1 and calculate the mean, standard deviation (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sd</a:t>
            </a:r>
            <a:r>
              <a:rPr lang="en-US" sz="3200">
                <a:ea typeface="Calibri"/>
                <a:cs typeface="Calibri"/>
                <a:sym typeface="Calibri"/>
              </a:rPr>
              <a:t>), </a:t>
            </a:r>
            <a:r>
              <a:rPr lang="en-US" sz="3200" dirty="0">
                <a:ea typeface="Calibri"/>
                <a:cs typeface="Calibri"/>
                <a:sym typeface="Calibri"/>
              </a:rPr>
              <a:t>and cv for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prcp</a:t>
            </a:r>
            <a:r>
              <a:rPr lang="en-US" sz="3200" dirty="0">
                <a:ea typeface="Calibri"/>
                <a:cs typeface="Calibri"/>
                <a:sym typeface="Calibri"/>
              </a:rPr>
              <a:t> by county. You’ll need to use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group_by</a:t>
            </a:r>
            <a:r>
              <a:rPr lang="en-US" sz="3200" dirty="0"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ea typeface="Calibri"/>
                <a:cs typeface="Calibri"/>
                <a:sym typeface="Calibri"/>
              </a:rPr>
              <a:t>summarise</a:t>
            </a:r>
            <a:r>
              <a:rPr lang="en-US" sz="3200" dirty="0">
                <a:ea typeface="Calibri"/>
                <a:cs typeface="Calibri"/>
                <a:sym typeface="Calibri"/>
              </a:rPr>
              <a:t>, and mutate.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Calibri"/>
                <a:cs typeface="Calibri"/>
                <a:sym typeface="Calibri"/>
              </a:rPr>
              <a:t>Which counties have the highest cv? How does that compare to standard deviation?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/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17A6DD-FF8F-4454-8DCA-62A14EAB1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23" y="4391664"/>
                <a:ext cx="2352887" cy="14228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DB17E9F-C62D-41AE-9526-4783F1A1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104" y="3979161"/>
            <a:ext cx="2752617" cy="2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3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20">
            <a:extLst>
              <a:ext uri="{FF2B5EF4-FFF2-40B4-BE49-F238E27FC236}">
                <a16:creationId xmlns:a16="http://schemas.microsoft.com/office/drawing/2014/main" id="{40EC573B-C7E2-4CA8-8C16-EB7E1E421CDE}"/>
              </a:ext>
            </a:extLst>
          </p:cNvPr>
          <p:cNvSpPr txBox="1"/>
          <p:nvPr/>
        </p:nvSpPr>
        <p:spPr>
          <a:xfrm>
            <a:off x="307652" y="164839"/>
            <a:ext cx="925579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Desriptive</a:t>
            </a: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 states in action: </a:t>
            </a:r>
          </a:p>
          <a:p>
            <a:pPr>
              <a:buSzPct val="250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  <a:sym typeface="Calibri"/>
              </a:rPr>
              <a:t>What’s a “low education county?”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2E53A6-75E8-4F9C-9A43-E95352BBD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90" y="1674535"/>
            <a:ext cx="7852271" cy="50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4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105</TotalTime>
  <Words>712</Words>
  <Application>Microsoft Office PowerPoint</Application>
  <PresentationFormat>Widescreen</PresentationFormat>
  <Paragraphs>99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Wingdings 2</vt:lpstr>
      <vt:lpstr>Slate</vt:lpstr>
      <vt:lpstr>Week 3: Descriptive statistics/Exploratory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41</cp:revision>
  <dcterms:created xsi:type="dcterms:W3CDTF">2021-09-02T15:10:57Z</dcterms:created>
  <dcterms:modified xsi:type="dcterms:W3CDTF">2022-09-13T18:32:12Z</dcterms:modified>
</cp:coreProperties>
</file>