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83" r:id="rId4"/>
    <p:sldId id="284" r:id="rId5"/>
    <p:sldId id="285" r:id="rId6"/>
    <p:sldId id="286" r:id="rId7"/>
    <p:sldId id="282" r:id="rId8"/>
    <p:sldId id="260" r:id="rId9"/>
    <p:sldId id="275" r:id="rId10"/>
    <p:sldId id="276" r:id="rId11"/>
    <p:sldId id="277" r:id="rId12"/>
    <p:sldId id="278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3026-85D4-48E8-9219-18000F68802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42E2-8102-4E72-B8DC-BA82098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5327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9702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4064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4996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2709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2010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5203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B963-0F36-48FC-991E-AA63861DA92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1E6-0A9B-4FAD-9E42-B37B3CA5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917" y="3979334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en-US" dirty="0"/>
              <a:t>Week 3: Classification/Descriptive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1488-58DF-4A33-AC86-D6B690A6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17" y="5808133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/>
              <a:t>Geog4300: Shannon</a:t>
            </a:r>
          </a:p>
        </p:txBody>
      </p:sp>
      <p:pic>
        <p:nvPicPr>
          <p:cNvPr id="4" name="Shape 91" descr="http://personal.frostburg.edu/aeridenour0/Number%20of%20families.jpg">
            <a:extLst>
              <a:ext uri="{FF2B5EF4-FFF2-40B4-BE49-F238E27FC236}">
                <a16:creationId xmlns:a16="http://schemas.microsoft.com/office/drawing/2014/main" id="{A50A9848-9D3A-4C3A-ADD5-B2766265EFF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28684" y="276134"/>
            <a:ext cx="4792500" cy="370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464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4.googleusercontent.com/Mlr5Zo236Zk2lGHy5n5na_Z-qb_-n8dT-2unKTD6IB0D5BljK_uEZDHu6v8o-IMqDo-Q9HcwKWBYWJlkm1Rx3vejkkJK3DSvUl4DrQ1Y6lef0yDw-mC-gOdHBsCXyQW0YJ9OVLtqGK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610" y="1101734"/>
            <a:ext cx="5644282" cy="566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119">
            <a:extLst>
              <a:ext uri="{FF2B5EF4-FFF2-40B4-BE49-F238E27FC236}">
                <a16:creationId xmlns:a16="http://schemas.microsoft.com/office/drawing/2014/main" id="{0574D0E7-3E20-402D-AC4D-62F72ED32CF6}"/>
              </a:ext>
            </a:extLst>
          </p:cNvPr>
          <p:cNvSpPr txBox="1"/>
          <p:nvPr/>
        </p:nvSpPr>
        <p:spPr>
          <a:xfrm>
            <a:off x="307652" y="1025842"/>
            <a:ext cx="415883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dirty="0">
                <a:ea typeface="Calibri"/>
                <a:cs typeface="Calibri"/>
                <a:sym typeface="Calibri"/>
              </a:rPr>
              <a:t>Equal interval</a:t>
            </a:r>
          </a:p>
          <a:p>
            <a:pPr>
              <a:buSzPct val="25000"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  <a:sym typeface="Calibri"/>
              </a:rPr>
              <a:t>Quantile</a:t>
            </a:r>
          </a:p>
          <a:p>
            <a:pPr>
              <a:buSzPct val="25000"/>
            </a:pPr>
            <a:r>
              <a:rPr lang="en-US" sz="4000" b="1" i="1" dirty="0">
                <a:solidFill>
                  <a:schemeClr val="accent2"/>
                </a:solidFill>
                <a:ea typeface="Calibri"/>
                <a:cs typeface="Calibri"/>
                <a:sym typeface="Calibri"/>
              </a:rPr>
              <a:t>Natural Breaks</a:t>
            </a:r>
          </a:p>
        </p:txBody>
      </p:sp>
      <p:sp>
        <p:nvSpPr>
          <p:cNvPr id="6" name="Shape 120">
            <a:extLst>
              <a:ext uri="{FF2B5EF4-FFF2-40B4-BE49-F238E27FC236}">
                <a16:creationId xmlns:a16="http://schemas.microsoft.com/office/drawing/2014/main" id="{BA7BA60D-1D40-4AFB-898F-F89160E4AAD8}"/>
              </a:ext>
            </a:extLst>
          </p:cNvPr>
          <p:cNvSpPr txBox="1"/>
          <p:nvPr/>
        </p:nvSpPr>
        <p:spPr>
          <a:xfrm>
            <a:off x="307652" y="164839"/>
            <a:ext cx="925579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  <a:sym typeface="Calibri"/>
              </a:rPr>
              <a:t>Numeric Classification schemes</a:t>
            </a:r>
          </a:p>
        </p:txBody>
      </p:sp>
    </p:spTree>
    <p:extLst>
      <p:ext uri="{BB962C8B-B14F-4D97-AF65-F5344CB8AC3E}">
        <p14:creationId xmlns:p14="http://schemas.microsoft.com/office/powerpoint/2010/main" val="179216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353501-28CD-49FA-8142-02D84C6DC1EA}"/>
              </a:ext>
            </a:extLst>
          </p:cNvPr>
          <p:cNvSpPr/>
          <p:nvPr/>
        </p:nvSpPr>
        <p:spPr>
          <a:xfrm>
            <a:off x="8016203" y="164838"/>
            <a:ext cx="3652883" cy="65675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s://lh6.googleusercontent.com/E8_dpNXpW6ZibI_Z-_vYgKjWsEW1sYlKGm-7Ebpq1w4YsRbDcWN-gJS6jeM4SWkbJ2_edzKAKtPUUv6Jn7WTtR64MtsrmK2GqRMk9cke5e9TSZsCJysOJe9HurpMUxtwrBeee2ulLB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59"/>
          <a:stretch/>
        </p:blipFill>
        <p:spPr bwMode="auto">
          <a:xfrm>
            <a:off x="8092628" y="274314"/>
            <a:ext cx="3458703" cy="20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lh4.googleusercontent.com/R96XyYPDJQaaAYcYbS-neNTeRfhgxZcR_6J4Vynn0Zlv3FLfn0yiMiv3ou7pYOBWu8xKGV4DoFNmL6tcXslftagfxS35gCvwIa4EdKPR0EL6mjPNYhCCaqBrvBbC8sV0_fcI8lm6Jvw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12"/>
          <a:stretch/>
        </p:blipFill>
        <p:spPr bwMode="auto">
          <a:xfrm>
            <a:off x="8123035" y="2541596"/>
            <a:ext cx="3495408" cy="201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lh4.googleusercontent.com/Mlr5Zo236Zk2lGHy5n5na_Z-qb_-n8dT-2unKTD6IB0D5BljK_uEZDHu6v8o-IMqDo-Q9HcwKWBYWJlkm1Rx3vejkkJK3DSvUl4DrQ1Y6lef0yDw-mC-gOdHBsCXyQW0YJ9OVLtqGK0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45"/>
          <a:stretch/>
        </p:blipFill>
        <p:spPr bwMode="auto">
          <a:xfrm>
            <a:off x="8016203" y="4585620"/>
            <a:ext cx="3611552" cy="214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120"/>
          <p:cNvSpPr txBox="1"/>
          <p:nvPr/>
        </p:nvSpPr>
        <p:spPr>
          <a:xfrm>
            <a:off x="440302" y="3377208"/>
            <a:ext cx="474358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i="1" dirty="0">
                <a:solidFill>
                  <a:schemeClr val="accent2"/>
                </a:solidFill>
                <a:ea typeface="Calibri"/>
                <a:cs typeface="Calibri"/>
                <a:sym typeface="Calibri"/>
              </a:rPr>
              <a:t>Choose based on your data and the analysis you’re doing</a:t>
            </a:r>
          </a:p>
        </p:txBody>
      </p:sp>
      <p:sp>
        <p:nvSpPr>
          <p:cNvPr id="10" name="Shape 119">
            <a:extLst>
              <a:ext uri="{FF2B5EF4-FFF2-40B4-BE49-F238E27FC236}">
                <a16:creationId xmlns:a16="http://schemas.microsoft.com/office/drawing/2014/main" id="{84A34639-FF1F-411D-B3F9-32481602D493}"/>
              </a:ext>
            </a:extLst>
          </p:cNvPr>
          <p:cNvSpPr txBox="1"/>
          <p:nvPr/>
        </p:nvSpPr>
        <p:spPr>
          <a:xfrm>
            <a:off x="307652" y="1025842"/>
            <a:ext cx="415883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dirty="0">
                <a:ea typeface="Calibri"/>
                <a:cs typeface="Calibri"/>
                <a:sym typeface="Calibri"/>
              </a:rPr>
              <a:t>Equal interval</a:t>
            </a:r>
          </a:p>
          <a:p>
            <a:pPr>
              <a:buSzPct val="25000"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  <a:sym typeface="Calibri"/>
              </a:rPr>
              <a:t>Quantile</a:t>
            </a:r>
          </a:p>
          <a:p>
            <a:pPr>
              <a:buSzPct val="25000"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  <a:sym typeface="Calibri"/>
              </a:rPr>
              <a:t>Natural Breaks</a:t>
            </a:r>
          </a:p>
        </p:txBody>
      </p:sp>
      <p:sp>
        <p:nvSpPr>
          <p:cNvPr id="11" name="Shape 120">
            <a:extLst>
              <a:ext uri="{FF2B5EF4-FFF2-40B4-BE49-F238E27FC236}">
                <a16:creationId xmlns:a16="http://schemas.microsoft.com/office/drawing/2014/main" id="{40EC573B-C7E2-4CA8-8C16-EB7E1E421CDE}"/>
              </a:ext>
            </a:extLst>
          </p:cNvPr>
          <p:cNvSpPr txBox="1"/>
          <p:nvPr/>
        </p:nvSpPr>
        <p:spPr>
          <a:xfrm>
            <a:off x="307652" y="164839"/>
            <a:ext cx="925579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  <a:sym typeface="Calibri"/>
              </a:rPr>
              <a:t>Numeric Classification schemes</a:t>
            </a:r>
          </a:p>
        </p:txBody>
      </p:sp>
    </p:spTree>
    <p:extLst>
      <p:ext uri="{BB962C8B-B14F-4D97-AF65-F5344CB8AC3E}">
        <p14:creationId xmlns:p14="http://schemas.microsoft.com/office/powerpoint/2010/main" val="1455389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20">
            <a:extLst>
              <a:ext uri="{FF2B5EF4-FFF2-40B4-BE49-F238E27FC236}">
                <a16:creationId xmlns:a16="http://schemas.microsoft.com/office/drawing/2014/main" id="{40EC573B-C7E2-4CA8-8C16-EB7E1E421CDE}"/>
              </a:ext>
            </a:extLst>
          </p:cNvPr>
          <p:cNvSpPr txBox="1"/>
          <p:nvPr/>
        </p:nvSpPr>
        <p:spPr>
          <a:xfrm>
            <a:off x="307652" y="164839"/>
            <a:ext cx="925579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  <a:sym typeface="Calibri"/>
              </a:rPr>
              <a:t>What’s a “low education county?”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2E53A6-75E8-4F9C-9A43-E95352BBD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852" y="1219387"/>
            <a:ext cx="8146350" cy="520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64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20">
            <a:extLst>
              <a:ext uri="{FF2B5EF4-FFF2-40B4-BE49-F238E27FC236}">
                <a16:creationId xmlns:a16="http://schemas.microsoft.com/office/drawing/2014/main" id="{40EC573B-C7E2-4CA8-8C16-EB7E1E421CDE}"/>
              </a:ext>
            </a:extLst>
          </p:cNvPr>
          <p:cNvSpPr txBox="1"/>
          <p:nvPr/>
        </p:nvSpPr>
        <p:spPr>
          <a:xfrm>
            <a:off x="307652" y="164839"/>
            <a:ext cx="925579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  <a:sym typeface="Calibri"/>
              </a:rPr>
              <a:t>How could we decide?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B0F76B-2B24-44D4-9139-AE2D920659AB}"/>
              </a:ext>
            </a:extLst>
          </p:cNvPr>
          <p:cNvSpPr/>
          <p:nvPr/>
        </p:nvSpPr>
        <p:spPr>
          <a:xfrm>
            <a:off x="827869" y="1054808"/>
            <a:ext cx="907985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25000"/>
            </a:pPr>
            <a:r>
              <a:rPr lang="en-US" sz="3200" dirty="0">
                <a:ea typeface="Calibri"/>
                <a:cs typeface="Calibri"/>
                <a:sym typeface="Calibri"/>
              </a:rPr>
              <a:t>Based off the data/Relative measure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ea typeface="Calibri"/>
                <a:cs typeface="Calibri"/>
                <a:sym typeface="Calibri"/>
              </a:rPr>
              <a:t>How many standard deviations below the mean?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ea typeface="Calibri"/>
                <a:cs typeface="Calibri"/>
                <a:sym typeface="Calibri"/>
              </a:rPr>
              <a:t>What percentile of all counties?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89733B-B71E-46A0-A649-8453899A5259}"/>
              </a:ext>
            </a:extLst>
          </p:cNvPr>
          <p:cNvSpPr/>
          <p:nvPr/>
        </p:nvSpPr>
        <p:spPr>
          <a:xfrm>
            <a:off x="827869" y="2806551"/>
            <a:ext cx="1061471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en-US" sz="3200" dirty="0">
                <a:ea typeface="Calibri"/>
                <a:cs typeface="Calibri"/>
                <a:sym typeface="Calibri"/>
              </a:rPr>
              <a:t>Based off the research/Absolute measure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ea typeface="Calibri"/>
                <a:cs typeface="Calibri"/>
                <a:sym typeface="Calibri"/>
              </a:rPr>
              <a:t>What’s the average of a larger area (e.g., national/international)?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ea typeface="Calibri"/>
                <a:cs typeface="Calibri"/>
                <a:sym typeface="Calibri"/>
              </a:rPr>
              <a:t>What has been used by other researchers?</a:t>
            </a:r>
          </a:p>
        </p:txBody>
      </p:sp>
    </p:spTree>
    <p:extLst>
      <p:ext uri="{BB962C8B-B14F-4D97-AF65-F5344CB8AC3E}">
        <p14:creationId xmlns:p14="http://schemas.microsoft.com/office/powerpoint/2010/main" val="2724203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20">
            <a:extLst>
              <a:ext uri="{FF2B5EF4-FFF2-40B4-BE49-F238E27FC236}">
                <a16:creationId xmlns:a16="http://schemas.microsoft.com/office/drawing/2014/main" id="{40EC573B-C7E2-4CA8-8C16-EB7E1E421CDE}"/>
              </a:ext>
            </a:extLst>
          </p:cNvPr>
          <p:cNvSpPr txBox="1"/>
          <p:nvPr/>
        </p:nvSpPr>
        <p:spPr>
          <a:xfrm>
            <a:off x="307652" y="164839"/>
            <a:ext cx="925579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  <a:sym typeface="Calibri"/>
              </a:rPr>
              <a:t>You try it!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B0F76B-2B24-44D4-9139-AE2D920659AB}"/>
              </a:ext>
            </a:extLst>
          </p:cNvPr>
          <p:cNvSpPr/>
          <p:nvPr/>
        </p:nvSpPr>
        <p:spPr>
          <a:xfrm>
            <a:off x="580041" y="856357"/>
            <a:ext cx="1080295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en-US" sz="2800" dirty="0">
                <a:ea typeface="Calibri"/>
                <a:cs typeface="Calibri"/>
                <a:sym typeface="Calibri"/>
              </a:rPr>
              <a:t>Open the county census data CSV spreadsheet in Excel/Google Sheets</a:t>
            </a:r>
          </a:p>
          <a:p>
            <a:pPr>
              <a:buSzPct val="25000"/>
            </a:pPr>
            <a:endParaRPr lang="en-US" sz="2800" dirty="0">
              <a:ea typeface="Calibri"/>
              <a:cs typeface="Calibri"/>
              <a:sym typeface="Calibri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ea typeface="Calibri"/>
                <a:cs typeface="Calibri"/>
                <a:sym typeface="Calibri"/>
              </a:rPr>
              <a:t>What are the mean, median and standard deviation for </a:t>
            </a:r>
            <a:r>
              <a:rPr lang="en-US" sz="2800" dirty="0" err="1">
                <a:ea typeface="Calibri"/>
                <a:cs typeface="Calibri"/>
                <a:sym typeface="Calibri"/>
              </a:rPr>
              <a:t>LessHS_pct</a:t>
            </a:r>
            <a:r>
              <a:rPr lang="en-US" sz="2800" dirty="0">
                <a:ea typeface="Calibri"/>
                <a:cs typeface="Calibri"/>
                <a:sym typeface="Calibri"/>
              </a:rPr>
              <a:t> and </a:t>
            </a:r>
            <a:r>
              <a:rPr lang="en-US" sz="2800" dirty="0" err="1">
                <a:ea typeface="Calibri"/>
                <a:cs typeface="Calibri"/>
                <a:sym typeface="Calibri"/>
              </a:rPr>
              <a:t>HS_Grad_pct</a:t>
            </a:r>
            <a:r>
              <a:rPr lang="en-US" sz="2800" dirty="0">
                <a:ea typeface="Calibri"/>
                <a:cs typeface="Calibri"/>
                <a:sym typeface="Calibri"/>
              </a:rPr>
              <a:t> nationally?</a:t>
            </a:r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ea typeface="Calibri"/>
                <a:cs typeface="Calibri"/>
                <a:sym typeface="Calibri"/>
              </a:rPr>
              <a:t>=AVERAGE, =MEDIAN,=STDEV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ea typeface="Calibri"/>
                <a:cs typeface="Calibri"/>
                <a:sym typeface="Calibri"/>
              </a:rPr>
              <a:t>What values determines the 25</a:t>
            </a:r>
            <a:r>
              <a:rPr lang="en-US" sz="2800" baseline="30000" dirty="0">
                <a:ea typeface="Calibri"/>
                <a:cs typeface="Calibri"/>
                <a:sym typeface="Calibri"/>
              </a:rPr>
              <a:t>th</a:t>
            </a:r>
            <a:r>
              <a:rPr lang="en-US" sz="2800" dirty="0">
                <a:ea typeface="Calibri"/>
                <a:cs typeface="Calibri"/>
                <a:sym typeface="Calibri"/>
              </a:rPr>
              <a:t> and 75</a:t>
            </a:r>
            <a:r>
              <a:rPr lang="en-US" sz="2800" baseline="30000" dirty="0">
                <a:ea typeface="Calibri"/>
                <a:cs typeface="Calibri"/>
                <a:sym typeface="Calibri"/>
              </a:rPr>
              <a:t>th</a:t>
            </a:r>
            <a:r>
              <a:rPr lang="en-US" sz="2800" dirty="0">
                <a:ea typeface="Calibri"/>
                <a:cs typeface="Calibri"/>
                <a:sym typeface="Calibri"/>
              </a:rPr>
              <a:t> percentile for each of these values?</a:t>
            </a:r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ea typeface="Calibri"/>
                <a:cs typeface="Calibri"/>
                <a:sym typeface="Calibri"/>
              </a:rPr>
              <a:t>=QUARTILE(range,1) and =QUARTILE(range,3)</a:t>
            </a:r>
          </a:p>
          <a:p>
            <a:pPr>
              <a:buSzPct val="25000"/>
            </a:pPr>
            <a:endParaRPr lang="en-US" sz="2800" dirty="0">
              <a:ea typeface="Calibri"/>
              <a:cs typeface="Calibri"/>
              <a:sym typeface="Calibri"/>
            </a:endParaRPr>
          </a:p>
          <a:p>
            <a:pPr>
              <a:buSzPct val="25000"/>
            </a:pPr>
            <a:r>
              <a:rPr lang="en-US" sz="2800" dirty="0">
                <a:ea typeface="Calibri"/>
                <a:cs typeface="Calibri"/>
                <a:sym typeface="Calibri"/>
              </a:rPr>
              <a:t>Which are the better measures of central tendency/ distribution?</a:t>
            </a:r>
          </a:p>
        </p:txBody>
      </p:sp>
    </p:spTree>
    <p:extLst>
      <p:ext uri="{BB962C8B-B14F-4D97-AF65-F5344CB8AC3E}">
        <p14:creationId xmlns:p14="http://schemas.microsoft.com/office/powerpoint/2010/main" val="133495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20">
            <a:extLst>
              <a:ext uri="{FF2B5EF4-FFF2-40B4-BE49-F238E27FC236}">
                <a16:creationId xmlns:a16="http://schemas.microsoft.com/office/drawing/2014/main" id="{40EC573B-C7E2-4CA8-8C16-EB7E1E421CDE}"/>
              </a:ext>
            </a:extLst>
          </p:cNvPr>
          <p:cNvSpPr txBox="1"/>
          <p:nvPr/>
        </p:nvSpPr>
        <p:spPr>
          <a:xfrm>
            <a:off x="307652" y="164839"/>
            <a:ext cx="925579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  <a:sym typeface="Calibri"/>
              </a:rPr>
              <a:t>You try it!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B0F76B-2B24-44D4-9139-AE2D920659AB}"/>
              </a:ext>
            </a:extLst>
          </p:cNvPr>
          <p:cNvSpPr/>
          <p:nvPr/>
        </p:nvSpPr>
        <p:spPr>
          <a:xfrm>
            <a:off x="580041" y="856357"/>
            <a:ext cx="1080295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en-US" sz="2800" dirty="0">
                <a:ea typeface="Calibri"/>
                <a:cs typeface="Calibri"/>
                <a:sym typeface="Calibri"/>
              </a:rPr>
              <a:t>How many counties in Georgia fall below the 25</a:t>
            </a:r>
            <a:r>
              <a:rPr lang="en-US" sz="2800" baseline="30000" dirty="0">
                <a:ea typeface="Calibri"/>
                <a:cs typeface="Calibri"/>
                <a:sym typeface="Calibri"/>
              </a:rPr>
              <a:t>th</a:t>
            </a:r>
            <a:r>
              <a:rPr lang="en-US" sz="2800" dirty="0">
                <a:ea typeface="Calibri"/>
                <a:cs typeface="Calibri"/>
                <a:sym typeface="Calibri"/>
              </a:rPr>
              <a:t> percentile for each of these variables?</a:t>
            </a:r>
          </a:p>
          <a:p>
            <a:pPr>
              <a:buSzPct val="25000"/>
            </a:pPr>
            <a:endParaRPr lang="en-US" sz="2800" dirty="0">
              <a:ea typeface="Calibri"/>
              <a:cs typeface="Calibri"/>
              <a:sym typeface="Calibri"/>
            </a:endParaRPr>
          </a:p>
          <a:p>
            <a:pPr>
              <a:buSzPct val="25000"/>
            </a:pPr>
            <a:r>
              <a:rPr lang="en-US" sz="2800" dirty="0">
                <a:ea typeface="Calibri"/>
                <a:cs typeface="Calibri"/>
                <a:sym typeface="Calibri"/>
              </a:rPr>
              <a:t>How many are two or more standard deviations below the mean?</a:t>
            </a:r>
          </a:p>
          <a:p>
            <a:pPr>
              <a:buSzPct val="25000"/>
            </a:pPr>
            <a:endParaRPr lang="en-US" sz="2800" dirty="0">
              <a:ea typeface="Calibri"/>
              <a:cs typeface="Calibri"/>
              <a:sym typeface="Calibri"/>
            </a:endParaRPr>
          </a:p>
          <a:p>
            <a:pPr>
              <a:buSzPct val="25000"/>
            </a:pPr>
            <a:r>
              <a:rPr lang="en-US" sz="2800" dirty="0">
                <a:ea typeface="Calibri"/>
                <a:cs typeface="Calibri"/>
                <a:sym typeface="Calibri"/>
              </a:rPr>
              <a:t>How would you classify a “low-education county” based on these data? What might that miss?</a:t>
            </a:r>
          </a:p>
        </p:txBody>
      </p:sp>
    </p:spTree>
    <p:extLst>
      <p:ext uri="{BB962C8B-B14F-4D97-AF65-F5344CB8AC3E}">
        <p14:creationId xmlns:p14="http://schemas.microsoft.com/office/powerpoint/2010/main" val="242593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6710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This week: Descriptive statistics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B19BFF-48DA-42BF-9128-606189495B83}"/>
              </a:ext>
            </a:extLst>
          </p:cNvPr>
          <p:cNvSpPr/>
          <p:nvPr/>
        </p:nvSpPr>
        <p:spPr>
          <a:xfrm>
            <a:off x="494951" y="1096753"/>
            <a:ext cx="4764381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Measures of central tendency: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Median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Measures of distribution: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Standard deviation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Interquartile range (IQR)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Coefficient of variation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1ABD5B-DC46-4D46-8162-9550E0B7D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816" y="1096753"/>
            <a:ext cx="5461233" cy="390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1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6221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Measuring standard deviation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2BF2C9-55E9-4A88-B840-1648700978AF}"/>
                  </a:ext>
                </a:extLst>
              </p:cNvPr>
              <p:cNvSpPr txBox="1"/>
              <p:nvPr/>
            </p:nvSpPr>
            <p:spPr>
              <a:xfrm>
                <a:off x="6639646" y="2074391"/>
                <a:ext cx="4777526" cy="2000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4400" b="0" i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44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4400" b="0" i="1" smtClean="0">
                                  <a:solidFill>
                                    <a:schemeClr val="accent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sz="4400" b="0" i="1" smtClean="0">
                                      <a:solidFill>
                                        <a:schemeClr val="accent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4400" b="0" i="1" smtClean="0">
                                      <a:solidFill>
                                        <a:schemeClr val="accent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400" b="0" i="1" smtClean="0">
                                      <a:solidFill>
                                        <a:schemeClr val="accent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4400" b="0" i="1" smtClean="0">
                                      <a:solidFill>
                                        <a:schemeClr val="accent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4400" b="0" i="1" smtClean="0">
                                          <a:solidFill>
                                            <a:schemeClr val="accent2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400" b="0" i="1" smtClean="0">
                                          <a:solidFill>
                                            <a:schemeClr val="accent2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4400" i="1">
                                              <a:solidFill>
                                                <a:schemeClr val="accent2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4400" i="1">
                                              <a:solidFill>
                                                <a:schemeClr val="accent2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  <m:r>
                                        <a:rPr lang="en-US" sz="4400" i="1">
                                          <a:solidFill>
                                            <a:schemeClr val="accent2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4400" i="1">
                                          <a:solidFill>
                                            <a:schemeClr val="accent2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4400" i="1">
                                          <a:solidFill>
                                            <a:schemeClr val="accent2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4400" b="0" i="1" smtClean="0">
                                          <a:solidFill>
                                            <a:schemeClr val="accent2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4400" b="0" i="1" smtClean="0">
                                  <a:solidFill>
                                    <a:schemeClr val="accent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400" b="0" i="1" smtClean="0">
                                  <a:solidFill>
                                    <a:schemeClr val="accent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000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2BF2C9-55E9-4A88-B840-164870097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646" y="2074391"/>
                <a:ext cx="4777526" cy="20004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94951" y="1096753"/>
            <a:ext cx="583873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What’s the mean of all your rolls? (X bar)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What’s the difference between the mean and each of your individual rolls? (Squared and summed)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How many rolls do you have?</a:t>
            </a:r>
          </a:p>
        </p:txBody>
      </p:sp>
    </p:spTree>
    <p:extLst>
      <p:ext uri="{BB962C8B-B14F-4D97-AF65-F5344CB8AC3E}">
        <p14:creationId xmlns:p14="http://schemas.microsoft.com/office/powerpoint/2010/main" val="190861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2178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Let’s roll!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94951" y="1096753"/>
            <a:ext cx="96892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Roll your dice 10 times.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BY HAND: What’s the mean (sum of all rolls/10), median (average of two middle values), and standard deviation?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E97FE-7D01-4229-A8C8-8E33680DE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481" y="2586682"/>
            <a:ext cx="5123037" cy="412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1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512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Coefficient of variation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B55F2B-4640-4FD4-89F4-CDCFF44056EB}"/>
                  </a:ext>
                </a:extLst>
              </p:cNvPr>
              <p:cNvSpPr txBox="1"/>
              <p:nvPr/>
            </p:nvSpPr>
            <p:spPr>
              <a:xfrm>
                <a:off x="8046155" y="2436292"/>
                <a:ext cx="2352887" cy="1422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en-US" sz="5400" b="0" i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5400" b="0" i="1" smtClean="0">
                                  <a:solidFill>
                                    <a:schemeClr val="accent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chemeClr val="accent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5400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B55F2B-4640-4FD4-89F4-CDCFF4405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155" y="2436292"/>
                <a:ext cx="2352887" cy="14228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4A7C8DA-076B-479B-91E6-549D2D57D9AC}"/>
              </a:ext>
            </a:extLst>
          </p:cNvPr>
          <p:cNvSpPr/>
          <p:nvPr/>
        </p:nvSpPr>
        <p:spPr>
          <a:xfrm>
            <a:off x="494951" y="1096753"/>
            <a:ext cx="653502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Standard deviation divided by the mean</a:t>
            </a:r>
          </a:p>
          <a:p>
            <a:endParaRPr lang="en-US" sz="2800" dirty="0"/>
          </a:p>
          <a:p>
            <a:r>
              <a:rPr lang="en-US" sz="2800" dirty="0"/>
              <a:t>Useful when means vary across groups or measures</a:t>
            </a:r>
          </a:p>
        </p:txBody>
      </p:sp>
    </p:spTree>
    <p:extLst>
      <p:ext uri="{BB962C8B-B14F-4D97-AF65-F5344CB8AC3E}">
        <p14:creationId xmlns:p14="http://schemas.microsoft.com/office/powerpoint/2010/main" val="253354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6">
            <a:extLst>
              <a:ext uri="{FF2B5EF4-FFF2-40B4-BE49-F238E27FC236}">
                <a16:creationId xmlns:a16="http://schemas.microsoft.com/office/drawing/2014/main" id="{51D852A2-68CA-4C50-B054-D5F3B086FC32}"/>
              </a:ext>
            </a:extLst>
          </p:cNvPr>
          <p:cNvSpPr txBox="1"/>
          <p:nvPr/>
        </p:nvSpPr>
        <p:spPr>
          <a:xfrm>
            <a:off x="361149" y="335560"/>
            <a:ext cx="589853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ea typeface="Calibri"/>
                <a:cs typeface="Calibri"/>
                <a:sym typeface="Calibri"/>
              </a:rPr>
              <a:t>R challenge!</a:t>
            </a:r>
          </a:p>
        </p:txBody>
      </p:sp>
      <p:sp>
        <p:nvSpPr>
          <p:cNvPr id="9" name="Shape 310">
            <a:extLst>
              <a:ext uri="{FF2B5EF4-FFF2-40B4-BE49-F238E27FC236}">
                <a16:creationId xmlns:a16="http://schemas.microsoft.com/office/drawing/2014/main" id="{B23FF25C-C4DA-4A14-B209-2953D9C5CAD7}"/>
              </a:ext>
            </a:extLst>
          </p:cNvPr>
          <p:cNvSpPr txBox="1"/>
          <p:nvPr/>
        </p:nvSpPr>
        <p:spPr>
          <a:xfrm>
            <a:off x="398319" y="1043446"/>
            <a:ext cx="1127179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Calibri"/>
                <a:cs typeface="Calibri"/>
                <a:sym typeface="Calibri"/>
              </a:rPr>
              <a:t>Load the </a:t>
            </a:r>
            <a:r>
              <a:rPr lang="en-US" sz="3200" dirty="0" err="1">
                <a:ea typeface="Calibri"/>
                <a:cs typeface="Calibri"/>
                <a:sym typeface="Calibri"/>
              </a:rPr>
              <a:t>Daymet</a:t>
            </a:r>
            <a:r>
              <a:rPr lang="en-US" sz="3200" dirty="0">
                <a:ea typeface="Calibri"/>
                <a:cs typeface="Calibri"/>
                <a:sym typeface="Calibri"/>
              </a:rPr>
              <a:t> data we will use in lab 1 and calculate the mean, standard deviation (</a:t>
            </a:r>
            <a:r>
              <a:rPr lang="en-US" sz="3200" dirty="0" err="1">
                <a:ea typeface="Calibri"/>
                <a:cs typeface="Calibri"/>
                <a:sym typeface="Calibri"/>
              </a:rPr>
              <a:t>sd</a:t>
            </a:r>
            <a:r>
              <a:rPr lang="en-US" sz="3200">
                <a:ea typeface="Calibri"/>
                <a:cs typeface="Calibri"/>
                <a:sym typeface="Calibri"/>
              </a:rPr>
              <a:t>), </a:t>
            </a:r>
            <a:r>
              <a:rPr lang="en-US" sz="3200" dirty="0">
                <a:ea typeface="Calibri"/>
                <a:cs typeface="Calibri"/>
                <a:sym typeface="Calibri"/>
              </a:rPr>
              <a:t>and cv for </a:t>
            </a:r>
            <a:r>
              <a:rPr lang="en-US" sz="3200" dirty="0" err="1">
                <a:ea typeface="Calibri"/>
                <a:cs typeface="Calibri"/>
                <a:sym typeface="Calibri"/>
              </a:rPr>
              <a:t>prcp</a:t>
            </a:r>
            <a:r>
              <a:rPr lang="en-US" sz="3200" dirty="0">
                <a:ea typeface="Calibri"/>
                <a:cs typeface="Calibri"/>
                <a:sym typeface="Calibri"/>
              </a:rPr>
              <a:t> by county. You’ll need to use </a:t>
            </a:r>
            <a:r>
              <a:rPr lang="en-US" sz="3200" dirty="0" err="1">
                <a:ea typeface="Calibri"/>
                <a:cs typeface="Calibri"/>
                <a:sym typeface="Calibri"/>
              </a:rPr>
              <a:t>group_by</a:t>
            </a:r>
            <a:r>
              <a:rPr lang="en-US" sz="3200" dirty="0">
                <a:ea typeface="Calibri"/>
                <a:cs typeface="Calibri"/>
                <a:sym typeface="Calibri"/>
              </a:rPr>
              <a:t>, </a:t>
            </a:r>
            <a:r>
              <a:rPr lang="en-US" sz="3200" dirty="0" err="1">
                <a:ea typeface="Calibri"/>
                <a:cs typeface="Calibri"/>
                <a:sym typeface="Calibri"/>
              </a:rPr>
              <a:t>summarise</a:t>
            </a:r>
            <a:r>
              <a:rPr lang="en-US" sz="3200" dirty="0">
                <a:ea typeface="Calibri"/>
                <a:cs typeface="Calibri"/>
                <a:sym typeface="Calibri"/>
              </a:rPr>
              <a:t>, and mutate.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Calibri"/>
                <a:cs typeface="Calibri"/>
                <a:sym typeface="Calibri"/>
              </a:rPr>
              <a:t>Which counties have the highest cv? How does that compare to standard deviation?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17A6DD-FF8F-4454-8DCA-62A14EAB1457}"/>
                  </a:ext>
                </a:extLst>
              </p:cNvPr>
              <p:cNvSpPr txBox="1"/>
              <p:nvPr/>
            </p:nvSpPr>
            <p:spPr>
              <a:xfrm>
                <a:off x="3161623" y="4391664"/>
                <a:ext cx="2352887" cy="1422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5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17A6DD-FF8F-4454-8DCA-62A14EAB1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623" y="4391664"/>
                <a:ext cx="2352887" cy="14228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EDB17E9F-C62D-41AE-9526-4783F1A1A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104" y="3979161"/>
            <a:ext cx="2752617" cy="274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3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A259A8-E4D7-487B-BEF6-D08AA52CB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165" y="0"/>
            <a:ext cx="443883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6343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What’s your favorite flavor of ice cream?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B19BFF-48DA-42BF-9128-606189495B83}"/>
              </a:ext>
            </a:extLst>
          </p:cNvPr>
          <p:cNvSpPr/>
          <p:nvPr/>
        </p:nvSpPr>
        <p:spPr>
          <a:xfrm>
            <a:off x="226503" y="2925553"/>
            <a:ext cx="5681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How could we classify these flavors?</a:t>
            </a:r>
          </a:p>
        </p:txBody>
      </p:sp>
    </p:spTree>
    <p:extLst>
      <p:ext uri="{BB962C8B-B14F-4D97-AF65-F5344CB8AC3E}">
        <p14:creationId xmlns:p14="http://schemas.microsoft.com/office/powerpoint/2010/main" val="20382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6.googleusercontent.com/E8_dpNXpW6ZibI_Z-_vYgKjWsEW1sYlKGm-7Ebpq1w4YsRbDcWN-gJS6jeM4SWkbJ2_edzKAKtPUUv6Jn7WTtR64MtsrmK2GqRMk9cke5e9TSZsCJysOJe9HurpMUxtwrBeee2ulLB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897" y="1025842"/>
            <a:ext cx="5578767" cy="566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Shape 119"/>
          <p:cNvSpPr txBox="1"/>
          <p:nvPr/>
        </p:nvSpPr>
        <p:spPr>
          <a:xfrm>
            <a:off x="307652" y="1025842"/>
            <a:ext cx="415883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i="1" dirty="0">
                <a:solidFill>
                  <a:schemeClr val="accent2"/>
                </a:solidFill>
                <a:ea typeface="Calibri"/>
                <a:cs typeface="Calibri"/>
                <a:sym typeface="Calibri"/>
              </a:rPr>
              <a:t>Equal interval</a:t>
            </a:r>
          </a:p>
          <a:p>
            <a:pPr>
              <a:buSzPct val="25000"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  <a:sym typeface="Calibri"/>
              </a:rPr>
              <a:t>Quantile</a:t>
            </a:r>
          </a:p>
          <a:p>
            <a:pPr>
              <a:buSzPct val="25000"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  <a:sym typeface="Calibri"/>
              </a:rPr>
              <a:t>Natural Breaks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07652" y="164839"/>
            <a:ext cx="925579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  <a:sym typeface="Calibri"/>
              </a:rPr>
              <a:t>Numeric Classification schemes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4.googleusercontent.com/R96XyYPDJQaaAYcYbS-neNTeRfhgxZcR_6J4Vynn0Zlv3FLfn0yiMiv3ou7pYOBWu8xKGV4DoFNmL6tcXslftagfxS35gCvwIa4EdKPR0EL6mjPNYhCCaqBrvBbC8sV0_fcI8lm6J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362" y="872725"/>
            <a:ext cx="5942986" cy="576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119">
            <a:extLst>
              <a:ext uri="{FF2B5EF4-FFF2-40B4-BE49-F238E27FC236}">
                <a16:creationId xmlns:a16="http://schemas.microsoft.com/office/drawing/2014/main" id="{D2DC7578-18F5-40B6-B7E3-5864CF0ED9ED}"/>
              </a:ext>
            </a:extLst>
          </p:cNvPr>
          <p:cNvSpPr txBox="1"/>
          <p:nvPr/>
        </p:nvSpPr>
        <p:spPr>
          <a:xfrm>
            <a:off x="307652" y="1025842"/>
            <a:ext cx="415883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dirty="0">
                <a:ea typeface="Calibri"/>
                <a:cs typeface="Calibri"/>
                <a:sym typeface="Calibri"/>
              </a:rPr>
              <a:t>Equal interval</a:t>
            </a:r>
          </a:p>
          <a:p>
            <a:pPr>
              <a:buSzPct val="25000"/>
            </a:pPr>
            <a:r>
              <a:rPr lang="en-US" sz="4000" b="1" i="1" dirty="0">
                <a:solidFill>
                  <a:schemeClr val="accent2"/>
                </a:solidFill>
                <a:ea typeface="Calibri"/>
                <a:cs typeface="Calibri"/>
                <a:sym typeface="Calibri"/>
              </a:rPr>
              <a:t>Quantile</a:t>
            </a:r>
          </a:p>
          <a:p>
            <a:pPr>
              <a:buSzPct val="25000"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  <a:sym typeface="Calibri"/>
              </a:rPr>
              <a:t>Natural Breaks</a:t>
            </a:r>
          </a:p>
        </p:txBody>
      </p:sp>
      <p:sp>
        <p:nvSpPr>
          <p:cNvPr id="6" name="Shape 120">
            <a:extLst>
              <a:ext uri="{FF2B5EF4-FFF2-40B4-BE49-F238E27FC236}">
                <a16:creationId xmlns:a16="http://schemas.microsoft.com/office/drawing/2014/main" id="{C4DEE1EF-CE58-4641-AB7C-54C821F142CB}"/>
              </a:ext>
            </a:extLst>
          </p:cNvPr>
          <p:cNvSpPr txBox="1"/>
          <p:nvPr/>
        </p:nvSpPr>
        <p:spPr>
          <a:xfrm>
            <a:off x="307652" y="164839"/>
            <a:ext cx="925579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  <a:sym typeface="Calibri"/>
              </a:rPr>
              <a:t>Numeric Classification schemes</a:t>
            </a:r>
          </a:p>
        </p:txBody>
      </p:sp>
    </p:spTree>
    <p:extLst>
      <p:ext uri="{BB962C8B-B14F-4D97-AF65-F5344CB8AC3E}">
        <p14:creationId xmlns:p14="http://schemas.microsoft.com/office/powerpoint/2010/main" val="2430534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34</TotalTime>
  <Words>717</Words>
  <Application>Microsoft Office PowerPoint</Application>
  <PresentationFormat>Widescreen</PresentationFormat>
  <Paragraphs>104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Calisto MT</vt:lpstr>
      <vt:lpstr>Cambria Math</vt:lpstr>
      <vt:lpstr>Trebuchet MS</vt:lpstr>
      <vt:lpstr>Wingdings 2</vt:lpstr>
      <vt:lpstr>Slate</vt:lpstr>
      <vt:lpstr>Week 3: Classification/Descriptive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Descriptive statistics</dc:title>
  <dc:creator>Jerry Shannon</dc:creator>
  <cp:lastModifiedBy>Jerry Shannon</cp:lastModifiedBy>
  <cp:revision>6</cp:revision>
  <dcterms:created xsi:type="dcterms:W3CDTF">2021-09-02T15:10:57Z</dcterms:created>
  <dcterms:modified xsi:type="dcterms:W3CDTF">2021-09-02T15:45:39Z</dcterms:modified>
</cp:coreProperties>
</file>