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99" r:id="rId11"/>
    <p:sldId id="257" r:id="rId12"/>
    <p:sldId id="258" r:id="rId13"/>
    <p:sldId id="259" r:id="rId14"/>
    <p:sldId id="260" r:id="rId15"/>
    <p:sldId id="275" r:id="rId16"/>
    <p:sldId id="276" r:id="rId17"/>
    <p:sldId id="277" r:id="rId18"/>
    <p:sldId id="278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87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levels of measurement do each of these maps show?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can happen with several different kinds of data.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 dotplot of graduation rate in Georgia counties (created in R using Deducer). What do you notice about it just looking at it?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could we classify it?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327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702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064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your approach, classification methods can paint very different pictures of the same data points.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might we interpret the natural breaks map differently from the quantiles map here?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95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828800" y="310400"/>
            <a:ext cx="5486400" cy="1371600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Data classification and central </a:t>
            </a:r>
            <a:r>
              <a:rPr lang="en-US" sz="3959">
                <a:solidFill>
                  <a:srgbClr val="FFFF66"/>
                </a:solidFill>
              </a:rPr>
              <a:t>tendency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9718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Calibri"/>
              <a:buNone/>
            </a:pPr>
            <a:r>
              <a:rPr lang="en-US" sz="2750" b="0" u="none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Jerry Shannon</a:t>
            </a:r>
          </a:p>
        </p:txBody>
      </p:sp>
      <p:pic>
        <p:nvPicPr>
          <p:cNvPr id="91" name="Shape 91" descr="http://personal.frostburg.edu/aeridenour0/Number%20of%20famili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925" y="1750725"/>
            <a:ext cx="4792500" cy="37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533400" y="293185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Lecture break</a:t>
            </a:r>
          </a:p>
        </p:txBody>
      </p:sp>
    </p:spTree>
    <p:extLst>
      <p:ext uri="{BB962C8B-B14F-4D97-AF65-F5344CB8AC3E}">
        <p14:creationId xmlns:p14="http://schemas.microsoft.com/office/powerpoint/2010/main" val="341399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609600" y="304800"/>
            <a:ext cx="8065027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Why is classification necessary?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783929" y="1135796"/>
            <a:ext cx="7372851" cy="2123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It brings order to unruly data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Helps communicate findings</a:t>
            </a:r>
          </a:p>
          <a:p>
            <a:pPr marL="571500" marR="0" lvl="0" indent="-5715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Suggests research questions </a:t>
            </a:r>
          </a:p>
        </p:txBody>
      </p:sp>
      <p:pic>
        <p:nvPicPr>
          <p:cNvPr id="4" name="Picture 2" descr="Image result for pirate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26" y="2953709"/>
            <a:ext cx="4983563" cy="37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472260" y="533399"/>
            <a:ext cx="4861739" cy="2743200"/>
            <a:chOff x="5718412" y="2793709"/>
            <a:chExt cx="2481860" cy="1523388"/>
          </a:xfrm>
        </p:grpSpPr>
        <p:pic>
          <p:nvPicPr>
            <p:cNvPr id="104" name="Shape 1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18412" y="2793709"/>
              <a:ext cx="2142698" cy="1518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Shape 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78214" y="2797789"/>
              <a:ext cx="1122058" cy="15193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6" name="Shape 1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8900" y="3581401"/>
            <a:ext cx="6352186" cy="320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94387" y="102636"/>
            <a:ext cx="437761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Categorical classification schemes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44200" y="1447800"/>
            <a:ext cx="4194636" cy="304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What’s your favorite flavor of ice cream?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How could we classify these?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AF2B0-E2EE-49AC-A7F5-BC314EEF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5" y="0"/>
            <a:ext cx="44388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11" y="1025842"/>
            <a:ext cx="5578767" cy="566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96" y="935389"/>
            <a:ext cx="5942986" cy="576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3053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92" y="1126901"/>
            <a:ext cx="5644282" cy="56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302059" y="1025842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</p:spTree>
    <p:extLst>
      <p:ext uri="{BB962C8B-B14F-4D97-AF65-F5344CB8AC3E}">
        <p14:creationId xmlns:p14="http://schemas.microsoft.com/office/powerpoint/2010/main" val="179216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lh6.googleusercontent.com/E8_dpNXpW6ZibI_Z-_vYgKjWsEW1sYlKGm-7Ebpq1w4YsRbDcWN-gJS6jeM4SWkbJ2_edzKAKtPUUv6Jn7WTtR64MtsrmK2GqRMk9cke5e9TSZsCJysOJe9HurpMUxtwrBeee2ulLB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9"/>
          <a:stretch/>
        </p:blipFill>
        <p:spPr bwMode="auto">
          <a:xfrm>
            <a:off x="5427725" y="805245"/>
            <a:ext cx="3458703" cy="20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4.googleusercontent.com/R96XyYPDJQaaAYcYbS-neNTeRfhgxZcR_6J4Vynn0Zlv3FLfn0yiMiv3ou7pYOBWu8xKGV4DoFNmL6tcXslftagfxS35gCvwIa4EdKPR0EL6mjPNYhCCaqBrvBbC8sV0_fcI8lm6Jvw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2"/>
          <a:stretch/>
        </p:blipFill>
        <p:spPr bwMode="auto">
          <a:xfrm>
            <a:off x="5409372" y="2725917"/>
            <a:ext cx="3495408" cy="201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4.googleusercontent.com/Mlr5Zo236Zk2lGHy5n5na_Z-qb_-n8dT-2unKTD6IB0D5BljK_uEZDHu6v8o-IMqDo-Q9HcwKWBYWJlkm1Rx3vejkkJK3DSvUl4DrQ1Y6lef0yDw-mC-gOdHBsCXyQW0YJ9OVLtqGK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5"/>
          <a:stretch/>
        </p:blipFill>
        <p:spPr bwMode="auto">
          <a:xfrm>
            <a:off x="5427725" y="4711186"/>
            <a:ext cx="3611552" cy="214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hape 119"/>
          <p:cNvSpPr txBox="1"/>
          <p:nvPr/>
        </p:nvSpPr>
        <p:spPr>
          <a:xfrm>
            <a:off x="283706" y="1019263"/>
            <a:ext cx="415883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Numeric Classification schemes</a:t>
            </a:r>
          </a:p>
        </p:txBody>
      </p:sp>
      <p:sp>
        <p:nvSpPr>
          <p:cNvPr id="5" name="Shape 120"/>
          <p:cNvSpPr txBox="1"/>
          <p:nvPr/>
        </p:nvSpPr>
        <p:spPr>
          <a:xfrm>
            <a:off x="283706" y="3928689"/>
            <a:ext cx="4743587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Choose based on your data and the analysis you’re doing</a:t>
            </a:r>
          </a:p>
        </p:txBody>
      </p:sp>
    </p:spTree>
    <p:extLst>
      <p:ext uri="{BB962C8B-B14F-4D97-AF65-F5344CB8AC3E}">
        <p14:creationId xmlns:p14="http://schemas.microsoft.com/office/powerpoint/2010/main" val="145538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83705" y="1019263"/>
            <a:ext cx="7702493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Load the census data in R. Which classification scheme is best for the %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BADeg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variable in our census data? Why?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Equal interval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Quantile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Natural Breaks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02059" y="227503"/>
            <a:ext cx="6855018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You try it!</a:t>
            </a:r>
          </a:p>
        </p:txBody>
      </p:sp>
    </p:spTree>
    <p:extLst>
      <p:ext uri="{BB962C8B-B14F-4D97-AF65-F5344CB8AC3E}">
        <p14:creationId xmlns:p14="http://schemas.microsoft.com/office/powerpoint/2010/main" val="77025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457200" y="228600"/>
            <a:ext cx="424007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Central tendency: mean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685800" y="914400"/>
            <a:ext cx="730847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the average value, represented by </a:t>
            </a:r>
            <a:r>
              <a:rPr lang="en-US" sz="3200" i="1" dirty="0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x="7620000" y="10668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Shape 161"/>
          <p:cNvSpPr txBox="1"/>
          <p:nvPr/>
        </p:nvSpPr>
        <p:spPr>
          <a:xfrm>
            <a:off x="762000" y="1514042"/>
            <a:ext cx="51053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600" i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+x</a:t>
            </a:r>
            <a:r>
              <a:rPr lang="en-US" sz="3200" baseline="-25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3600" i="1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aseline="-250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6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] / n</a:t>
            </a:r>
          </a:p>
        </p:txBody>
      </p:sp>
      <p:cxnSp>
        <p:nvCxnSpPr>
          <p:cNvPr id="162" name="Shape 162"/>
          <p:cNvCxnSpPr/>
          <p:nvPr/>
        </p:nvCxnSpPr>
        <p:spPr>
          <a:xfrm rot="10800000" flipH="1">
            <a:off x="2209800" y="2164749"/>
            <a:ext cx="2057400" cy="762000"/>
          </a:xfrm>
          <a:prstGeom prst="bentConnector3">
            <a:avLst>
              <a:gd name="adj1" fmla="val 100079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762000" y="2554068"/>
            <a:ext cx="1371598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lang="en-US" sz="1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th” observation</a:t>
            </a:r>
          </a:p>
        </p:txBody>
      </p:sp>
      <p:cxnSp>
        <p:nvCxnSpPr>
          <p:cNvPr id="164" name="Shape 164"/>
          <p:cNvCxnSpPr/>
          <p:nvPr/>
        </p:nvCxnSpPr>
        <p:spPr>
          <a:xfrm>
            <a:off x="838200" y="1676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Shape 165"/>
          <p:cNvSpPr txBox="1"/>
          <p:nvPr/>
        </p:nvSpPr>
        <p:spPr>
          <a:xfrm>
            <a:off x="3092703" y="5304859"/>
            <a:ext cx="5070554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 = (25 + 51 + 20 + 14 + 13) / 5 = 26.4 cars/min.</a:t>
            </a:r>
          </a:p>
        </p:txBody>
      </p:sp>
      <p:cxnSp>
        <p:nvCxnSpPr>
          <p:cNvPr id="166" name="Shape 166"/>
          <p:cNvCxnSpPr/>
          <p:nvPr/>
        </p:nvCxnSpPr>
        <p:spPr>
          <a:xfrm>
            <a:off x="3352800" y="4724400"/>
            <a:ext cx="228600" cy="0"/>
          </a:xfrm>
          <a:prstGeom prst="straightConnector1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EC2052-04D2-4875-B297-2B4150BE7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11146"/>
              </p:ext>
            </p:extLst>
          </p:nvPr>
        </p:nvGraphicFramePr>
        <p:xfrm>
          <a:off x="2209800" y="427282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30518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2080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1363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86340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65010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65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030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613A39E-1BB2-4025-90AC-BA6F8F07E7F7}"/>
              </a:ext>
            </a:extLst>
          </p:cNvPr>
          <p:cNvSpPr/>
          <p:nvPr/>
        </p:nvSpPr>
        <p:spPr>
          <a:xfrm>
            <a:off x="2655103" y="3771204"/>
            <a:ext cx="4253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# of cars through an intersection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457200" y="228600"/>
            <a:ext cx="6524735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mean (defined through notation)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029200" y="2209800"/>
            <a:ext cx="3368674" cy="2678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“the mean is the sum of all values of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from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 to the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nth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observation, all divided by </a:t>
            </a:r>
            <a:r>
              <a:rPr lang="en-US" sz="2800" b="1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6862" y="2560593"/>
                <a:ext cx="3921586" cy="1810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6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60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6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6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62" y="2560593"/>
                <a:ext cx="3921586" cy="181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457200" y="228600"/>
            <a:ext cx="1492716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</a:p>
        </p:txBody>
      </p:sp>
      <p:pic>
        <p:nvPicPr>
          <p:cNvPr id="201" name="Shape 201" descr="http://upload.wikimedia.org/wikipedia/commons/a/a4/Midblock_median_islan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456613"/>
            <a:ext cx="5105399" cy="408431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609600" y="762000"/>
            <a:ext cx="8305799" cy="138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 positional value in the data set: the </a:t>
            </a:r>
            <a:r>
              <a:rPr lang="en-US" sz="2400" b="1" i="1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median</a:t>
            </a: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is the value that has the same number of smaller values as larger values</a:t>
            </a:r>
          </a:p>
          <a:p>
            <a:pPr marL="0" marR="0" lvl="0" indent="0" algn="l" rtl="0">
              <a:spcBef>
                <a:spcPts val="120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a.k.a. the 50</a:t>
            </a:r>
            <a:r>
              <a:rPr lang="en-US" sz="2400" baseline="300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</a:t>
            </a:r>
            <a:r>
              <a:rPr lang="en-US" sz="2400" dirty="0">
                <a:solidFill>
                  <a:srgbClr val="FFFF66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percentile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61DBC1-BB29-4D3F-9274-FE05CFAC4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10148"/>
              </p:ext>
            </p:extLst>
          </p:nvPr>
        </p:nvGraphicFramePr>
        <p:xfrm>
          <a:off x="2547938" y="3274589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30518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2080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1363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86340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65010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65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03020"/>
                  </a:ext>
                </a:extLst>
              </a:tr>
            </a:tbl>
          </a:graphicData>
        </a:graphic>
      </p:graphicFrame>
      <p:sp>
        <p:nvSpPr>
          <p:cNvPr id="208" name="Shape 208"/>
          <p:cNvSpPr txBox="1"/>
          <p:nvPr/>
        </p:nvSpPr>
        <p:spPr>
          <a:xfrm>
            <a:off x="457200" y="228600"/>
            <a:ext cx="3491661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Finding the Median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33400" y="796647"/>
            <a:ext cx="8110538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Order (sort) the data from smallest to largest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Font typeface="Noto Sans Symbols"/>
              <a:buNone/>
            </a:pPr>
            <a:endParaRPr sz="28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143000" y="4800600"/>
            <a:ext cx="3352799" cy="8679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odd, choose the middle data value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105400" y="4724400"/>
            <a:ext cx="3775075" cy="125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i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is even, take the average of the middle two values</a:t>
            </a:r>
          </a:p>
        </p:txBody>
      </p:sp>
      <p:sp>
        <p:nvSpPr>
          <p:cNvPr id="214" name="Shape 214"/>
          <p:cNvSpPr/>
          <p:nvPr/>
        </p:nvSpPr>
        <p:spPr>
          <a:xfrm>
            <a:off x="5604816" y="3659233"/>
            <a:ext cx="3810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F0C023-0104-43DA-87D4-9D84E3E3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2428"/>
              </p:ext>
            </p:extLst>
          </p:nvPr>
        </p:nvGraphicFramePr>
        <p:xfrm>
          <a:off x="1961225" y="1827396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305183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82080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13632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86340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865010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665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8030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457200" y="228600"/>
            <a:ext cx="1191352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</a:p>
        </p:txBody>
      </p:sp>
      <p:sp>
        <p:nvSpPr>
          <p:cNvPr id="221" name="Shape 221"/>
          <p:cNvSpPr/>
          <p:nvPr/>
        </p:nvSpPr>
        <p:spPr>
          <a:xfrm>
            <a:off x="3107902" y="3343869"/>
            <a:ext cx="5518989" cy="2031325"/>
          </a:xfrm>
          <a:prstGeom prst="rect">
            <a:avLst/>
          </a:prstGeom>
          <a:noFill/>
          <a:ln w="9525" cap="flat" cmpd="sng">
            <a:solidFill>
              <a:srgbClr val="FFFF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Color of cars observed in minute 4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Blue	Green	Red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Grey	Black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Black	Black	White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Red	Green	Grey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Silver	Red		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813375"/>
            <a:ext cx="8432100" cy="241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mode is the most frequent value.  </a:t>
            </a:r>
            <a:b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A variable can have more than one mode, or no mode.</a:t>
            </a:r>
          </a:p>
        </p:txBody>
      </p:sp>
      <p:sp>
        <p:nvSpPr>
          <p:cNvPr id="223" name="Shape 223"/>
          <p:cNvSpPr/>
          <p:nvPr/>
        </p:nvSpPr>
        <p:spPr>
          <a:xfrm>
            <a:off x="3134611" y="4226182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134611" y="4800600"/>
            <a:ext cx="549697" cy="2666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4090025" y="5067300"/>
            <a:ext cx="54960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985888" y="3959482"/>
            <a:ext cx="696470" cy="266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533400" y="813375"/>
            <a:ext cx="4953000" cy="1190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64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Mean: </a:t>
            </a: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Interval and ratio data, when normally distributed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57200" y="228600"/>
            <a:ext cx="44457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b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When to use…</a:t>
            </a:r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939" y="381000"/>
            <a:ext cx="3185410" cy="190499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7221" y="2590800"/>
            <a:ext cx="3189126" cy="19075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0939" y="4724400"/>
            <a:ext cx="3185408" cy="190517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45300" y="2044550"/>
            <a:ext cx="5269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rtl="0">
              <a:spcBef>
                <a:spcPts val="64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Median: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Ordinal data (or   	skewed/non-normal 	data)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50031" y="4464073"/>
            <a:ext cx="5124300" cy="204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b="1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Mode: 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Nominal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533400" y="685800"/>
            <a:ext cx="807719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In 1987, the mean salary for graduating geography majors from U. of North Carolina was reported to be over $100,000 per year.  Why?</a:t>
            </a:r>
          </a:p>
        </p:txBody>
      </p:sp>
      <p:sp>
        <p:nvSpPr>
          <p:cNvPr id="245" name="Shape 245"/>
          <p:cNvSpPr/>
          <p:nvPr/>
        </p:nvSpPr>
        <p:spPr>
          <a:xfrm>
            <a:off x="1339186" y="51816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The median income would have been much closer to what the other geographers made…</a:t>
            </a:r>
          </a:p>
        </p:txBody>
      </p:sp>
      <p:pic>
        <p:nvPicPr>
          <p:cNvPr id="246" name="Shape 246" descr="http://photos.imageevent.com/afap/sports/basketball/michaeljordan/michael-jordan-north-carolin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185" y="2590800"/>
            <a:ext cx="2828139" cy="3786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533400" y="685800"/>
            <a:ext cx="8077199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Calculate the mean, median and mode for the following three census variables in Excel: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LessHS_pct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</a:t>
            </a: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hs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degree)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GradDeg_pct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with graduate degree)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 err="1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nat_ins_pct</a:t>
            </a: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 (% of naturalized citizens with health insurance)</a:t>
            </a: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Clr>
                <a:srgbClr val="FFFF66"/>
              </a:buClr>
              <a:buSzPct val="100000"/>
              <a:buFont typeface="Arial"/>
              <a:buChar char="•"/>
            </a:pPr>
            <a:endParaRPr lang="en-US" sz="3200" dirty="0">
              <a:solidFill>
                <a:srgbClr val="FFFF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FFFF66"/>
              </a:buClr>
              <a:buSzPct val="100000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Which one is best?</a:t>
            </a: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B3DA309D-909C-493E-A2FD-2A5AA56B3CC9}"/>
              </a:ext>
            </a:extLst>
          </p:cNvPr>
          <p:cNvSpPr/>
          <p:nvPr/>
        </p:nvSpPr>
        <p:spPr>
          <a:xfrm>
            <a:off x="5050652" y="4183602"/>
            <a:ext cx="3559947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Calculating in Excel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=AVERAGE()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=MEDIAN()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FFFF66"/>
                </a:solidFill>
                <a:latin typeface="Calibri"/>
                <a:ea typeface="Calibri"/>
                <a:cs typeface="Calibri"/>
                <a:sym typeface="Calibri"/>
              </a:rPr>
              <a:t>=MODE()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751</Words>
  <Application>Microsoft Office PowerPoint</Application>
  <PresentationFormat>On-screen Show (4:3)</PresentationFormat>
  <Paragraphs>151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Noto Sans Symbols</vt:lpstr>
      <vt:lpstr>Times New Roman</vt:lpstr>
      <vt:lpstr>Office Theme</vt:lpstr>
      <vt:lpstr>Data classification and central tendency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classification and central tendency</dc:title>
  <dc:creator>Gerald Shannon</dc:creator>
  <cp:lastModifiedBy>Jerry Shannon</cp:lastModifiedBy>
  <cp:revision>17</cp:revision>
  <dcterms:modified xsi:type="dcterms:W3CDTF">2021-09-02T15:33:20Z</dcterms:modified>
</cp:coreProperties>
</file>