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80" r:id="rId4"/>
    <p:sldId id="258" r:id="rId5"/>
    <p:sldId id="259" r:id="rId6"/>
    <p:sldId id="260" r:id="rId7"/>
    <p:sldId id="261" r:id="rId8"/>
    <p:sldId id="262" r:id="rId9"/>
    <p:sldId id="263" r:id="rId10"/>
    <p:sldId id="281" r:id="rId11"/>
    <p:sldId id="277" r:id="rId12"/>
    <p:sldId id="265" r:id="rId13"/>
    <p:sldId id="266" r:id="rId14"/>
    <p:sldId id="268" r:id="rId15"/>
    <p:sldId id="282" r:id="rId16"/>
    <p:sldId id="269" r:id="rId17"/>
    <p:sldId id="270" r:id="rId18"/>
    <p:sldId id="271" r:id="rId19"/>
    <p:sldId id="272" r:id="rId20"/>
    <p:sldId id="273" r:id="rId21"/>
    <p:sldId id="274" r:id="rId22"/>
    <p:sldId id="275" r:id="rId23"/>
    <p:sldId id="278" r:id="rId24"/>
    <p:sldId id="276" r:id="rId25"/>
  </p:sldIdLst>
  <p:sldSz cx="9144000" cy="6858000" type="screen4x3"/>
  <p:notesSz cx="6858000" cy="9144000"/>
  <p:embeddedFontLst>
    <p:embeddedFont>
      <p:font typeface="Arial" panose="020B0604020202020204" pitchFamily="3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Gill Sans MT" panose="020B05020201040202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FAB3C6-0285-4ED4-9AA9-33FC779A33A4}">
  <a:tblStyle styleId="{4BFAB3C6-0285-4ED4-9AA9-33FC779A33A4}"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Examples: Floods, Disease, Cards</a:t>
            </a: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581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8BF511-F575-4496-9E82-CD938318C1D8}" type="slidenum">
              <a:rPr lang="en-US" smtClean="0">
                <a:latin typeface="Gill Sans MT" panose="020B0502020104020203" pitchFamily="34" charset="0"/>
              </a:rPr>
              <a:pPr/>
              <a:t>11</a:t>
            </a:fld>
            <a:endParaRPr lang="en-US" dirty="0">
              <a:latin typeface="Gill Sans MT" panose="020B0502020104020203" pitchFamily="34" charset="0"/>
            </a:endParaRPr>
          </a:p>
        </p:txBody>
      </p:sp>
    </p:spTree>
    <p:extLst>
      <p:ext uri="{BB962C8B-B14F-4D97-AF65-F5344CB8AC3E}">
        <p14:creationId xmlns:p14="http://schemas.microsoft.com/office/powerpoint/2010/main" val="3101027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Should come out to .020906</a:t>
            </a:r>
          </a:p>
        </p:txBody>
      </p:sp>
      <p:sp>
        <p:nvSpPr>
          <p:cNvPr id="204" name="Shape 2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Should come out to .020906</a:t>
            </a:r>
          </a:p>
        </p:txBody>
      </p:sp>
      <p:sp>
        <p:nvSpPr>
          <p:cNvPr id="222" name="Shape 22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0" name="Shape 25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0" name="Shape 25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9849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78" name="Shape 2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89" name="Shape 28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Other examples of both? From your fields?</a:t>
            </a:r>
          </a:p>
        </p:txBody>
      </p:sp>
      <p:sp>
        <p:nvSpPr>
          <p:cNvPr id="98" name="Shape 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20" name="Shape 3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2" name="Shape 3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33" name="Shape 3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2" name="Shape 3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33" name="Shape 3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064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4" name="Shape 34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45" name="Shape 3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Other examples of both? From your fields?</a:t>
            </a:r>
          </a:p>
        </p:txBody>
      </p:sp>
      <p:sp>
        <p:nvSpPr>
          <p:cNvPr id="98" name="Shape 9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802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8" name="Shape 10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5" name="Shape 11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Notice that two of these are discrete distributions, while the normal distribution is continuous.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All help us estimate probability of an event occurring, however. </a:t>
            </a:r>
          </a:p>
        </p:txBody>
      </p:sp>
      <p:sp>
        <p:nvSpPr>
          <p:cNvPr id="125" name="Shape 12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Examples: Floods, Disease, Cards</a:t>
            </a:r>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Examples: Floods, Disease, Cards</a:t>
            </a:r>
          </a:p>
        </p:txBody>
      </p:sp>
      <p:sp>
        <p:nvSpPr>
          <p:cNvPr id="155" name="Shape 1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Examples: Floods, Disease, Cards</a:t>
            </a: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ctr" rtl="0">
              <a:spcBef>
                <a:spcPts val="560"/>
              </a:spcBef>
              <a:buClr>
                <a:srgbClr val="888888"/>
              </a:buClr>
              <a:buFont typeface="Arial"/>
              <a:buNone/>
              <a:defRPr sz="2800" b="0" i="0" u="none" strike="noStrike" cap="none">
                <a:solidFill>
                  <a:srgbClr val="888888"/>
                </a:solidFill>
                <a:latin typeface="Arial"/>
                <a:ea typeface="Arial"/>
                <a:cs typeface="Arial"/>
                <a:sym typeface="Arial"/>
              </a:defRPr>
            </a:lvl2pPr>
            <a:lvl3pPr marL="914400" marR="0" lvl="2" indent="0" algn="ctr" rtl="0">
              <a:spcBef>
                <a:spcPts val="480"/>
              </a:spcBef>
              <a:buClr>
                <a:srgbClr val="888888"/>
              </a:buClr>
              <a:buFont typeface="Arial"/>
              <a:buNone/>
              <a:defRPr sz="2400" b="0" i="0" u="none" strike="noStrike" cap="none">
                <a:solidFill>
                  <a:srgbClr val="888888"/>
                </a:solidFill>
                <a:latin typeface="Arial"/>
                <a:ea typeface="Arial"/>
                <a:cs typeface="Arial"/>
                <a:sym typeface="Arial"/>
              </a:defRPr>
            </a:lvl3pPr>
            <a:lvl4pPr marL="1371600" marR="0" lvl="3"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9pPr>
          </a:lstStyle>
          <a:p>
            <a:endParaRPr dirty="0"/>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4000" b="1"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360"/>
              </a:spcBef>
              <a:buClr>
                <a:srgbClr val="888888"/>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320"/>
              </a:spcBef>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280"/>
              </a:spcBef>
              <a:buClr>
                <a:srgbClr val="888888"/>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400"/>
              </a:spcBef>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400"/>
              </a:spcBef>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dirty="0"/>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a:buNone/>
              <a:defRPr sz="2000" b="1"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240"/>
              </a:spcBef>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dirty="0"/>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a:buNone/>
              <a:defRPr sz="2000" b="1"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240"/>
              </a:spcBef>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dirty="0"/>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panose="020B0502020104020203" pitchFamily="34" charset="0"/>
                <a:ea typeface="Gill Sans MT" panose="020B0502020104020203" pitchFamily="34" charset="0"/>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a:defRPr>
                <a:latin typeface="Gill Sans MT" panose="020B0502020104020203" pitchFamily="34" charset="0"/>
              </a:defRPr>
            </a:lvl1pPr>
          </a:lstStyle>
          <a:p>
            <a:pPr algn="r">
              <a:buSzPct val="25000"/>
            </a:pPr>
            <a:fld id="{00000000-1234-1234-1234-123412341234}" type="slidenum">
              <a:rPr lang="en-US" sz="1200" smtClean="0">
                <a:solidFill>
                  <a:srgbClr val="888888"/>
                </a:solidFill>
              </a:rPr>
              <a:pPr algn="r">
                <a:buSzPct val="25000"/>
              </a:pPr>
              <a:t>‹#›</a:t>
            </a:fld>
            <a:endParaRPr lang="en-US" sz="1200" dirty="0">
              <a:solidFill>
                <a:srgbClr val="888888"/>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Gill Sans MT" panose="020B0502020104020203" pitchFamily="34" charset="0"/>
          <a:ea typeface="Gill Sans MT" panose="020B0502020104020203" pitchFamily="34" charset="0"/>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Gill Sans MT" panose="020B0502020104020203" pitchFamily="34" charset="0"/>
          <a:ea typeface="Gill Sans MT" panose="020B0502020104020203" pitchFamily="34" charset="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ath.hawaii.edu/~ramsey/Probability/PokerHands.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random.org/playing-cards/?cards=5&amp;decks=1&amp;spades=on&amp;hearts=on&amp;diamonds=on&amp;clubs=on&amp;aces=on&amp;twos=on&amp;threes=on&amp;fours=on&amp;fives=on&amp;sixes=on&amp;sevens=on&amp;eights=on&amp;nines=on&amp;tens=on&amp;jacks=on&amp;queens=on&amp;kings=on&amp;remaining=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descr="http://resources.esri.com/help/9.3/arcgisdesktop/com/gp_toolref/process_simulations_sensitivity_analysis_and_error_analysis_modeling/Random_Poisson_Distribution.gif"/>
          <p:cNvPicPr preferRelativeResize="0"/>
          <p:nvPr/>
        </p:nvPicPr>
        <p:blipFill rotWithShape="1">
          <a:blip r:embed="rId3">
            <a:alphaModFix/>
          </a:blip>
          <a:srcRect l="12087" r="7116"/>
          <a:stretch/>
        </p:blipFill>
        <p:spPr>
          <a:xfrm>
            <a:off x="307975" y="284859"/>
            <a:ext cx="8679908" cy="6240461"/>
          </a:xfrm>
          <a:prstGeom prst="rect">
            <a:avLst/>
          </a:prstGeom>
          <a:noFill/>
          <a:ln>
            <a:noFill/>
          </a:ln>
        </p:spPr>
      </p:pic>
      <p:sp>
        <p:nvSpPr>
          <p:cNvPr id="90" name="Shape 90"/>
          <p:cNvSpPr txBox="1">
            <a:spLocks noGrp="1"/>
          </p:cNvSpPr>
          <p:nvPr>
            <p:ph type="title"/>
          </p:nvPr>
        </p:nvSpPr>
        <p:spPr>
          <a:xfrm>
            <a:off x="1943100" y="685800"/>
            <a:ext cx="5486399" cy="1904999"/>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spcBef>
                <a:spcPts val="0"/>
              </a:spcBef>
              <a:buClr>
                <a:srgbClr val="FFFF66"/>
              </a:buClr>
              <a:buSzPct val="25000"/>
              <a:buFont typeface="Arial"/>
              <a:buNone/>
            </a:pPr>
            <a:r>
              <a:rPr lang="en-US" sz="3959" b="0" i="0" u="none" strike="noStrike" cap="none" dirty="0">
                <a:solidFill>
                  <a:srgbClr val="FFFF66"/>
                </a:solidFill>
                <a:ea typeface="Arial"/>
                <a:sym typeface="Arial"/>
              </a:rPr>
              <a:t>Counting possibilities; Probability distributions</a:t>
            </a:r>
          </a:p>
        </p:txBody>
      </p:sp>
      <p:sp>
        <p:nvSpPr>
          <p:cNvPr id="91" name="Shape 91"/>
          <p:cNvSpPr txBox="1"/>
          <p:nvPr/>
        </p:nvSpPr>
        <p:spPr>
          <a:xfrm>
            <a:off x="2971800" y="5657741"/>
            <a:ext cx="3429000" cy="8080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lnSpc>
                <a:spcPct val="80000"/>
              </a:lnSpc>
              <a:spcBef>
                <a:spcPts val="0"/>
              </a:spcBef>
              <a:spcAft>
                <a:spcPts val="0"/>
              </a:spcAft>
              <a:buClr>
                <a:srgbClr val="FFFF66"/>
              </a:buClr>
              <a:buSzPct val="25000"/>
              <a:buFont typeface="Arial"/>
              <a:buNone/>
            </a:pPr>
            <a:r>
              <a:rPr lang="en-US" sz="2750" b="0" i="0" u="none" strike="noStrike" cap="none" dirty="0">
                <a:solidFill>
                  <a:srgbClr val="FFFF66"/>
                </a:solidFill>
                <a:latin typeface="Gill Sans MT" panose="020B0502020104020203" pitchFamily="34" charset="0"/>
                <a:sym typeface="Arial"/>
              </a:rPr>
              <a:t>Geog4300/6300</a:t>
            </a:r>
          </a:p>
          <a:p>
            <a:pPr marL="0" marR="0" lvl="0" indent="0" algn="ctr" rtl="0">
              <a:lnSpc>
                <a:spcPct val="80000"/>
              </a:lnSpc>
              <a:spcBef>
                <a:spcPts val="0"/>
              </a:spcBef>
              <a:buClr>
                <a:srgbClr val="FFFF66"/>
              </a:buClr>
              <a:buSzPct val="25000"/>
              <a:buFont typeface="Arial"/>
              <a:buNone/>
            </a:pPr>
            <a:r>
              <a:rPr lang="en-US" sz="2750" b="0" i="0" u="none" strike="noStrike" cap="none" dirty="0">
                <a:solidFill>
                  <a:srgbClr val="FFFF66"/>
                </a:solidFill>
                <a:latin typeface="Gill Sans MT" panose="020B0502020104020203" pitchFamily="34" charset="0"/>
                <a:sym typeface="Arial"/>
              </a:rPr>
              <a:t>Jerry Shannon</a:t>
            </a:r>
          </a:p>
        </p:txBody>
      </p:sp>
      <p:sp>
        <p:nvSpPr>
          <p:cNvPr id="92" name="Shape 92"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93" name="Shape 93"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94" name="Shape 94"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65" name="Shape 165"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66" name="Shape 166"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67" name="Shape 167"/>
          <p:cNvSpPr txBox="1">
            <a:spLocks noGrp="1"/>
          </p:cNvSpPr>
          <p:nvPr>
            <p:ph type="title"/>
          </p:nvPr>
        </p:nvSpPr>
        <p:spPr>
          <a:xfrm>
            <a:off x="307975" y="160338"/>
            <a:ext cx="8229600" cy="792162"/>
          </a:xfrm>
          <a:prstGeom prst="rect">
            <a:avLst/>
          </a:prstGeom>
          <a:noFill/>
          <a:ln>
            <a:noFill/>
          </a:ln>
        </p:spPr>
        <p:txBody>
          <a:bodyPr lIns="91425" tIns="45700" rIns="91425" bIns="45700" anchor="ctr" anchorCtr="0">
            <a:noAutofit/>
          </a:bodyPr>
          <a:lstStyle/>
          <a:p>
            <a:pPr marL="0" marR="0" lvl="0" indent="0" algn="l" rtl="0">
              <a:spcBef>
                <a:spcPts val="0"/>
              </a:spcBef>
              <a:buClr>
                <a:srgbClr val="FFFF66"/>
              </a:buClr>
              <a:buSzPct val="25000"/>
              <a:buFont typeface="Arial"/>
              <a:buNone/>
            </a:pPr>
            <a:r>
              <a:rPr lang="en-US" dirty="0">
                <a:solidFill>
                  <a:srgbClr val="FFFF66"/>
                </a:solidFill>
                <a:ea typeface="Arial"/>
              </a:rPr>
              <a:t>Example: Poker hands</a:t>
            </a:r>
            <a:endParaRPr lang="en-US" sz="4400" b="0" i="0" u="none" strike="noStrike" cap="none" dirty="0">
              <a:solidFill>
                <a:srgbClr val="FFFF66"/>
              </a:solidFill>
              <a:ea typeface="Arial"/>
              <a:sym typeface="Arial"/>
            </a:endParaRPr>
          </a:p>
        </p:txBody>
      </p:sp>
      <p:pic>
        <p:nvPicPr>
          <p:cNvPr id="13" name="Shape 245">
            <a:hlinkClick r:id="rId3"/>
            <a:extLst>
              <a:ext uri="{FF2B5EF4-FFF2-40B4-BE49-F238E27FC236}">
                <a16:creationId xmlns:a16="http://schemas.microsoft.com/office/drawing/2014/main" id="{0CDAD745-FDCF-47B7-BF48-24B55BEAE1E6}"/>
              </a:ext>
            </a:extLst>
          </p:cNvPr>
          <p:cNvPicPr preferRelativeResize="0"/>
          <p:nvPr/>
        </p:nvPicPr>
        <p:blipFill>
          <a:blip r:embed="rId4">
            <a:alphaModFix/>
          </a:blip>
          <a:stretch>
            <a:fillRect/>
          </a:stretch>
        </p:blipFill>
        <p:spPr>
          <a:xfrm>
            <a:off x="612774" y="1247465"/>
            <a:ext cx="6524025" cy="4133549"/>
          </a:xfrm>
          <a:prstGeom prst="rect">
            <a:avLst/>
          </a:prstGeom>
          <a:noFill/>
          <a:ln>
            <a:noFill/>
          </a:ln>
        </p:spPr>
      </p:pic>
      <p:sp>
        <p:nvSpPr>
          <p:cNvPr id="14" name="Shape 246">
            <a:extLst>
              <a:ext uri="{FF2B5EF4-FFF2-40B4-BE49-F238E27FC236}">
                <a16:creationId xmlns:a16="http://schemas.microsoft.com/office/drawing/2014/main" id="{A4F9E479-B849-461C-9602-7D395F09D935}"/>
              </a:ext>
            </a:extLst>
          </p:cNvPr>
          <p:cNvSpPr txBox="1"/>
          <p:nvPr/>
        </p:nvSpPr>
        <p:spPr>
          <a:xfrm>
            <a:off x="612774" y="5266585"/>
            <a:ext cx="5025900" cy="687900"/>
          </a:xfrm>
          <a:prstGeom prst="rect">
            <a:avLst/>
          </a:prstGeom>
          <a:noFill/>
          <a:ln>
            <a:noFill/>
          </a:ln>
        </p:spPr>
        <p:txBody>
          <a:bodyPr lIns="91425" tIns="91425" rIns="91425" bIns="91425" anchor="t" anchorCtr="0">
            <a:noAutofit/>
          </a:bodyPr>
          <a:lstStyle/>
          <a:p>
            <a:pPr lvl="0">
              <a:spcBef>
                <a:spcPts val="0"/>
              </a:spcBef>
              <a:buNone/>
            </a:pPr>
            <a:r>
              <a:rPr lang="en-US" sz="1800" u="sng" dirty="0">
                <a:solidFill>
                  <a:schemeClr val="hlink"/>
                </a:solidFill>
                <a:latin typeface="Gill Sans MT" panose="020B0502020104020203" pitchFamily="34" charset="0"/>
                <a:hlinkClick r:id="rId3"/>
              </a:rPr>
              <a:t>Link</a:t>
            </a:r>
          </a:p>
        </p:txBody>
      </p:sp>
    </p:spTree>
    <p:extLst>
      <p:ext uri="{BB962C8B-B14F-4D97-AF65-F5344CB8AC3E}">
        <p14:creationId xmlns:p14="http://schemas.microsoft.com/office/powerpoint/2010/main" val="87468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upload.wikimedia.org/wikipedia/commons/c/c4/2-Dice-Icon.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Gill Sans MT" panose="020B0502020104020203" pitchFamily="34" charset="0"/>
            </a:endParaRPr>
          </a:p>
        </p:txBody>
      </p:sp>
      <p:sp>
        <p:nvSpPr>
          <p:cNvPr id="4" name="AutoShape 4" descr="http://upload.wikimedia.org/wikipedia/commons/c/c4/2-Dice-Icon.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Gill Sans MT" panose="020B0502020104020203" pitchFamily="34" charset="0"/>
            </a:endParaRPr>
          </a:p>
        </p:txBody>
      </p:sp>
      <p:sp>
        <p:nvSpPr>
          <p:cNvPr id="5" name="AutoShape 6" descr="http://upload.wikimedia.org/wikipedia/commons/c/c4/2-Dice-Icon.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Gill Sans MT" panose="020B0502020104020203" pitchFamily="34" charset="0"/>
            </a:endParaRPr>
          </a:p>
        </p:txBody>
      </p:sp>
      <p:sp>
        <p:nvSpPr>
          <p:cNvPr id="7" name="TextBox 6"/>
          <p:cNvSpPr txBox="1"/>
          <p:nvPr/>
        </p:nvSpPr>
        <p:spPr>
          <a:xfrm>
            <a:off x="627643" y="647504"/>
            <a:ext cx="7702594" cy="1077218"/>
          </a:xfrm>
          <a:prstGeom prst="rect">
            <a:avLst/>
          </a:prstGeom>
          <a:noFill/>
        </p:spPr>
        <p:txBody>
          <a:bodyPr wrap="square" rtlCol="0">
            <a:spAutoFit/>
          </a:bodyPr>
          <a:lstStyle/>
          <a:p>
            <a:r>
              <a:rPr lang="en-US" sz="3200" dirty="0">
                <a:solidFill>
                  <a:srgbClr val="FFFF66"/>
                </a:solidFill>
                <a:latin typeface="Gill Sans MT" panose="020B0502020104020203" pitchFamily="34" charset="0"/>
              </a:rPr>
              <a:t>What’s the probability of getting one two pair hand in three separate deals?</a:t>
            </a:r>
          </a:p>
        </p:txBody>
      </p:sp>
      <p:pic>
        <p:nvPicPr>
          <p:cNvPr id="3074" name="Picture 2" descr="http://0.tqn.com/d/poker/1/0/b/twopai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27" t="22198" r="8465" b="17853"/>
          <a:stretch/>
        </p:blipFill>
        <p:spPr bwMode="auto">
          <a:xfrm>
            <a:off x="4398430" y="4648200"/>
            <a:ext cx="4611755" cy="220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2774" y="1914293"/>
            <a:ext cx="4009687" cy="1569660"/>
          </a:xfrm>
          <a:prstGeom prst="rect">
            <a:avLst/>
          </a:prstGeom>
          <a:noFill/>
        </p:spPr>
        <p:txBody>
          <a:bodyPr wrap="none" rtlCol="0">
            <a:spAutoFit/>
          </a:bodyPr>
          <a:lstStyle/>
          <a:p>
            <a:r>
              <a:rPr lang="en-US" sz="2400" dirty="0">
                <a:solidFill>
                  <a:srgbClr val="FFFF66"/>
                </a:solidFill>
                <a:latin typeface="Gill Sans MT" panose="020B0502020104020203" pitchFamily="34" charset="0"/>
              </a:rPr>
              <a:t>P(two pair in one hand) = .048</a:t>
            </a:r>
          </a:p>
          <a:p>
            <a:r>
              <a:rPr lang="en-US" sz="2400" dirty="0">
                <a:solidFill>
                  <a:srgbClr val="FFFF66"/>
                </a:solidFill>
                <a:latin typeface="Gill Sans MT" panose="020B0502020104020203" pitchFamily="34" charset="0"/>
              </a:rPr>
              <a:t>Q = 1-.048 = .952</a:t>
            </a:r>
          </a:p>
          <a:p>
            <a:r>
              <a:rPr lang="en-US" sz="2400" dirty="0">
                <a:solidFill>
                  <a:srgbClr val="FFFF66"/>
                </a:solidFill>
                <a:latin typeface="Gill Sans MT" panose="020B0502020104020203" pitchFamily="34" charset="0"/>
              </a:rPr>
              <a:t>X = 1</a:t>
            </a:r>
          </a:p>
          <a:p>
            <a:r>
              <a:rPr lang="en-US" sz="2400" dirty="0">
                <a:solidFill>
                  <a:srgbClr val="FFFF66"/>
                </a:solidFill>
                <a:latin typeface="Gill Sans MT" panose="020B0502020104020203" pitchFamily="34" charset="0"/>
              </a:rPr>
              <a:t>N = 3</a:t>
            </a:r>
          </a:p>
        </p:txBody>
      </p:sp>
      <p:grpSp>
        <p:nvGrpSpPr>
          <p:cNvPr id="10" name="Group 9"/>
          <p:cNvGrpSpPr/>
          <p:nvPr/>
        </p:nvGrpSpPr>
        <p:grpSpPr>
          <a:xfrm>
            <a:off x="5181600" y="1914293"/>
            <a:ext cx="3502025" cy="1524000"/>
            <a:chOff x="536575" y="4495800"/>
            <a:chExt cx="3502025" cy="1524000"/>
          </a:xfrm>
        </p:grpSpPr>
        <p:sp>
          <p:nvSpPr>
            <p:cNvPr id="17" name="Rectangle 16"/>
            <p:cNvSpPr/>
            <p:nvPr/>
          </p:nvSpPr>
          <p:spPr>
            <a:xfrm>
              <a:off x="536575" y="4495800"/>
              <a:ext cx="3502025" cy="1524000"/>
            </a:xfrm>
            <a:prstGeom prst="rect">
              <a:avLst/>
            </a:prstGeom>
            <a:solidFill>
              <a:schemeClr val="bg1">
                <a:lumMod val="85000"/>
              </a:schemeClr>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latin typeface="Gill Sans MT" panose="020B0502020104020203" pitchFamily="34" charset="0"/>
              </a:endParaRPr>
            </a:p>
          </p:txBody>
        </p:sp>
        <p:sp>
          <p:nvSpPr>
            <p:cNvPr id="18" name="TextBox 17"/>
            <p:cNvSpPr txBox="1"/>
            <p:nvPr/>
          </p:nvSpPr>
          <p:spPr>
            <a:xfrm>
              <a:off x="713678" y="4953000"/>
              <a:ext cx="1419922" cy="584775"/>
            </a:xfrm>
            <a:prstGeom prst="rect">
              <a:avLst/>
            </a:prstGeom>
            <a:noFill/>
          </p:spPr>
          <p:txBody>
            <a:bodyPr wrap="square" rtlCol="0">
              <a:spAutoFit/>
            </a:bodyPr>
            <a:lstStyle/>
            <a:p>
              <a:r>
                <a:rPr lang="en-US" sz="3200" dirty="0">
                  <a:latin typeface="Gill Sans MT" panose="020B0502020104020203" pitchFamily="34" charset="0"/>
                </a:rPr>
                <a:t>P(x) = </a:t>
              </a:r>
            </a:p>
          </p:txBody>
        </p:sp>
        <p:sp>
          <p:nvSpPr>
            <p:cNvPr id="19" name="TextBox 18"/>
            <p:cNvSpPr txBox="1"/>
            <p:nvPr/>
          </p:nvSpPr>
          <p:spPr>
            <a:xfrm>
              <a:off x="2133600" y="4669905"/>
              <a:ext cx="1752600" cy="584775"/>
            </a:xfrm>
            <a:prstGeom prst="rect">
              <a:avLst/>
            </a:prstGeom>
            <a:noFill/>
          </p:spPr>
          <p:txBody>
            <a:bodyPr wrap="square" rtlCol="0">
              <a:spAutoFit/>
            </a:bodyPr>
            <a:lstStyle/>
            <a:p>
              <a:r>
                <a:rPr lang="en-US" sz="3200" dirty="0">
                  <a:latin typeface="Gill Sans MT" panose="020B0502020104020203" pitchFamily="34" charset="0"/>
                </a:rPr>
                <a:t>n! </a:t>
              </a:r>
              <a:r>
                <a:rPr lang="en-US" sz="3200" dirty="0" err="1">
                  <a:latin typeface="Gill Sans MT" panose="020B0502020104020203" pitchFamily="34" charset="0"/>
                </a:rPr>
                <a:t>p</a:t>
              </a:r>
              <a:r>
                <a:rPr lang="en-US" sz="3200" baseline="30000" dirty="0" err="1">
                  <a:latin typeface="Gill Sans MT" panose="020B0502020104020203" pitchFamily="34" charset="0"/>
                </a:rPr>
                <a:t>x</a:t>
              </a:r>
              <a:r>
                <a:rPr lang="en-US" sz="3200" baseline="30000" dirty="0">
                  <a:latin typeface="Gill Sans MT" panose="020B0502020104020203" pitchFamily="34" charset="0"/>
                </a:rPr>
                <a:t> </a:t>
              </a:r>
              <a:r>
                <a:rPr lang="en-US" sz="3200" dirty="0" err="1">
                  <a:latin typeface="Gill Sans MT" panose="020B0502020104020203" pitchFamily="34" charset="0"/>
                </a:rPr>
                <a:t>q</a:t>
              </a:r>
              <a:r>
                <a:rPr lang="en-US" sz="3200" baseline="30000" dirty="0" err="1">
                  <a:latin typeface="Gill Sans MT" panose="020B0502020104020203" pitchFamily="34" charset="0"/>
                </a:rPr>
                <a:t>n</a:t>
              </a:r>
              <a:r>
                <a:rPr lang="en-US" sz="3200" baseline="30000" dirty="0">
                  <a:latin typeface="Gill Sans MT" panose="020B0502020104020203" pitchFamily="34" charset="0"/>
                </a:rPr>
                <a:t>-x</a:t>
              </a:r>
            </a:p>
          </p:txBody>
        </p:sp>
        <p:sp>
          <p:nvSpPr>
            <p:cNvPr id="20" name="TextBox 19"/>
            <p:cNvSpPr txBox="1"/>
            <p:nvPr/>
          </p:nvSpPr>
          <p:spPr>
            <a:xfrm>
              <a:off x="2133600" y="5285611"/>
              <a:ext cx="1752600" cy="584775"/>
            </a:xfrm>
            <a:prstGeom prst="rect">
              <a:avLst/>
            </a:prstGeom>
            <a:noFill/>
          </p:spPr>
          <p:txBody>
            <a:bodyPr wrap="square" rtlCol="0">
              <a:spAutoFit/>
            </a:bodyPr>
            <a:lstStyle/>
            <a:p>
              <a:r>
                <a:rPr lang="en-US" sz="3200" dirty="0">
                  <a:latin typeface="Gill Sans MT" panose="020B0502020104020203" pitchFamily="34" charset="0"/>
                </a:rPr>
                <a:t>x! (n-x)!</a:t>
              </a:r>
            </a:p>
          </p:txBody>
        </p:sp>
        <p:cxnSp>
          <p:nvCxnSpPr>
            <p:cNvPr id="21" name="Straight Connector 20"/>
            <p:cNvCxnSpPr>
              <a:stCxn id="18" idx="3"/>
            </p:cNvCxnSpPr>
            <p:nvPr/>
          </p:nvCxnSpPr>
          <p:spPr>
            <a:xfrm flipV="1">
              <a:off x="2133600" y="5245387"/>
              <a:ext cx="175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12775" y="3733800"/>
            <a:ext cx="1186543" cy="523220"/>
          </a:xfrm>
          <a:prstGeom prst="rect">
            <a:avLst/>
          </a:prstGeom>
          <a:noFill/>
        </p:spPr>
        <p:txBody>
          <a:bodyPr wrap="none" rtlCol="0">
            <a:spAutoFit/>
          </a:bodyPr>
          <a:lstStyle/>
          <a:p>
            <a:r>
              <a:rPr lang="en-US" sz="2800" dirty="0">
                <a:solidFill>
                  <a:srgbClr val="FFFF66"/>
                </a:solidFill>
                <a:latin typeface="Gill Sans MT" panose="020B0502020104020203" pitchFamily="34" charset="0"/>
              </a:rPr>
              <a:t>P(1) = </a:t>
            </a:r>
          </a:p>
        </p:txBody>
      </p:sp>
      <p:sp>
        <p:nvSpPr>
          <p:cNvPr id="22" name="TextBox 21"/>
          <p:cNvSpPr txBox="1"/>
          <p:nvPr/>
        </p:nvSpPr>
        <p:spPr>
          <a:xfrm>
            <a:off x="1799318" y="3505200"/>
            <a:ext cx="2252540" cy="461665"/>
          </a:xfrm>
          <a:prstGeom prst="rect">
            <a:avLst/>
          </a:prstGeom>
          <a:noFill/>
        </p:spPr>
        <p:txBody>
          <a:bodyPr wrap="none" rtlCol="0">
            <a:spAutoFit/>
          </a:bodyPr>
          <a:lstStyle/>
          <a:p>
            <a:r>
              <a:rPr lang="en-US" sz="2400" dirty="0">
                <a:solidFill>
                  <a:srgbClr val="FFFF66"/>
                </a:solidFill>
                <a:latin typeface="Gill Sans MT" panose="020B0502020104020203" pitchFamily="34" charset="0"/>
              </a:rPr>
              <a:t>3! (.048)</a:t>
            </a:r>
            <a:r>
              <a:rPr lang="en-US" sz="2400" baseline="30000" dirty="0">
                <a:solidFill>
                  <a:srgbClr val="FFFF66"/>
                </a:solidFill>
                <a:latin typeface="Gill Sans MT" panose="020B0502020104020203" pitchFamily="34" charset="0"/>
              </a:rPr>
              <a:t>1</a:t>
            </a:r>
            <a:r>
              <a:rPr lang="en-US" sz="2400" dirty="0">
                <a:solidFill>
                  <a:srgbClr val="FFFF66"/>
                </a:solidFill>
                <a:latin typeface="Gill Sans MT" panose="020B0502020104020203" pitchFamily="34" charset="0"/>
              </a:rPr>
              <a:t> (.952)</a:t>
            </a:r>
            <a:r>
              <a:rPr lang="en-US" sz="2400" baseline="30000" dirty="0">
                <a:solidFill>
                  <a:srgbClr val="FFFF66"/>
                </a:solidFill>
                <a:latin typeface="Gill Sans MT" panose="020B0502020104020203" pitchFamily="34" charset="0"/>
              </a:rPr>
              <a:t>2</a:t>
            </a:r>
          </a:p>
        </p:txBody>
      </p:sp>
      <p:cxnSp>
        <p:nvCxnSpPr>
          <p:cNvPr id="25" name="Straight Connector 24"/>
          <p:cNvCxnSpPr/>
          <p:nvPr/>
        </p:nvCxnSpPr>
        <p:spPr>
          <a:xfrm flipV="1">
            <a:off x="1905000" y="3995410"/>
            <a:ext cx="2057400" cy="1"/>
          </a:xfrm>
          <a:prstGeom prst="line">
            <a:avLst/>
          </a:prstGeom>
          <a:ln>
            <a:solidFill>
              <a:srgbClr val="FFFF66"/>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59055" y="4011026"/>
            <a:ext cx="744114" cy="461665"/>
          </a:xfrm>
          <a:prstGeom prst="rect">
            <a:avLst/>
          </a:prstGeom>
          <a:noFill/>
        </p:spPr>
        <p:txBody>
          <a:bodyPr wrap="none" rtlCol="0">
            <a:spAutoFit/>
          </a:bodyPr>
          <a:lstStyle/>
          <a:p>
            <a:r>
              <a:rPr lang="en-US" sz="2400" dirty="0">
                <a:solidFill>
                  <a:srgbClr val="FFFF66"/>
                </a:solidFill>
                <a:latin typeface="Gill Sans MT" panose="020B0502020104020203" pitchFamily="34" charset="0"/>
              </a:rPr>
              <a:t>1! 2!</a:t>
            </a:r>
            <a:endParaRPr lang="en-US" sz="2400" baseline="30000" dirty="0">
              <a:solidFill>
                <a:srgbClr val="FFFF66"/>
              </a:solidFill>
              <a:latin typeface="Gill Sans MT" panose="020B0502020104020203" pitchFamily="34" charset="0"/>
            </a:endParaRPr>
          </a:p>
        </p:txBody>
      </p:sp>
      <p:sp>
        <p:nvSpPr>
          <p:cNvPr id="28" name="TextBox 27"/>
          <p:cNvSpPr txBox="1"/>
          <p:nvPr/>
        </p:nvSpPr>
        <p:spPr>
          <a:xfrm>
            <a:off x="612774" y="4652888"/>
            <a:ext cx="1186543" cy="523220"/>
          </a:xfrm>
          <a:prstGeom prst="rect">
            <a:avLst/>
          </a:prstGeom>
          <a:noFill/>
        </p:spPr>
        <p:txBody>
          <a:bodyPr wrap="none" rtlCol="0">
            <a:spAutoFit/>
          </a:bodyPr>
          <a:lstStyle/>
          <a:p>
            <a:r>
              <a:rPr lang="en-US" sz="2800" dirty="0">
                <a:solidFill>
                  <a:srgbClr val="FFFF66"/>
                </a:solidFill>
                <a:latin typeface="Gill Sans MT" panose="020B0502020104020203" pitchFamily="34" charset="0"/>
              </a:rPr>
              <a:t>P(1) = </a:t>
            </a:r>
          </a:p>
        </p:txBody>
      </p:sp>
      <p:sp>
        <p:nvSpPr>
          <p:cNvPr id="29" name="TextBox 28"/>
          <p:cNvSpPr txBox="1"/>
          <p:nvPr/>
        </p:nvSpPr>
        <p:spPr>
          <a:xfrm>
            <a:off x="1810964" y="4595109"/>
            <a:ext cx="2162772" cy="461665"/>
          </a:xfrm>
          <a:prstGeom prst="rect">
            <a:avLst/>
          </a:prstGeom>
          <a:noFill/>
        </p:spPr>
        <p:txBody>
          <a:bodyPr wrap="none" rtlCol="0">
            <a:spAutoFit/>
          </a:bodyPr>
          <a:lstStyle/>
          <a:p>
            <a:r>
              <a:rPr lang="en-US" sz="2400" dirty="0">
                <a:solidFill>
                  <a:srgbClr val="FFFF66"/>
                </a:solidFill>
                <a:latin typeface="Gill Sans MT" panose="020B0502020104020203" pitchFamily="34" charset="0"/>
              </a:rPr>
              <a:t>(6) (.048) (.906)</a:t>
            </a:r>
            <a:endParaRPr lang="en-US" sz="2400" baseline="30000" dirty="0">
              <a:solidFill>
                <a:srgbClr val="FFFF66"/>
              </a:solidFill>
              <a:latin typeface="Gill Sans MT" panose="020B0502020104020203" pitchFamily="34" charset="0"/>
            </a:endParaRPr>
          </a:p>
        </p:txBody>
      </p:sp>
      <p:cxnSp>
        <p:nvCxnSpPr>
          <p:cNvPr id="30" name="Straight Connector 29"/>
          <p:cNvCxnSpPr/>
          <p:nvPr/>
        </p:nvCxnSpPr>
        <p:spPr>
          <a:xfrm flipV="1">
            <a:off x="1916646" y="5085319"/>
            <a:ext cx="2057400" cy="1"/>
          </a:xfrm>
          <a:prstGeom prst="line">
            <a:avLst/>
          </a:prstGeom>
          <a:ln>
            <a:solidFill>
              <a:srgbClr val="FFFF66"/>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61835" y="5100935"/>
            <a:ext cx="338554" cy="461665"/>
          </a:xfrm>
          <a:prstGeom prst="rect">
            <a:avLst/>
          </a:prstGeom>
          <a:noFill/>
        </p:spPr>
        <p:txBody>
          <a:bodyPr wrap="none" rtlCol="0">
            <a:spAutoFit/>
          </a:bodyPr>
          <a:lstStyle/>
          <a:p>
            <a:r>
              <a:rPr lang="en-US" sz="2400" dirty="0">
                <a:solidFill>
                  <a:srgbClr val="FFFF66"/>
                </a:solidFill>
                <a:latin typeface="Gill Sans MT" panose="020B0502020104020203" pitchFamily="34" charset="0"/>
              </a:rPr>
              <a:t>2</a:t>
            </a:r>
            <a:endParaRPr lang="en-US" sz="2400" baseline="30000" dirty="0">
              <a:solidFill>
                <a:srgbClr val="FFFF66"/>
              </a:solidFill>
              <a:latin typeface="Gill Sans MT" panose="020B0502020104020203" pitchFamily="34" charset="0"/>
            </a:endParaRPr>
          </a:p>
        </p:txBody>
      </p:sp>
      <p:sp>
        <p:nvSpPr>
          <p:cNvPr id="32" name="TextBox 31"/>
          <p:cNvSpPr txBox="1"/>
          <p:nvPr/>
        </p:nvSpPr>
        <p:spPr>
          <a:xfrm>
            <a:off x="627643" y="5753100"/>
            <a:ext cx="2169184" cy="523220"/>
          </a:xfrm>
          <a:prstGeom prst="rect">
            <a:avLst/>
          </a:prstGeom>
          <a:noFill/>
        </p:spPr>
        <p:txBody>
          <a:bodyPr wrap="none" rtlCol="0">
            <a:spAutoFit/>
          </a:bodyPr>
          <a:lstStyle/>
          <a:p>
            <a:r>
              <a:rPr lang="en-US" sz="2800" dirty="0">
                <a:solidFill>
                  <a:srgbClr val="FFFF66"/>
                </a:solidFill>
                <a:latin typeface="Gill Sans MT" panose="020B0502020104020203" pitchFamily="34" charset="0"/>
              </a:rPr>
              <a:t>P(1) =    </a:t>
            </a:r>
            <a:r>
              <a:rPr lang="en-US" sz="2400" dirty="0">
                <a:solidFill>
                  <a:srgbClr val="FFFF66"/>
                </a:solidFill>
                <a:latin typeface="Gill Sans MT" panose="020B0502020104020203" pitchFamily="34" charset="0"/>
              </a:rPr>
              <a:t>.131 </a:t>
            </a:r>
            <a:endParaRPr lang="en-US" sz="2800" dirty="0">
              <a:solidFill>
                <a:srgbClr val="FFFF66"/>
              </a:solidFill>
              <a:latin typeface="Gill Sans MT" panose="020B0502020104020203" pitchFamily="34" charset="0"/>
            </a:endParaRPr>
          </a:p>
        </p:txBody>
      </p:sp>
    </p:spTree>
    <p:extLst>
      <p:ext uri="{BB962C8B-B14F-4D97-AF65-F5344CB8AC3E}">
        <p14:creationId xmlns:p14="http://schemas.microsoft.com/office/powerpoint/2010/main" val="216076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07" name="Shape 207"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08" name="Shape 208"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09" name="Shape 209"/>
          <p:cNvSpPr txBox="1"/>
          <p:nvPr/>
        </p:nvSpPr>
        <p:spPr>
          <a:xfrm>
            <a:off x="627643" y="647504"/>
            <a:ext cx="7702594"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rgbClr val="FFFF66"/>
                </a:solidFill>
                <a:latin typeface="Gill Sans MT" panose="020B0502020104020203" pitchFamily="34" charset="0"/>
                <a:sym typeface="Arial"/>
              </a:rPr>
              <a:t>What’s the probability of getting </a:t>
            </a:r>
            <a:r>
              <a:rPr lang="en-US" sz="3200" b="1" i="1" dirty="0">
                <a:solidFill>
                  <a:srgbClr val="FFFF66"/>
                </a:solidFill>
                <a:latin typeface="Gill Sans MT" panose="020B0502020104020203" pitchFamily="34" charset="0"/>
                <a:sym typeface="Arial"/>
              </a:rPr>
              <a:t>two or more</a:t>
            </a:r>
            <a:r>
              <a:rPr lang="en-US" sz="3200" dirty="0">
                <a:solidFill>
                  <a:srgbClr val="FFFF66"/>
                </a:solidFill>
                <a:latin typeface="Gill Sans MT" panose="020B0502020104020203" pitchFamily="34" charset="0"/>
                <a:sym typeface="Arial"/>
              </a:rPr>
              <a:t> two pair hands in </a:t>
            </a:r>
            <a:r>
              <a:rPr lang="en-US" sz="3200" b="1" i="1" dirty="0">
                <a:solidFill>
                  <a:srgbClr val="FFFF66"/>
                </a:solidFill>
                <a:latin typeface="Gill Sans MT" panose="020B0502020104020203" pitchFamily="34" charset="0"/>
                <a:sym typeface="Arial"/>
              </a:rPr>
              <a:t>five</a:t>
            </a:r>
            <a:r>
              <a:rPr lang="en-US" sz="3200" dirty="0">
                <a:solidFill>
                  <a:srgbClr val="FFFF66"/>
                </a:solidFill>
                <a:latin typeface="Gill Sans MT" panose="020B0502020104020203" pitchFamily="34" charset="0"/>
                <a:sym typeface="Arial"/>
              </a:rPr>
              <a:t> separate deals?</a:t>
            </a:r>
          </a:p>
        </p:txBody>
      </p:sp>
      <p:pic>
        <p:nvPicPr>
          <p:cNvPr id="210" name="Shape 210" descr="http://0.tqn.com/d/poker/1/0/b/twopair.jpg"/>
          <p:cNvPicPr preferRelativeResize="0"/>
          <p:nvPr/>
        </p:nvPicPr>
        <p:blipFill rotWithShape="1">
          <a:blip r:embed="rId3">
            <a:alphaModFix/>
          </a:blip>
          <a:srcRect l="8426" t="22198" r="8464" b="17852"/>
          <a:stretch/>
        </p:blipFill>
        <p:spPr>
          <a:xfrm>
            <a:off x="4398430" y="4648200"/>
            <a:ext cx="4611755" cy="2209799"/>
          </a:xfrm>
          <a:prstGeom prst="rect">
            <a:avLst/>
          </a:prstGeom>
          <a:noFill/>
          <a:ln>
            <a:noFill/>
          </a:ln>
        </p:spPr>
      </p:pic>
      <p:sp>
        <p:nvSpPr>
          <p:cNvPr id="211" name="Shape 211"/>
          <p:cNvSpPr txBox="1"/>
          <p:nvPr/>
        </p:nvSpPr>
        <p:spPr>
          <a:xfrm>
            <a:off x="612775" y="1914300"/>
            <a:ext cx="4278900" cy="1200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panose="020B0502020104020203" pitchFamily="34" charset="0"/>
                <a:sym typeface="Arial"/>
              </a:rPr>
              <a:t>P(two pair in one hand)=.048</a:t>
            </a:r>
          </a:p>
          <a:p>
            <a:pPr marL="0" marR="0" lvl="0" indent="0" algn="l" rtl="0">
              <a:spcBef>
                <a:spcPts val="0"/>
              </a:spcBef>
              <a:buSzPct val="25000"/>
              <a:buNone/>
            </a:pPr>
            <a:r>
              <a:rPr lang="en-US" sz="2400" dirty="0">
                <a:solidFill>
                  <a:srgbClr val="FFFF66"/>
                </a:solidFill>
                <a:latin typeface="Gill Sans MT" panose="020B0502020104020203" pitchFamily="34" charset="0"/>
                <a:sym typeface="Arial"/>
              </a:rPr>
              <a:t>X=2, 3, 4, 5</a:t>
            </a:r>
          </a:p>
          <a:p>
            <a:pPr marL="0" marR="0" lvl="0" indent="0" algn="l" rtl="0">
              <a:spcBef>
                <a:spcPts val="0"/>
              </a:spcBef>
              <a:buSzPct val="25000"/>
              <a:buNone/>
            </a:pPr>
            <a:r>
              <a:rPr lang="en-US" sz="2400" dirty="0">
                <a:solidFill>
                  <a:srgbClr val="FFFF66"/>
                </a:solidFill>
                <a:latin typeface="Gill Sans MT" panose="020B0502020104020203" pitchFamily="34" charset="0"/>
                <a:sym typeface="Arial"/>
              </a:rPr>
              <a:t>N=5</a:t>
            </a:r>
          </a:p>
        </p:txBody>
      </p:sp>
      <p:grpSp>
        <p:nvGrpSpPr>
          <p:cNvPr id="212" name="Shape 212"/>
          <p:cNvGrpSpPr/>
          <p:nvPr/>
        </p:nvGrpSpPr>
        <p:grpSpPr>
          <a:xfrm>
            <a:off x="5181600" y="1914292"/>
            <a:ext cx="3502025" cy="1524000"/>
            <a:chOff x="536575" y="4495800"/>
            <a:chExt cx="3502025" cy="1524000"/>
          </a:xfrm>
        </p:grpSpPr>
        <p:sp>
          <p:nvSpPr>
            <p:cNvPr id="213" name="Shape 213"/>
            <p:cNvSpPr/>
            <p:nvPr/>
          </p:nvSpPr>
          <p:spPr>
            <a:xfrm>
              <a:off x="536575" y="4495800"/>
              <a:ext cx="3502025" cy="1524000"/>
            </a:xfrm>
            <a:prstGeom prst="rect">
              <a:avLst/>
            </a:prstGeom>
            <a:solidFill>
              <a:srgbClr val="D8D8D8"/>
            </a:solid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Gill Sans MT" panose="020B0502020104020203" pitchFamily="34" charset="0"/>
                <a:sym typeface="Arial"/>
              </a:endParaRPr>
            </a:p>
          </p:txBody>
        </p:sp>
        <p:sp>
          <p:nvSpPr>
            <p:cNvPr id="214" name="Shape 214"/>
            <p:cNvSpPr txBox="1"/>
            <p:nvPr/>
          </p:nvSpPr>
          <p:spPr>
            <a:xfrm>
              <a:off x="713677" y="4953000"/>
              <a:ext cx="1419922"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Gill Sans MT" panose="020B0502020104020203" pitchFamily="34" charset="0"/>
                  <a:sym typeface="Arial"/>
                </a:rPr>
                <a:t>P(x) = </a:t>
              </a:r>
            </a:p>
          </p:txBody>
        </p:sp>
        <p:sp>
          <p:nvSpPr>
            <p:cNvPr id="215" name="Shape 215"/>
            <p:cNvSpPr txBox="1"/>
            <p:nvPr/>
          </p:nvSpPr>
          <p:spPr>
            <a:xfrm>
              <a:off x="2133600" y="4669905"/>
              <a:ext cx="17526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Gill Sans MT" panose="020B0502020104020203" pitchFamily="34" charset="0"/>
                  <a:sym typeface="Arial"/>
                </a:rPr>
                <a:t>n! </a:t>
              </a:r>
              <a:r>
                <a:rPr lang="en-US" sz="3200" dirty="0" err="1">
                  <a:solidFill>
                    <a:schemeClr val="dk1"/>
                  </a:solidFill>
                  <a:latin typeface="Gill Sans MT" panose="020B0502020104020203" pitchFamily="34" charset="0"/>
                  <a:sym typeface="Arial"/>
                </a:rPr>
                <a:t>p</a:t>
              </a:r>
              <a:r>
                <a:rPr lang="en-US" sz="3200" baseline="30000" dirty="0" err="1">
                  <a:solidFill>
                    <a:schemeClr val="dk1"/>
                  </a:solidFill>
                  <a:latin typeface="Gill Sans MT" panose="020B0502020104020203" pitchFamily="34" charset="0"/>
                  <a:sym typeface="Arial"/>
                </a:rPr>
                <a:t>x</a:t>
              </a:r>
              <a:r>
                <a:rPr lang="en-US" sz="3200" baseline="30000" dirty="0">
                  <a:solidFill>
                    <a:schemeClr val="dk1"/>
                  </a:solidFill>
                  <a:latin typeface="Gill Sans MT" panose="020B0502020104020203" pitchFamily="34" charset="0"/>
                  <a:sym typeface="Arial"/>
                </a:rPr>
                <a:t> </a:t>
              </a:r>
              <a:r>
                <a:rPr lang="en-US" sz="3200" dirty="0" err="1">
                  <a:solidFill>
                    <a:schemeClr val="dk1"/>
                  </a:solidFill>
                  <a:latin typeface="Gill Sans MT" panose="020B0502020104020203" pitchFamily="34" charset="0"/>
                  <a:sym typeface="Arial"/>
                </a:rPr>
                <a:t>q</a:t>
              </a:r>
              <a:r>
                <a:rPr lang="en-US" sz="3200" baseline="30000" dirty="0" err="1">
                  <a:solidFill>
                    <a:schemeClr val="dk1"/>
                  </a:solidFill>
                  <a:latin typeface="Gill Sans MT" panose="020B0502020104020203" pitchFamily="34" charset="0"/>
                  <a:sym typeface="Arial"/>
                </a:rPr>
                <a:t>n</a:t>
              </a:r>
              <a:r>
                <a:rPr lang="en-US" sz="3200" baseline="30000" dirty="0">
                  <a:solidFill>
                    <a:schemeClr val="dk1"/>
                  </a:solidFill>
                  <a:latin typeface="Gill Sans MT" panose="020B0502020104020203" pitchFamily="34" charset="0"/>
                  <a:sym typeface="Arial"/>
                </a:rPr>
                <a:t>-x</a:t>
              </a:r>
            </a:p>
          </p:txBody>
        </p:sp>
        <p:sp>
          <p:nvSpPr>
            <p:cNvPr id="216" name="Shape 216"/>
            <p:cNvSpPr txBox="1"/>
            <p:nvPr/>
          </p:nvSpPr>
          <p:spPr>
            <a:xfrm>
              <a:off x="2133600" y="5285610"/>
              <a:ext cx="17526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Gill Sans MT" panose="020B0502020104020203" pitchFamily="34" charset="0"/>
                  <a:sym typeface="Arial"/>
                </a:rPr>
                <a:t>x! (n-x)!</a:t>
              </a:r>
            </a:p>
          </p:txBody>
        </p:sp>
        <p:cxnSp>
          <p:nvCxnSpPr>
            <p:cNvPr id="217" name="Shape 217"/>
            <p:cNvCxnSpPr>
              <a:stCxn id="214" idx="3"/>
            </p:cNvCxnSpPr>
            <p:nvPr/>
          </p:nvCxnSpPr>
          <p:spPr>
            <a:xfrm>
              <a:off x="2133600" y="5245387"/>
              <a:ext cx="1752600" cy="0"/>
            </a:xfrm>
            <a:prstGeom prst="straightConnector1">
              <a:avLst/>
            </a:prstGeom>
            <a:noFill/>
            <a:ln w="9525" cap="flat" cmpd="sng">
              <a:solidFill>
                <a:schemeClr val="dk1"/>
              </a:solidFill>
              <a:prstDash val="solid"/>
              <a:round/>
              <a:headEnd type="none" w="med" len="med"/>
              <a:tailEnd type="none" w="med" len="med"/>
            </a:ln>
          </p:spPr>
        </p:cxnSp>
      </p:grpSp>
      <p:sp>
        <p:nvSpPr>
          <p:cNvPr id="218" name="Shape 218"/>
          <p:cNvSpPr txBox="1"/>
          <p:nvPr/>
        </p:nvSpPr>
        <p:spPr>
          <a:xfrm>
            <a:off x="762000" y="3294450"/>
            <a:ext cx="3563400" cy="2677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P(2) = .0198</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P(3) = .001</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P(4) = .00003</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P(5) = .0000003</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 </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P(&gt;=2)=.0208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descr="http://upload.wikimedia.org/wikipedia/commons/c/c4/2-Dice-Icon.svg"/>
          <p:cNvSpPr/>
          <p:nvPr/>
        </p:nvSpPr>
        <p:spPr>
          <a:xfrm>
            <a:off x="155575" y="-144463"/>
            <a:ext cx="304800" cy="30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25" name="Shape 225" descr="http://upload.wikimedia.org/wikipedia/commons/c/c4/2-Dice-Icon.svg"/>
          <p:cNvSpPr/>
          <p:nvPr/>
        </p:nvSpPr>
        <p:spPr>
          <a:xfrm>
            <a:off x="307975" y="7936"/>
            <a:ext cx="304800" cy="30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26" name="Shape 226" descr="http://upload.wikimedia.org/wikipedia/commons/c/c4/2-Dice-Icon.svg"/>
          <p:cNvSpPr/>
          <p:nvPr/>
        </p:nvSpPr>
        <p:spPr>
          <a:xfrm>
            <a:off x="460375" y="160337"/>
            <a:ext cx="304800" cy="30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27" name="Shape 227"/>
          <p:cNvSpPr txBox="1"/>
          <p:nvPr/>
        </p:nvSpPr>
        <p:spPr>
          <a:xfrm>
            <a:off x="627650" y="155198"/>
            <a:ext cx="7702500" cy="1569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i="1" dirty="0">
                <a:solidFill>
                  <a:srgbClr val="FFFF66"/>
                </a:solidFill>
                <a:latin typeface="Gill Sans MT" panose="020B0502020104020203" pitchFamily="34" charset="0"/>
                <a:sym typeface="Arial"/>
              </a:rPr>
              <a:t>You try it!!</a:t>
            </a:r>
          </a:p>
          <a:p>
            <a:pPr marL="0" marR="0" lvl="0" indent="0" algn="l" rtl="0">
              <a:spcBef>
                <a:spcPts val="0"/>
              </a:spcBef>
              <a:buSzPct val="25000"/>
              <a:buNone/>
            </a:pPr>
            <a:r>
              <a:rPr lang="en-US" sz="3200" dirty="0">
                <a:solidFill>
                  <a:srgbClr val="FFFF66"/>
                </a:solidFill>
                <a:latin typeface="Gill Sans MT" panose="020B0502020104020203" pitchFamily="34" charset="0"/>
              </a:rPr>
              <a:t>The probability of two or more two pair hands in five deals is 0.0208. Use this online dealer to deal yourself five separate hands. How many two pair hands did you get?</a:t>
            </a:r>
            <a:endParaRPr lang="en-US" sz="3200" dirty="0">
              <a:solidFill>
                <a:srgbClr val="FFFF66"/>
              </a:solidFill>
              <a:latin typeface="Gill Sans MT" panose="020B0502020104020203" pitchFamily="34" charset="0"/>
              <a:sym typeface="Arial"/>
            </a:endParaRPr>
          </a:p>
        </p:txBody>
      </p:sp>
      <p:sp>
        <p:nvSpPr>
          <p:cNvPr id="234" name="Shape 234"/>
          <p:cNvSpPr txBox="1"/>
          <p:nvPr/>
        </p:nvSpPr>
        <p:spPr>
          <a:xfrm>
            <a:off x="1247675" y="1593600"/>
            <a:ext cx="5895900" cy="687900"/>
          </a:xfrm>
          <a:prstGeom prst="rect">
            <a:avLst/>
          </a:prstGeom>
          <a:noFill/>
          <a:ln>
            <a:noFill/>
          </a:ln>
        </p:spPr>
        <p:txBody>
          <a:bodyPr lIns="91425" tIns="91425" rIns="91425" bIns="91425" anchor="t" anchorCtr="0">
            <a:noAutofit/>
          </a:bodyPr>
          <a:lstStyle/>
          <a:p>
            <a:pPr lvl="0">
              <a:spcBef>
                <a:spcPts val="0"/>
              </a:spcBef>
              <a:buNone/>
            </a:pPr>
            <a:endParaRPr dirty="0">
              <a:latin typeface="Gill Sans MT" panose="020B0502020104020203" pitchFamily="34" charset="0"/>
            </a:endParaRPr>
          </a:p>
        </p:txBody>
      </p:sp>
      <p:sp>
        <p:nvSpPr>
          <p:cNvPr id="3" name="Rectangle 2">
            <a:extLst>
              <a:ext uri="{FF2B5EF4-FFF2-40B4-BE49-F238E27FC236}">
                <a16:creationId xmlns:a16="http://schemas.microsoft.com/office/drawing/2014/main" id="{6C4C275D-C0B0-41B6-9611-5529B765969B}"/>
              </a:ext>
            </a:extLst>
          </p:cNvPr>
          <p:cNvSpPr/>
          <p:nvPr/>
        </p:nvSpPr>
        <p:spPr>
          <a:xfrm>
            <a:off x="765175" y="6052856"/>
            <a:ext cx="4572000" cy="307777"/>
          </a:xfrm>
          <a:prstGeom prst="rect">
            <a:avLst/>
          </a:prstGeom>
        </p:spPr>
        <p:txBody>
          <a:bodyPr>
            <a:spAutoFit/>
          </a:bodyPr>
          <a:lstStyle/>
          <a:p>
            <a:r>
              <a:rPr lang="en-US" dirty="0">
                <a:hlinkClick r:id="rId3"/>
              </a:rPr>
              <a:t>Link</a:t>
            </a:r>
            <a:endParaRPr lang="en-US" dirty="0"/>
          </a:p>
        </p:txBody>
      </p:sp>
      <p:pic>
        <p:nvPicPr>
          <p:cNvPr id="4" name="Picture 3">
            <a:extLst>
              <a:ext uri="{FF2B5EF4-FFF2-40B4-BE49-F238E27FC236}">
                <a16:creationId xmlns:a16="http://schemas.microsoft.com/office/drawing/2014/main" id="{3EC56F82-DF07-43D0-8FA5-D4E4F708D0EF}"/>
              </a:ext>
            </a:extLst>
          </p:cNvPr>
          <p:cNvPicPr>
            <a:picLocks noChangeAspect="1"/>
          </p:cNvPicPr>
          <p:nvPr/>
        </p:nvPicPr>
        <p:blipFill>
          <a:blip r:embed="rId4"/>
          <a:stretch>
            <a:fillRect/>
          </a:stretch>
        </p:blipFill>
        <p:spPr>
          <a:xfrm>
            <a:off x="627650" y="2952808"/>
            <a:ext cx="5278072" cy="3066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Shape 253"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54" name="Shape 254"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55" name="Shape 255"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56" name="Shape 256"/>
          <p:cNvSpPr txBox="1"/>
          <p:nvPr/>
        </p:nvSpPr>
        <p:spPr>
          <a:xfrm>
            <a:off x="2849058" y="2721114"/>
            <a:ext cx="344588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Lecture break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p:nvPr/>
        </p:nvSpPr>
        <p:spPr>
          <a:xfrm>
            <a:off x="3746810" y="3048000"/>
            <a:ext cx="4267198" cy="2666999"/>
          </a:xfrm>
          <a:prstGeom prst="ellipse">
            <a:avLst/>
          </a:prstGeom>
          <a:solidFill>
            <a:schemeClr val="lt1"/>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Gill Sans MT" panose="020B0502020104020203" pitchFamily="34" charset="0"/>
              <a:sym typeface="Arial"/>
            </a:endParaRPr>
          </a:p>
        </p:txBody>
      </p:sp>
      <p:sp>
        <p:nvSpPr>
          <p:cNvPr id="253" name="Shape 253"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54" name="Shape 254"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55" name="Shape 255"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56" name="Shape 256"/>
          <p:cNvSpPr txBox="1"/>
          <p:nvPr/>
        </p:nvSpPr>
        <p:spPr>
          <a:xfrm>
            <a:off x="415902" y="465137"/>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Poisson distribution</a:t>
            </a:r>
          </a:p>
        </p:txBody>
      </p:sp>
      <p:sp>
        <p:nvSpPr>
          <p:cNvPr id="257" name="Shape 257"/>
          <p:cNvSpPr txBox="1"/>
          <p:nvPr/>
        </p:nvSpPr>
        <p:spPr>
          <a:xfrm>
            <a:off x="765175" y="1496188"/>
            <a:ext cx="7235825"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What is the probability of </a:t>
            </a:r>
            <a:r>
              <a:rPr lang="en-US" sz="2800" dirty="0">
                <a:solidFill>
                  <a:srgbClr val="FF0000"/>
                </a:solidFill>
                <a:latin typeface="Gill Sans MT" panose="020B0502020104020203" pitchFamily="34" charset="0"/>
                <a:sym typeface="Arial"/>
              </a:rPr>
              <a:t>x number of events </a:t>
            </a:r>
            <a:r>
              <a:rPr lang="en-US" sz="2800" dirty="0">
                <a:solidFill>
                  <a:srgbClr val="FFFF66"/>
                </a:solidFill>
                <a:latin typeface="Gill Sans MT" panose="020B0502020104020203" pitchFamily="34" charset="0"/>
                <a:sym typeface="Arial"/>
              </a:rPr>
              <a:t>within a given period when these events occur </a:t>
            </a:r>
            <a:r>
              <a:rPr lang="en-US" sz="2800" dirty="0">
                <a:solidFill>
                  <a:srgbClr val="FF0000"/>
                </a:solidFill>
                <a:latin typeface="Gill Sans MT" panose="020B0502020104020203" pitchFamily="34" charset="0"/>
                <a:sym typeface="Arial"/>
              </a:rPr>
              <a:t>randomly </a:t>
            </a:r>
            <a:r>
              <a:rPr lang="en-US" sz="2800" dirty="0">
                <a:solidFill>
                  <a:srgbClr val="FFFF66"/>
                </a:solidFill>
                <a:latin typeface="Gill Sans MT" panose="020B0502020104020203" pitchFamily="34" charset="0"/>
                <a:sym typeface="Arial"/>
              </a:rPr>
              <a:t>with an </a:t>
            </a:r>
            <a:r>
              <a:rPr lang="en-US" sz="2800" dirty="0">
                <a:solidFill>
                  <a:srgbClr val="FF0000"/>
                </a:solidFill>
                <a:latin typeface="Gill Sans MT" panose="020B0502020104020203" pitchFamily="34" charset="0"/>
                <a:sym typeface="Arial"/>
              </a:rPr>
              <a:t>expected frequency of </a:t>
            </a:r>
            <a:r>
              <a:rPr lang="en-US" sz="2800" dirty="0">
                <a:solidFill>
                  <a:srgbClr val="FF0000"/>
                </a:solidFill>
                <a:latin typeface="Arial" panose="020B0604020202020204" pitchFamily="34" charset="0"/>
                <a:ea typeface="Arial"/>
                <a:cs typeface="Arial" panose="020B0604020202020204" pitchFamily="34" charset="0"/>
                <a:sym typeface="Arial"/>
              </a:rPr>
              <a:t>λ</a:t>
            </a:r>
            <a:r>
              <a:rPr lang="en-US" sz="2800" dirty="0">
                <a:solidFill>
                  <a:srgbClr val="FFFF66"/>
                </a:solidFill>
                <a:latin typeface="Gill Sans MT" panose="020B0502020104020203" pitchFamily="34" charset="0"/>
                <a:sym typeface="Arial"/>
              </a:rPr>
              <a:t>?</a:t>
            </a:r>
          </a:p>
        </p:txBody>
      </p:sp>
      <p:pic>
        <p:nvPicPr>
          <p:cNvPr id="258" name="Shape 258" descr="File:Roanoke tornado.jpg"/>
          <p:cNvPicPr preferRelativeResize="0"/>
          <p:nvPr/>
        </p:nvPicPr>
        <p:blipFill rotWithShape="1">
          <a:blip r:embed="rId3">
            <a:alphaModFix/>
          </a:blip>
          <a:srcRect/>
          <a:stretch/>
        </p:blipFill>
        <p:spPr>
          <a:xfrm>
            <a:off x="4383087" y="3380014"/>
            <a:ext cx="3048000" cy="2002971"/>
          </a:xfrm>
          <a:prstGeom prst="rect">
            <a:avLst/>
          </a:prstGeom>
          <a:noFill/>
          <a:ln>
            <a:noFill/>
          </a:ln>
        </p:spPr>
      </p:pic>
      <p:pic>
        <p:nvPicPr>
          <p:cNvPr id="259" name="Shape 259" descr="511px-Simeon_Poisson"/>
          <p:cNvPicPr preferRelativeResize="0"/>
          <p:nvPr/>
        </p:nvPicPr>
        <p:blipFill rotWithShape="1">
          <a:blip r:embed="rId4">
            <a:alphaModFix/>
          </a:blip>
          <a:srcRect/>
          <a:stretch/>
        </p:blipFill>
        <p:spPr>
          <a:xfrm>
            <a:off x="1066800" y="4267200"/>
            <a:ext cx="2024353" cy="2373864"/>
          </a:xfrm>
          <a:prstGeom prst="rect">
            <a:avLst/>
          </a:prstGeom>
          <a:noFill/>
          <a:ln>
            <a:noFill/>
          </a:ln>
        </p:spPr>
      </p:pic>
      <p:sp>
        <p:nvSpPr>
          <p:cNvPr id="260" name="Shape 260"/>
          <p:cNvSpPr/>
          <p:nvPr/>
        </p:nvSpPr>
        <p:spPr>
          <a:xfrm>
            <a:off x="2743200" y="4038600"/>
            <a:ext cx="152399" cy="76199"/>
          </a:xfrm>
          <a:prstGeom prst="ellipse">
            <a:avLst/>
          </a:prstGeom>
          <a:solidFill>
            <a:schemeClr val="lt1"/>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Gill Sans MT" panose="020B0502020104020203" pitchFamily="34" charset="0"/>
              <a:sym typeface="Arial"/>
            </a:endParaRPr>
          </a:p>
        </p:txBody>
      </p:sp>
      <p:sp>
        <p:nvSpPr>
          <p:cNvPr id="261" name="Shape 261"/>
          <p:cNvSpPr/>
          <p:nvPr/>
        </p:nvSpPr>
        <p:spPr>
          <a:xfrm>
            <a:off x="3091153" y="3810000"/>
            <a:ext cx="337845" cy="266699"/>
          </a:xfrm>
          <a:prstGeom prst="ellipse">
            <a:avLst/>
          </a:prstGeom>
          <a:solidFill>
            <a:schemeClr val="lt1"/>
          </a:solidFill>
          <a:ln w="254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Gill Sans MT" panose="020B0502020104020203" pitchFamily="34" charset="0"/>
              <a:sym typeface="Arial"/>
            </a:endParaRPr>
          </a:p>
        </p:txBody>
      </p:sp>
      <p:sp>
        <p:nvSpPr>
          <p:cNvPr id="262" name="Shape 262"/>
          <p:cNvSpPr txBox="1"/>
          <p:nvPr/>
        </p:nvSpPr>
        <p:spPr>
          <a:xfrm>
            <a:off x="3091153" y="6271732"/>
            <a:ext cx="24259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FF66"/>
                </a:solidFill>
                <a:latin typeface="Gill Sans MT" panose="020B0502020104020203" pitchFamily="34" charset="0"/>
                <a:sym typeface="Arial"/>
              </a:rPr>
              <a:t>Simeon D. Poisson</a:t>
            </a:r>
          </a:p>
        </p:txBody>
      </p:sp>
    </p:spTree>
    <p:extLst>
      <p:ext uri="{BB962C8B-B14F-4D97-AF65-F5344CB8AC3E}">
        <p14:creationId xmlns:p14="http://schemas.microsoft.com/office/powerpoint/2010/main" val="2982576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graphicFrame>
        <p:nvGraphicFramePr>
          <p:cNvPr id="267" name="Shape 267"/>
          <p:cNvGraphicFramePr/>
          <p:nvPr/>
        </p:nvGraphicFramePr>
        <p:xfrm>
          <a:off x="533400" y="457200"/>
          <a:ext cx="8305800" cy="3135660"/>
        </p:xfrm>
        <a:graphic>
          <a:graphicData uri="http://schemas.openxmlformats.org/drawingml/2006/table">
            <a:tbl>
              <a:tblPr firstRow="1" bandRow="1">
                <a:noFill/>
                <a:tableStyleId>{4BFAB3C6-0285-4ED4-9AA9-33FC779A33A4}</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666750">
                <a:tc>
                  <a:txBody>
                    <a:bodyPr/>
                    <a:lstStyle/>
                    <a:p>
                      <a:pPr marL="0" marR="0" lvl="0" indent="0" algn="ctr" rtl="0">
                        <a:spcBef>
                          <a:spcPts val="0"/>
                        </a:spcBef>
                        <a:buSzPct val="25000"/>
                        <a:buNone/>
                      </a:pPr>
                      <a:r>
                        <a:rPr lang="en-US" sz="2800" u="none" strike="noStrike" cap="none"/>
                        <a:t>Binomial</a:t>
                      </a:r>
                    </a:p>
                  </a:txBody>
                  <a:tcPr marL="91450" marR="91450" marT="45725" marB="45725"/>
                </a:tc>
                <a:tc>
                  <a:txBody>
                    <a:bodyPr/>
                    <a:lstStyle/>
                    <a:p>
                      <a:pPr marL="0" marR="0" lvl="0" indent="0" algn="ctr" rtl="0">
                        <a:spcBef>
                          <a:spcPts val="0"/>
                        </a:spcBef>
                        <a:buSzPct val="25000"/>
                        <a:buNone/>
                      </a:pPr>
                      <a:r>
                        <a:rPr lang="en-US" sz="2800" u="none" strike="noStrike" cap="none"/>
                        <a:t>Poissson</a:t>
                      </a:r>
                    </a:p>
                  </a:txBody>
                  <a:tcPr marL="91450" marR="91450" marT="45725" marB="45725"/>
                </a:tc>
                <a:extLst>
                  <a:ext uri="{0D108BD9-81ED-4DB2-BD59-A6C34878D82A}">
                    <a16:rowId xmlns:a16="http://schemas.microsoft.com/office/drawing/2014/main" val="10000"/>
                  </a:ext>
                </a:extLst>
              </a:tr>
              <a:tr h="666750">
                <a:tc>
                  <a:txBody>
                    <a:bodyPr/>
                    <a:lstStyle/>
                    <a:p>
                      <a:pPr marL="0" marR="0" lvl="0" indent="0" algn="l" rtl="0">
                        <a:spcBef>
                          <a:spcPts val="0"/>
                        </a:spcBef>
                        <a:buSzPct val="25000"/>
                        <a:buNone/>
                      </a:pPr>
                      <a:r>
                        <a:rPr lang="en-US" sz="2400" u="none" strike="noStrike" cap="none"/>
                        <a:t>Probability expressed as a statistical constant</a:t>
                      </a:r>
                    </a:p>
                  </a:txBody>
                  <a:tcPr marL="91450" marR="91450" marT="45725" marB="45725"/>
                </a:tc>
                <a:tc>
                  <a:txBody>
                    <a:bodyPr/>
                    <a:lstStyle/>
                    <a:p>
                      <a:pPr marL="0" marR="0" lvl="0" indent="0" algn="l" rtl="0">
                        <a:spcBef>
                          <a:spcPts val="0"/>
                        </a:spcBef>
                        <a:buSzPct val="25000"/>
                        <a:buNone/>
                      </a:pPr>
                      <a:r>
                        <a:rPr lang="en-US" sz="2400"/>
                        <a:t>Probability is frequency of an event over time or space</a:t>
                      </a:r>
                    </a:p>
                  </a:txBody>
                  <a:tcPr marL="91450" marR="91450" marT="45725" marB="45725"/>
                </a:tc>
                <a:extLst>
                  <a:ext uri="{0D108BD9-81ED-4DB2-BD59-A6C34878D82A}">
                    <a16:rowId xmlns:a16="http://schemas.microsoft.com/office/drawing/2014/main" val="10001"/>
                  </a:ext>
                </a:extLst>
              </a:tr>
              <a:tr h="666750">
                <a:tc>
                  <a:txBody>
                    <a:bodyPr/>
                    <a:lstStyle/>
                    <a:p>
                      <a:pPr marL="0" marR="0" lvl="0" indent="0" algn="l" rtl="0">
                        <a:spcBef>
                          <a:spcPts val="0"/>
                        </a:spcBef>
                        <a:buSzPct val="25000"/>
                        <a:buNone/>
                      </a:pPr>
                      <a:r>
                        <a:rPr lang="en-US" sz="2400"/>
                        <a:t>Predicts # of successes per # of trials</a:t>
                      </a:r>
                    </a:p>
                  </a:txBody>
                  <a:tcPr marL="91450" marR="91450" marT="45725" marB="45725"/>
                </a:tc>
                <a:tc>
                  <a:txBody>
                    <a:bodyPr/>
                    <a:lstStyle/>
                    <a:p>
                      <a:pPr marL="0" marR="0" lvl="0" indent="0" algn="l" rtl="0">
                        <a:spcBef>
                          <a:spcPts val="0"/>
                        </a:spcBef>
                        <a:buSzPct val="25000"/>
                        <a:buNone/>
                      </a:pPr>
                      <a:r>
                        <a:rPr lang="en-US" sz="2400"/>
                        <a:t>Predicts # of events per unit of time or space</a:t>
                      </a:r>
                    </a:p>
                  </a:txBody>
                  <a:tcPr marL="91450" marR="91450" marT="45725" marB="45725"/>
                </a:tc>
                <a:extLst>
                  <a:ext uri="{0D108BD9-81ED-4DB2-BD59-A6C34878D82A}">
                    <a16:rowId xmlns:a16="http://schemas.microsoft.com/office/drawing/2014/main" val="10002"/>
                  </a:ext>
                </a:extLst>
              </a:tr>
              <a:tr h="666750">
                <a:tc>
                  <a:txBody>
                    <a:bodyPr/>
                    <a:lstStyle/>
                    <a:p>
                      <a:pPr marL="0" marR="0" lvl="0" indent="0" algn="l" rtl="0">
                        <a:spcBef>
                          <a:spcPts val="0"/>
                        </a:spcBef>
                        <a:buSzPct val="25000"/>
                        <a:buNone/>
                      </a:pPr>
                      <a:r>
                        <a:rPr lang="en-US" sz="2400"/>
                        <a:t>Focuses on probable outcomes of a discrete trial.</a:t>
                      </a:r>
                    </a:p>
                  </a:txBody>
                  <a:tcPr marL="91450" marR="91450" marT="45725" marB="45725"/>
                </a:tc>
                <a:tc>
                  <a:txBody>
                    <a:bodyPr/>
                    <a:lstStyle/>
                    <a:p>
                      <a:pPr marL="0" marR="0" lvl="0" indent="0" algn="l" rtl="0">
                        <a:spcBef>
                          <a:spcPts val="0"/>
                        </a:spcBef>
                        <a:buSzPct val="25000"/>
                        <a:buNone/>
                      </a:pPr>
                      <a:r>
                        <a:rPr lang="en-US" sz="2400"/>
                        <a:t>Focuses on rate of occurrence for a random event.</a:t>
                      </a:r>
                    </a:p>
                  </a:txBody>
                  <a:tcPr marL="91450" marR="91450" marT="45725" marB="45725"/>
                </a:tc>
                <a:extLst>
                  <a:ext uri="{0D108BD9-81ED-4DB2-BD59-A6C34878D82A}">
                    <a16:rowId xmlns:a16="http://schemas.microsoft.com/office/drawing/2014/main" val="10003"/>
                  </a:ext>
                </a:extLst>
              </a:tr>
            </a:tbl>
          </a:graphicData>
        </a:graphic>
      </p:graphicFrame>
      <p:sp>
        <p:nvSpPr>
          <p:cNvPr id="268" name="Shape 268"/>
          <p:cNvSpPr txBox="1"/>
          <p:nvPr/>
        </p:nvSpPr>
        <p:spPr>
          <a:xfrm>
            <a:off x="685800" y="4191000"/>
            <a:ext cx="8077199"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Mathematically, the Poisson distribution is derived from the binomial distribution.</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It has a </a:t>
            </a:r>
            <a:r>
              <a:rPr lang="en-US" sz="2800" b="1" i="1" dirty="0">
                <a:solidFill>
                  <a:srgbClr val="FFFF66"/>
                </a:solidFill>
                <a:latin typeface="Gill Sans MT" panose="020B0502020104020203" pitchFamily="34" charset="0"/>
                <a:sym typeface="Arial"/>
              </a:rPr>
              <a:t>large n</a:t>
            </a:r>
            <a:r>
              <a:rPr lang="en-US" sz="2800" dirty="0">
                <a:solidFill>
                  <a:srgbClr val="FFFF66"/>
                </a:solidFill>
                <a:latin typeface="Gill Sans MT" panose="020B0502020104020203" pitchFamily="34" charset="0"/>
                <a:sym typeface="Arial"/>
              </a:rPr>
              <a:t> (e.g., number of days in a year) and a </a:t>
            </a:r>
            <a:r>
              <a:rPr lang="en-US" sz="2800" b="1" i="1" dirty="0">
                <a:solidFill>
                  <a:srgbClr val="FFFF66"/>
                </a:solidFill>
                <a:latin typeface="Gill Sans MT" panose="020B0502020104020203" pitchFamily="34" charset="0"/>
                <a:sym typeface="Arial"/>
              </a:rPr>
              <a:t>small p</a:t>
            </a:r>
            <a:r>
              <a:rPr lang="en-US" sz="2800" dirty="0">
                <a:solidFill>
                  <a:srgbClr val="FFFF66"/>
                </a:solidFill>
                <a:latin typeface="Gill Sans MT" panose="020B0502020104020203" pitchFamily="34" charset="0"/>
                <a:sym typeface="Arial"/>
              </a:rPr>
              <a:t> (e.g., infrequent floods)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descr="http://www.boost.org/doc/libs/1_35_0/libs/math/doc/sf_and_dist/graphs/poisson.png"/>
          <p:cNvPicPr preferRelativeResize="0"/>
          <p:nvPr/>
        </p:nvPicPr>
        <p:blipFill rotWithShape="1">
          <a:blip r:embed="rId3">
            <a:alphaModFix/>
          </a:blip>
          <a:srcRect/>
          <a:stretch/>
        </p:blipFill>
        <p:spPr>
          <a:xfrm>
            <a:off x="2534250" y="1446350"/>
            <a:ext cx="6484200" cy="5257800"/>
          </a:xfrm>
          <a:prstGeom prst="rect">
            <a:avLst/>
          </a:prstGeom>
          <a:noFill/>
          <a:ln>
            <a:noFill/>
          </a:ln>
        </p:spPr>
      </p:pic>
      <p:sp>
        <p:nvSpPr>
          <p:cNvPr id="274" name="Shape 274"/>
          <p:cNvSpPr txBox="1"/>
          <p:nvPr/>
        </p:nvSpPr>
        <p:spPr>
          <a:xfrm>
            <a:off x="206500" y="91300"/>
            <a:ext cx="8412300" cy="730500"/>
          </a:xfrm>
          <a:prstGeom prst="rect">
            <a:avLst/>
          </a:prstGeom>
          <a:noFill/>
          <a:ln>
            <a:noFill/>
          </a:ln>
        </p:spPr>
        <p:txBody>
          <a:bodyPr lIns="91425" tIns="91425" rIns="91425" bIns="91425" anchor="t" anchorCtr="0">
            <a:noAutofit/>
          </a:bodyPr>
          <a:lstStyle/>
          <a:p>
            <a:pPr lvl="0">
              <a:spcBef>
                <a:spcPts val="0"/>
              </a:spcBef>
              <a:buNone/>
            </a:pPr>
            <a:r>
              <a:rPr lang="en-US" sz="3600" dirty="0">
                <a:solidFill>
                  <a:srgbClr val="FFFF66"/>
                </a:solidFill>
                <a:latin typeface="Gill Sans MT" panose="020B0502020104020203" pitchFamily="34" charset="0"/>
              </a:rPr>
              <a:t>What happens as the mean (lambda) increases?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81" name="Shape 281"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82" name="Shape 282"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83" name="Shape 283"/>
          <p:cNvSpPr txBox="1"/>
          <p:nvPr/>
        </p:nvSpPr>
        <p:spPr>
          <a:xfrm>
            <a:off x="415902" y="465137"/>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Poisson distribution</a:t>
            </a:r>
          </a:p>
        </p:txBody>
      </p:sp>
      <p:pic>
        <p:nvPicPr>
          <p:cNvPr id="284" name="Shape 284"/>
          <p:cNvPicPr preferRelativeResize="0"/>
          <p:nvPr/>
        </p:nvPicPr>
        <p:blipFill rotWithShape="1">
          <a:blip r:embed="rId3">
            <a:alphaModFix/>
          </a:blip>
          <a:srcRect/>
          <a:stretch/>
        </p:blipFill>
        <p:spPr>
          <a:xfrm>
            <a:off x="1295400" y="1371600"/>
            <a:ext cx="2971799" cy="1463655"/>
          </a:xfrm>
          <a:prstGeom prst="rect">
            <a:avLst/>
          </a:prstGeom>
          <a:solidFill>
            <a:schemeClr val="lt1"/>
          </a:solidFill>
          <a:ln w="9525" cap="flat" cmpd="sng">
            <a:solidFill>
              <a:srgbClr val="C00000"/>
            </a:solidFill>
            <a:prstDash val="solid"/>
            <a:miter/>
            <a:headEnd type="none" w="med" len="med"/>
            <a:tailEnd type="none" w="med" len="med"/>
          </a:ln>
        </p:spPr>
      </p:pic>
      <p:sp>
        <p:nvSpPr>
          <p:cNvPr id="285" name="Shape 285"/>
          <p:cNvSpPr/>
          <p:nvPr/>
        </p:nvSpPr>
        <p:spPr>
          <a:xfrm>
            <a:off x="765175" y="3725158"/>
            <a:ext cx="7699737" cy="1754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Arial" panose="020B0604020202020204" pitchFamily="34" charset="0"/>
                <a:ea typeface="Arial"/>
                <a:cs typeface="Arial" panose="020B0604020202020204" pitchFamily="34" charset="0"/>
                <a:sym typeface="Arial"/>
              </a:rPr>
              <a:t>λ </a:t>
            </a:r>
            <a:r>
              <a:rPr lang="en-US" sz="3600" dirty="0">
                <a:solidFill>
                  <a:srgbClr val="FFFF66"/>
                </a:solidFill>
                <a:latin typeface="Gill Sans MT" panose="020B0502020104020203" pitchFamily="34" charset="0"/>
                <a:sym typeface="Arial"/>
              </a:rPr>
              <a:t>= rate of </a:t>
            </a:r>
            <a:r>
              <a:rPr lang="en-US" sz="3600" dirty="0" err="1">
                <a:solidFill>
                  <a:srgbClr val="FFFF66"/>
                </a:solidFill>
                <a:latin typeface="Gill Sans MT" panose="020B0502020104020203" pitchFamily="34" charset="0"/>
                <a:sym typeface="Arial"/>
              </a:rPr>
              <a:t>occurence</a:t>
            </a:r>
            <a:r>
              <a:rPr lang="en-US" sz="3600" dirty="0">
                <a:solidFill>
                  <a:srgbClr val="FFFF66"/>
                </a:solidFill>
                <a:latin typeface="Gill Sans MT" panose="020B0502020104020203" pitchFamily="34" charset="0"/>
                <a:sym typeface="Arial"/>
              </a:rPr>
              <a:t> per unit time</a:t>
            </a:r>
          </a:p>
          <a:p>
            <a:pPr marL="0" marR="0" lvl="0" indent="0" algn="l" rtl="0">
              <a:spcBef>
                <a:spcPts val="0"/>
              </a:spcBef>
              <a:buSzPct val="25000"/>
              <a:buNone/>
            </a:pPr>
            <a:r>
              <a:rPr lang="en-US" sz="3600" dirty="0">
                <a:solidFill>
                  <a:srgbClr val="FFFF66"/>
                </a:solidFill>
                <a:latin typeface="Gill Sans MT" panose="020B0502020104020203" pitchFamily="34" charset="0"/>
                <a:sym typeface="Arial"/>
              </a:rPr>
              <a:t>x = # of occurrences you are testing for</a:t>
            </a:r>
          </a:p>
          <a:p>
            <a:pPr marL="0" marR="0" lvl="0" indent="0" algn="l" rtl="0">
              <a:spcBef>
                <a:spcPts val="0"/>
              </a:spcBef>
              <a:buSzPct val="25000"/>
              <a:buNone/>
            </a:pPr>
            <a:r>
              <a:rPr lang="en-US" sz="3600" dirty="0">
                <a:solidFill>
                  <a:srgbClr val="FFFF66"/>
                </a:solidFill>
                <a:latin typeface="Gill Sans MT" panose="020B0502020104020203" pitchFamily="34" charset="0"/>
                <a:sym typeface="Arial"/>
              </a:rPr>
              <a:t>e = 2.71828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92" name="Shape 292"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93" name="Shape 293"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294" name="Shape 294"/>
          <p:cNvSpPr txBox="1"/>
          <p:nvPr/>
        </p:nvSpPr>
        <p:spPr>
          <a:xfrm>
            <a:off x="415902" y="465137"/>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Poisson distribution</a:t>
            </a:r>
          </a:p>
        </p:txBody>
      </p:sp>
      <p:pic>
        <p:nvPicPr>
          <p:cNvPr id="295" name="Shape 295"/>
          <p:cNvPicPr preferRelativeResize="0"/>
          <p:nvPr/>
        </p:nvPicPr>
        <p:blipFill rotWithShape="1">
          <a:blip r:embed="rId3">
            <a:alphaModFix/>
          </a:blip>
          <a:srcRect/>
          <a:stretch/>
        </p:blipFill>
        <p:spPr>
          <a:xfrm>
            <a:off x="5033350" y="4111450"/>
            <a:ext cx="2971800" cy="1463700"/>
          </a:xfrm>
          <a:prstGeom prst="rect">
            <a:avLst/>
          </a:prstGeom>
          <a:solidFill>
            <a:schemeClr val="lt1"/>
          </a:solidFill>
          <a:ln w="9525" cap="flat" cmpd="sng">
            <a:solidFill>
              <a:srgbClr val="C00000"/>
            </a:solidFill>
            <a:prstDash val="solid"/>
            <a:miter/>
            <a:headEnd type="none" w="med" len="med"/>
            <a:tailEnd type="none" w="med" len="med"/>
          </a:ln>
        </p:spPr>
      </p:pic>
      <p:sp>
        <p:nvSpPr>
          <p:cNvPr id="296" name="Shape 296"/>
          <p:cNvSpPr txBox="1"/>
          <p:nvPr/>
        </p:nvSpPr>
        <p:spPr>
          <a:xfrm>
            <a:off x="794893" y="1173025"/>
            <a:ext cx="69627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Used in point pattern analysis</a:t>
            </a:r>
          </a:p>
        </p:txBody>
      </p:sp>
      <p:sp>
        <p:nvSpPr>
          <p:cNvPr id="297" name="Shape 297"/>
          <p:cNvSpPr txBox="1"/>
          <p:nvPr/>
        </p:nvSpPr>
        <p:spPr>
          <a:xfrm>
            <a:off x="1104900" y="1696243"/>
            <a:ext cx="6324600"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Given that Georgia has an average of 21 tornadoes per year, what is the probability of a given year having exactly 15 tornadoes?</a:t>
            </a:r>
          </a:p>
        </p:txBody>
      </p:sp>
      <p:pic>
        <p:nvPicPr>
          <p:cNvPr id="298" name="Shape 298" descr="http://www.911stormshelters.com/_Media/torsga_all-2.jpeg"/>
          <p:cNvPicPr preferRelativeResize="0"/>
          <p:nvPr/>
        </p:nvPicPr>
        <p:blipFill rotWithShape="1">
          <a:blip r:embed="rId4">
            <a:alphaModFix/>
          </a:blip>
          <a:srcRect/>
          <a:stretch/>
        </p:blipFill>
        <p:spPr>
          <a:xfrm>
            <a:off x="155575" y="3810000"/>
            <a:ext cx="2550454" cy="2876675"/>
          </a:xfrm>
          <a:prstGeom prst="rect">
            <a:avLst/>
          </a:prstGeom>
          <a:noFill/>
          <a:ln>
            <a:noFill/>
          </a:ln>
        </p:spPr>
      </p:pic>
      <p:sp>
        <p:nvSpPr>
          <p:cNvPr id="299" name="Shape 299"/>
          <p:cNvSpPr txBox="1"/>
          <p:nvPr/>
        </p:nvSpPr>
        <p:spPr>
          <a:xfrm>
            <a:off x="2683111" y="6400800"/>
            <a:ext cx="158408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dirty="0">
                <a:solidFill>
                  <a:srgbClr val="D8D8D8"/>
                </a:solidFill>
                <a:latin typeface="Gill Sans MT" panose="020B0502020104020203" pitchFamily="34" charset="0"/>
                <a:sym typeface="Arial"/>
              </a:rPr>
              <a:t>911stormshelters.com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76200" y="152400"/>
            <a:ext cx="79986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Gill Sans MT" panose="020B0502020104020203" pitchFamily="34" charset="0"/>
                <a:sym typeface="Arial"/>
              </a:rPr>
              <a:t>Much of statistics is a probability game</a:t>
            </a:r>
          </a:p>
        </p:txBody>
      </p:sp>
      <p:pic>
        <p:nvPicPr>
          <p:cNvPr id="1030" name="Picture 6" descr="Image result for so you're saying there's a ch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53" y="1408078"/>
            <a:ext cx="7087327" cy="4383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06" name="Shape 306"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07" name="Shape 307"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08" name="Shape 308"/>
          <p:cNvSpPr txBox="1"/>
          <p:nvPr/>
        </p:nvSpPr>
        <p:spPr>
          <a:xfrm>
            <a:off x="415902" y="465137"/>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Poisson distribution</a:t>
            </a:r>
          </a:p>
        </p:txBody>
      </p:sp>
      <p:pic>
        <p:nvPicPr>
          <p:cNvPr id="309" name="Shape 309"/>
          <p:cNvPicPr preferRelativeResize="0"/>
          <p:nvPr/>
        </p:nvPicPr>
        <p:blipFill rotWithShape="1">
          <a:blip r:embed="rId3">
            <a:alphaModFix/>
          </a:blip>
          <a:srcRect/>
          <a:stretch/>
        </p:blipFill>
        <p:spPr>
          <a:xfrm>
            <a:off x="5663725" y="5029200"/>
            <a:ext cx="2971799" cy="1463655"/>
          </a:xfrm>
          <a:prstGeom prst="rect">
            <a:avLst/>
          </a:prstGeom>
          <a:solidFill>
            <a:schemeClr val="lt1"/>
          </a:solidFill>
          <a:ln w="9525" cap="flat" cmpd="sng">
            <a:solidFill>
              <a:srgbClr val="C00000"/>
            </a:solidFill>
            <a:prstDash val="solid"/>
            <a:miter/>
            <a:headEnd type="none" w="med" len="med"/>
            <a:tailEnd type="none" w="med" len="med"/>
          </a:ln>
        </p:spPr>
      </p:pic>
      <p:sp>
        <p:nvSpPr>
          <p:cNvPr id="310" name="Shape 310"/>
          <p:cNvSpPr txBox="1"/>
          <p:nvPr/>
        </p:nvSpPr>
        <p:spPr>
          <a:xfrm>
            <a:off x="794892" y="1173025"/>
            <a:ext cx="71163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Used in point pattern analysis</a:t>
            </a:r>
          </a:p>
        </p:txBody>
      </p:sp>
      <p:sp>
        <p:nvSpPr>
          <p:cNvPr id="311" name="Shape 311"/>
          <p:cNvSpPr txBox="1"/>
          <p:nvPr/>
        </p:nvSpPr>
        <p:spPr>
          <a:xfrm>
            <a:off x="1104900" y="1696243"/>
            <a:ext cx="6324600"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Given that Georgia has an average of 21 tornadoes per year, what is the probability of a given year having exactly 15 tornadoes?</a:t>
            </a:r>
          </a:p>
        </p:txBody>
      </p:sp>
      <p:sp>
        <p:nvSpPr>
          <p:cNvPr id="312" name="Shape 312"/>
          <p:cNvSpPr txBox="1"/>
          <p:nvPr/>
        </p:nvSpPr>
        <p:spPr>
          <a:xfrm>
            <a:off x="612775" y="4114800"/>
            <a:ext cx="136607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P(15) = </a:t>
            </a:r>
          </a:p>
        </p:txBody>
      </p:sp>
      <p:sp>
        <p:nvSpPr>
          <p:cNvPr id="313" name="Shape 313"/>
          <p:cNvSpPr txBox="1"/>
          <p:nvPr/>
        </p:nvSpPr>
        <p:spPr>
          <a:xfrm>
            <a:off x="1841535" y="3853189"/>
            <a:ext cx="2425663"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(2.718)</a:t>
            </a:r>
            <a:r>
              <a:rPr lang="en-US" sz="2800" baseline="30000" dirty="0">
                <a:solidFill>
                  <a:srgbClr val="FFFF66"/>
                </a:solidFill>
                <a:latin typeface="Gill Sans MT" panose="020B0502020104020203" pitchFamily="34" charset="0"/>
                <a:sym typeface="Arial"/>
              </a:rPr>
              <a:t>-21 </a:t>
            </a:r>
            <a:r>
              <a:rPr lang="en-US" sz="2800" dirty="0">
                <a:solidFill>
                  <a:srgbClr val="FFFF66"/>
                </a:solidFill>
                <a:latin typeface="Gill Sans MT" panose="020B0502020104020203" pitchFamily="34" charset="0"/>
                <a:sym typeface="Arial"/>
              </a:rPr>
              <a:t>(21)</a:t>
            </a:r>
            <a:r>
              <a:rPr lang="en-US" sz="2800" baseline="30000" dirty="0">
                <a:solidFill>
                  <a:srgbClr val="FFFF66"/>
                </a:solidFill>
                <a:latin typeface="Gill Sans MT" panose="020B0502020104020203" pitchFamily="34" charset="0"/>
                <a:sym typeface="Arial"/>
              </a:rPr>
              <a:t>15</a:t>
            </a:r>
          </a:p>
        </p:txBody>
      </p:sp>
      <p:cxnSp>
        <p:nvCxnSpPr>
          <p:cNvPr id="314" name="Shape 314"/>
          <p:cNvCxnSpPr/>
          <p:nvPr/>
        </p:nvCxnSpPr>
        <p:spPr>
          <a:xfrm>
            <a:off x="1978855" y="4419600"/>
            <a:ext cx="2059745" cy="0"/>
          </a:xfrm>
          <a:prstGeom prst="straightConnector1">
            <a:avLst/>
          </a:prstGeom>
          <a:noFill/>
          <a:ln w="19050" cap="flat" cmpd="sng">
            <a:solidFill>
              <a:srgbClr val="FFFF66"/>
            </a:solidFill>
            <a:prstDash val="solid"/>
            <a:round/>
            <a:headEnd type="none" w="med" len="med"/>
            <a:tailEnd type="none" w="med" len="med"/>
          </a:ln>
        </p:spPr>
      </p:cxnSp>
      <p:sp>
        <p:nvSpPr>
          <p:cNvPr id="315" name="Shape 315"/>
          <p:cNvSpPr txBox="1"/>
          <p:nvPr/>
        </p:nvSpPr>
        <p:spPr>
          <a:xfrm>
            <a:off x="2743200" y="4419600"/>
            <a:ext cx="83819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15!</a:t>
            </a:r>
          </a:p>
        </p:txBody>
      </p:sp>
      <p:sp>
        <p:nvSpPr>
          <p:cNvPr id="316" name="Shape 316"/>
          <p:cNvSpPr txBox="1"/>
          <p:nvPr/>
        </p:nvSpPr>
        <p:spPr>
          <a:xfrm>
            <a:off x="612775" y="5105400"/>
            <a:ext cx="200247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P(15) =  .04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23" name="Shape 323"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24" name="Shape 324"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25" name="Shape 325"/>
          <p:cNvSpPr txBox="1"/>
          <p:nvPr/>
        </p:nvSpPr>
        <p:spPr>
          <a:xfrm>
            <a:off x="415902" y="465137"/>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Poisson distribution</a:t>
            </a:r>
          </a:p>
        </p:txBody>
      </p:sp>
      <p:sp>
        <p:nvSpPr>
          <p:cNvPr id="326" name="Shape 326"/>
          <p:cNvSpPr txBox="1"/>
          <p:nvPr/>
        </p:nvSpPr>
        <p:spPr>
          <a:xfrm>
            <a:off x="794912" y="1173024"/>
            <a:ext cx="7206087" cy="95410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Can also be used to determine if a geographical process is random</a:t>
            </a:r>
          </a:p>
        </p:txBody>
      </p:sp>
      <p:pic>
        <p:nvPicPr>
          <p:cNvPr id="327" name="Shape 327"/>
          <p:cNvPicPr preferRelativeResize="0"/>
          <p:nvPr/>
        </p:nvPicPr>
        <p:blipFill rotWithShape="1">
          <a:blip r:embed="rId3">
            <a:alphaModFix/>
          </a:blip>
          <a:srcRect/>
          <a:stretch/>
        </p:blipFill>
        <p:spPr>
          <a:xfrm>
            <a:off x="415902" y="2327875"/>
            <a:ext cx="4158828" cy="3463324"/>
          </a:xfrm>
          <a:prstGeom prst="rect">
            <a:avLst/>
          </a:prstGeom>
          <a:noFill/>
          <a:ln>
            <a:noFill/>
          </a:ln>
        </p:spPr>
      </p:pic>
      <p:pic>
        <p:nvPicPr>
          <p:cNvPr id="328" name="Shape 328" descr="http://www.96five.com/wp-content/uploads/2012/12/Cooling-down-on-a-hot-day-500x3741.jpg"/>
          <p:cNvPicPr preferRelativeResize="0"/>
          <p:nvPr/>
        </p:nvPicPr>
        <p:blipFill rotWithShape="1">
          <a:blip r:embed="rId4">
            <a:alphaModFix/>
          </a:blip>
          <a:srcRect/>
          <a:stretch/>
        </p:blipFill>
        <p:spPr>
          <a:xfrm>
            <a:off x="4648200" y="3276600"/>
            <a:ext cx="4303131" cy="3218744"/>
          </a:xfrm>
          <a:prstGeom prst="rect">
            <a:avLst/>
          </a:prstGeom>
          <a:noFill/>
          <a:ln>
            <a:noFill/>
          </a:ln>
        </p:spPr>
      </p:pic>
      <p:sp>
        <p:nvSpPr>
          <p:cNvPr id="329" name="Shape 329"/>
          <p:cNvSpPr txBox="1"/>
          <p:nvPr/>
        </p:nvSpPr>
        <p:spPr>
          <a:xfrm>
            <a:off x="8111734" y="6467466"/>
            <a:ext cx="85632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dirty="0">
                <a:solidFill>
                  <a:srgbClr val="D8D8D8"/>
                </a:solidFill>
                <a:latin typeface="Gill Sans MT" panose="020B0502020104020203" pitchFamily="34" charset="0"/>
                <a:sym typeface="Arial"/>
              </a:rPr>
              <a:t>96five.com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36" name="Shape 336"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37" name="Shape 337"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38" name="Shape 338"/>
          <p:cNvSpPr txBox="1"/>
          <p:nvPr/>
        </p:nvSpPr>
        <p:spPr>
          <a:xfrm>
            <a:off x="415902" y="465137"/>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Concept check</a:t>
            </a:r>
          </a:p>
        </p:txBody>
      </p:sp>
      <p:sp>
        <p:nvSpPr>
          <p:cNvPr id="339" name="Shape 339"/>
          <p:cNvSpPr txBox="1"/>
          <p:nvPr/>
        </p:nvSpPr>
        <p:spPr>
          <a:xfrm>
            <a:off x="649704" y="1295400"/>
            <a:ext cx="5065294" cy="483209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The town of </a:t>
            </a:r>
            <a:r>
              <a:rPr lang="en-US" sz="2800" dirty="0" err="1">
                <a:solidFill>
                  <a:srgbClr val="FFFF66"/>
                </a:solidFill>
                <a:latin typeface="Gill Sans MT" panose="020B0502020104020203" pitchFamily="34" charset="0"/>
                <a:sym typeface="Arial"/>
              </a:rPr>
              <a:t>Chewandswallow</a:t>
            </a:r>
            <a:r>
              <a:rPr lang="en-US" sz="2800" dirty="0">
                <a:solidFill>
                  <a:srgbClr val="FFFF66"/>
                </a:solidFill>
                <a:latin typeface="Gill Sans MT" panose="020B0502020104020203" pitchFamily="34" charset="0"/>
                <a:sym typeface="Arial"/>
              </a:rPr>
              <a:t> receives random spaghetti storms one day out of every week on average.  </a:t>
            </a:r>
          </a:p>
          <a:p>
            <a:pPr marL="0" marR="0" lvl="0" indent="0" algn="l" rtl="0">
              <a:spcBef>
                <a:spcPts val="0"/>
              </a:spcBef>
              <a:buNone/>
            </a:pPr>
            <a:endParaRPr sz="2800" dirty="0">
              <a:solidFill>
                <a:srgbClr val="FFFF66"/>
              </a:solidFill>
              <a:latin typeface="Gill Sans MT" panose="020B0502020104020203" pitchFamily="34" charset="0"/>
              <a:sym typeface="Arial"/>
            </a:endParaRP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A neighborhood group is planning an Italian picnic. What is the chance it will receive two storms in the week prior to this event, so they won’t have to cook?</a:t>
            </a:r>
          </a:p>
        </p:txBody>
      </p:sp>
      <p:pic>
        <p:nvPicPr>
          <p:cNvPr id="340" name="Shape 340" descr="File:Cloudy with a Chance of Meatballs (book).jpg"/>
          <p:cNvPicPr preferRelativeResize="0"/>
          <p:nvPr/>
        </p:nvPicPr>
        <p:blipFill rotWithShape="1">
          <a:blip r:embed="rId3">
            <a:alphaModFix/>
          </a:blip>
          <a:srcRect/>
          <a:stretch/>
        </p:blipFill>
        <p:spPr>
          <a:xfrm>
            <a:off x="5943600" y="465137"/>
            <a:ext cx="3057525" cy="2704514"/>
          </a:xfrm>
          <a:prstGeom prst="rect">
            <a:avLst/>
          </a:prstGeom>
          <a:noFill/>
          <a:ln>
            <a:noFill/>
          </a:ln>
        </p:spPr>
      </p:pic>
      <p:pic>
        <p:nvPicPr>
          <p:cNvPr id="341" name="Shape 341"/>
          <p:cNvPicPr preferRelativeResize="0"/>
          <p:nvPr/>
        </p:nvPicPr>
        <p:blipFill rotWithShape="1">
          <a:blip r:embed="rId4">
            <a:alphaModFix/>
          </a:blip>
          <a:srcRect/>
          <a:stretch/>
        </p:blipFill>
        <p:spPr>
          <a:xfrm>
            <a:off x="5938837" y="5029200"/>
            <a:ext cx="2971799" cy="1463655"/>
          </a:xfrm>
          <a:prstGeom prst="rect">
            <a:avLst/>
          </a:prstGeom>
          <a:solidFill>
            <a:schemeClr val="lt1"/>
          </a:solidFill>
          <a:ln w="9525" cap="flat" cmpd="sng">
            <a:solidFill>
              <a:srgbClr val="C00000"/>
            </a:solidFill>
            <a:prstDash val="solid"/>
            <a:miter/>
            <a:headEnd type="none" w="med" len="med"/>
            <a:tailEnd type="none" w="med" len="me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36" name="Shape 336"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37" name="Shape 337"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338" name="Shape 338"/>
          <p:cNvSpPr txBox="1"/>
          <p:nvPr/>
        </p:nvSpPr>
        <p:spPr>
          <a:xfrm>
            <a:off x="415902" y="465137"/>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Concept check</a:t>
            </a:r>
          </a:p>
        </p:txBody>
      </p:sp>
      <mc:AlternateContent xmlns:mc="http://schemas.openxmlformats.org/markup-compatibility/2006" xmlns:a14="http://schemas.microsoft.com/office/drawing/2010/main">
        <mc:Choice Requires="a14">
          <p:sp>
            <p:nvSpPr>
              <p:cNvPr id="339" name="Shape 339"/>
              <p:cNvSpPr txBox="1"/>
              <p:nvPr/>
            </p:nvSpPr>
            <p:spPr>
              <a:xfrm>
                <a:off x="649704" y="1295400"/>
                <a:ext cx="5065294" cy="483209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l-GR" sz="2800" dirty="0">
                    <a:solidFill>
                      <a:srgbClr val="FFFF66"/>
                    </a:solidFill>
                    <a:latin typeface="Cambria Math" panose="02040503050406030204" pitchFamily="18" charset="0"/>
                  </a:rPr>
                  <a:t>λ</a:t>
                </a:r>
                <a:r>
                  <a:rPr lang="en-US" sz="2800" b="0" dirty="0">
                    <a:solidFill>
                      <a:srgbClr val="FFFF66"/>
                    </a:solidFill>
                    <a:latin typeface="Gill Sans MT" panose="020B0502020104020203" pitchFamily="34" charset="0"/>
                    <a:sym typeface="Arial"/>
                  </a:rPr>
                  <a:t> = 1 (average storms/week) </a:t>
                </a:r>
              </a:p>
              <a:p>
                <a:pPr marL="0" marR="0" lvl="0" indent="0" algn="l" rtl="0">
                  <a:spcBef>
                    <a:spcPts val="0"/>
                  </a:spcBef>
                  <a:buSzPct val="25000"/>
                  <a:buNone/>
                </a:pPr>
                <a:r>
                  <a:rPr lang="en-US" sz="2800" dirty="0">
                    <a:solidFill>
                      <a:srgbClr val="FFFF66"/>
                    </a:solidFill>
                    <a:latin typeface="Gill Sans MT" panose="020B0502020104020203" pitchFamily="34" charset="0"/>
                  </a:rPr>
                  <a:t>X = 2 (# of storms we’re testing </a:t>
                </a:r>
                <a:br>
                  <a:rPr lang="en-US" sz="2800" dirty="0">
                    <a:solidFill>
                      <a:srgbClr val="FFFF66"/>
                    </a:solidFill>
                    <a:latin typeface="Gill Sans MT" panose="020B0502020104020203" pitchFamily="34" charset="0"/>
                  </a:rPr>
                </a:br>
                <a:r>
                  <a:rPr lang="en-US" sz="2800" dirty="0">
                    <a:solidFill>
                      <a:srgbClr val="FFFF66"/>
                    </a:solidFill>
                    <a:latin typeface="Gill Sans MT" panose="020B0502020104020203" pitchFamily="34" charset="0"/>
                  </a:rPr>
                  <a:t>	for)</a:t>
                </a:r>
                <a:endParaRPr lang="en-US" sz="2800" b="0" dirty="0">
                  <a:solidFill>
                    <a:srgbClr val="FFFF66"/>
                  </a:solidFill>
                  <a:latin typeface="Gill Sans MT" panose="020B0502020104020203" pitchFamily="34" charset="0"/>
                  <a:sym typeface="Arial"/>
                </a:endParaRPr>
              </a:p>
              <a:p>
                <a:pPr marL="0" marR="0" lvl="0" indent="0" algn="l" rtl="0">
                  <a:spcBef>
                    <a:spcPts val="0"/>
                  </a:spcBef>
                  <a:buSzPct val="25000"/>
                  <a:buNone/>
                </a:pPr>
                <a:endParaRPr lang="en-US" sz="2800" i="1" dirty="0">
                  <a:solidFill>
                    <a:srgbClr val="FFFF66"/>
                  </a:solidFill>
                  <a:latin typeface="Cambria Math" panose="02040503050406030204" pitchFamily="18" charset="0"/>
                </a:endParaRPr>
              </a:p>
              <a:p>
                <a:pPr marL="0" marR="0" lvl="0" indent="0" algn="l" rtl="0">
                  <a:spcBef>
                    <a:spcPts val="0"/>
                  </a:spcBef>
                  <a:buSzPct val="25000"/>
                  <a:buNone/>
                </a:pPr>
                <a14:m>
                  <m:oMathPara xmlns:m="http://schemas.openxmlformats.org/officeDocument/2006/math">
                    <m:oMathParaPr>
                      <m:jc m:val="centerGroup"/>
                    </m:oMathParaPr>
                    <m:oMath xmlns:m="http://schemas.openxmlformats.org/officeDocument/2006/math">
                      <m:r>
                        <a:rPr lang="en-US" sz="2800" b="0" i="1" smtClean="0">
                          <a:solidFill>
                            <a:srgbClr val="FFFF66"/>
                          </a:solidFill>
                          <a:latin typeface="Cambria Math" panose="02040503050406030204" pitchFamily="18" charset="0"/>
                          <a:sym typeface="Arial"/>
                        </a:rPr>
                        <m:t>𝑃</m:t>
                      </m:r>
                      <m:d>
                        <m:dPr>
                          <m:ctrlPr>
                            <a:rPr lang="en-US" sz="2800" b="0" i="1" smtClean="0">
                              <a:solidFill>
                                <a:srgbClr val="FFFF66"/>
                              </a:solidFill>
                              <a:latin typeface="Cambria Math" panose="02040503050406030204" pitchFamily="18" charset="0"/>
                              <a:sym typeface="Arial"/>
                            </a:rPr>
                          </m:ctrlPr>
                        </m:dPr>
                        <m:e>
                          <m:r>
                            <a:rPr lang="en-US" sz="2800" b="0" i="1" smtClean="0">
                              <a:solidFill>
                                <a:srgbClr val="FFFF66"/>
                              </a:solidFill>
                              <a:latin typeface="Cambria Math" panose="02040503050406030204" pitchFamily="18" charset="0"/>
                              <a:sym typeface="Arial"/>
                            </a:rPr>
                            <m:t>𝑡𝑤𝑜</m:t>
                          </m:r>
                          <m:r>
                            <a:rPr lang="en-US" sz="2800" b="0" i="1" smtClean="0">
                              <a:solidFill>
                                <a:srgbClr val="FFFF66"/>
                              </a:solidFill>
                              <a:latin typeface="Cambria Math" panose="02040503050406030204" pitchFamily="18" charset="0"/>
                              <a:sym typeface="Arial"/>
                            </a:rPr>
                            <m:t> </m:t>
                          </m:r>
                          <m:r>
                            <a:rPr lang="en-US" sz="2800" b="0" i="1" smtClean="0">
                              <a:solidFill>
                                <a:srgbClr val="FFFF66"/>
                              </a:solidFill>
                              <a:latin typeface="Cambria Math" panose="02040503050406030204" pitchFamily="18" charset="0"/>
                              <a:sym typeface="Arial"/>
                            </a:rPr>
                            <m:t>𝑠𝑡𝑜𝑟𝑚𝑠</m:t>
                          </m:r>
                        </m:e>
                      </m:d>
                      <m:r>
                        <a:rPr lang="en-US" sz="2800" b="0" i="1" smtClean="0">
                          <a:solidFill>
                            <a:srgbClr val="FFFF66"/>
                          </a:solidFill>
                          <a:latin typeface="Cambria Math" panose="02040503050406030204" pitchFamily="18" charset="0"/>
                          <a:sym typeface="Arial"/>
                        </a:rPr>
                        <m:t>=</m:t>
                      </m:r>
                      <m:f>
                        <m:fPr>
                          <m:ctrlPr>
                            <a:rPr lang="en-US" sz="2800" b="0" i="1" smtClean="0">
                              <a:solidFill>
                                <a:srgbClr val="FFFF66"/>
                              </a:solidFill>
                              <a:latin typeface="Cambria Math" panose="02040503050406030204" pitchFamily="18" charset="0"/>
                              <a:sym typeface="Arial"/>
                            </a:rPr>
                          </m:ctrlPr>
                        </m:fPr>
                        <m:num>
                          <m:sSup>
                            <m:sSupPr>
                              <m:ctrlPr>
                                <a:rPr lang="en-US" sz="2800" b="0" i="1" smtClean="0">
                                  <a:solidFill>
                                    <a:srgbClr val="FFFF66"/>
                                  </a:solidFill>
                                  <a:latin typeface="Cambria Math" panose="02040503050406030204" pitchFamily="18" charset="0"/>
                                  <a:sym typeface="Arial"/>
                                </a:rPr>
                              </m:ctrlPr>
                            </m:sSupPr>
                            <m:e>
                              <m:r>
                                <a:rPr lang="en-US" sz="2800" b="0" i="1" smtClean="0">
                                  <a:solidFill>
                                    <a:srgbClr val="FFFF66"/>
                                  </a:solidFill>
                                  <a:latin typeface="Cambria Math" panose="02040503050406030204" pitchFamily="18" charset="0"/>
                                  <a:sym typeface="Arial"/>
                                </a:rPr>
                                <m:t>𝑒</m:t>
                              </m:r>
                            </m:e>
                            <m:sup>
                              <m:r>
                                <a:rPr lang="en-US" sz="2800" b="0" i="1" smtClean="0">
                                  <a:solidFill>
                                    <a:srgbClr val="FFFF66"/>
                                  </a:solidFill>
                                  <a:latin typeface="Cambria Math" panose="02040503050406030204" pitchFamily="18" charset="0"/>
                                  <a:sym typeface="Arial"/>
                                </a:rPr>
                                <m:t>−1</m:t>
                              </m:r>
                            </m:sup>
                          </m:sSup>
                          <m:sSup>
                            <m:sSupPr>
                              <m:ctrlPr>
                                <a:rPr lang="en-US" sz="2800" b="0" i="1" smtClean="0">
                                  <a:solidFill>
                                    <a:srgbClr val="FFFF66"/>
                                  </a:solidFill>
                                  <a:latin typeface="Cambria Math" panose="02040503050406030204" pitchFamily="18" charset="0"/>
                                  <a:sym typeface="Arial"/>
                                </a:rPr>
                              </m:ctrlPr>
                            </m:sSupPr>
                            <m:e>
                              <m:r>
                                <a:rPr lang="en-US" sz="2800" b="0" i="1" smtClean="0">
                                  <a:solidFill>
                                    <a:srgbClr val="FFFF66"/>
                                  </a:solidFill>
                                  <a:latin typeface="Cambria Math" panose="02040503050406030204" pitchFamily="18" charset="0"/>
                                  <a:sym typeface="Arial"/>
                                </a:rPr>
                                <m:t>1</m:t>
                              </m:r>
                            </m:e>
                            <m:sup>
                              <m:r>
                                <a:rPr lang="en-US" sz="2800" b="0" i="1" smtClean="0">
                                  <a:solidFill>
                                    <a:srgbClr val="FFFF66"/>
                                  </a:solidFill>
                                  <a:latin typeface="Cambria Math" panose="02040503050406030204" pitchFamily="18" charset="0"/>
                                  <a:sym typeface="Arial"/>
                                </a:rPr>
                                <m:t>2</m:t>
                              </m:r>
                            </m:sup>
                          </m:sSup>
                        </m:num>
                        <m:den>
                          <m:r>
                            <a:rPr lang="en-US" sz="2800" b="0" i="1" smtClean="0">
                              <a:solidFill>
                                <a:srgbClr val="FFFF66"/>
                              </a:solidFill>
                              <a:latin typeface="Cambria Math" panose="02040503050406030204" pitchFamily="18" charset="0"/>
                              <a:sym typeface="Arial"/>
                            </a:rPr>
                            <m:t>2!</m:t>
                          </m:r>
                        </m:den>
                      </m:f>
                    </m:oMath>
                  </m:oMathPara>
                </a14:m>
                <a:endParaRPr lang="en-US" sz="2800" dirty="0">
                  <a:solidFill>
                    <a:srgbClr val="FFFF66"/>
                  </a:solidFill>
                  <a:latin typeface="Gill Sans MT" panose="020B0502020104020203" pitchFamily="34" charset="0"/>
                  <a:sym typeface="Arial"/>
                </a:endParaRPr>
              </a:p>
              <a:p>
                <a:pPr marL="0" marR="0" lvl="0" indent="0" algn="l" rtl="0">
                  <a:spcBef>
                    <a:spcPts val="0"/>
                  </a:spcBef>
                  <a:buSzPct val="25000"/>
                  <a:buNone/>
                </a:pPr>
                <a:endParaRPr lang="en-US" sz="2800" dirty="0">
                  <a:solidFill>
                    <a:srgbClr val="FFFF66"/>
                  </a:solidFill>
                  <a:latin typeface="Gill Sans MT" panose="020B0502020104020203" pitchFamily="34" charset="0"/>
                </a:endParaRP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			</a:t>
                </a:r>
                <a:r>
                  <a:rPr lang="en-US" sz="2800" dirty="0">
                    <a:solidFill>
                      <a:srgbClr val="FFFF66"/>
                    </a:solidFill>
                    <a:latin typeface="Arial" panose="020B0604020202020204" pitchFamily="34" charset="0"/>
                    <a:sym typeface="Arial"/>
                  </a:rPr>
                  <a:t>   </a:t>
                </a:r>
                <a:r>
                  <a:rPr lang="en-US" sz="2800" dirty="0">
                    <a:solidFill>
                      <a:srgbClr val="FFFF66"/>
                    </a:solidFill>
                    <a:latin typeface="Cambria Math" panose="02040503050406030204" pitchFamily="18" charset="0"/>
                    <a:ea typeface="Cambria Math" panose="02040503050406030204" pitchFamily="18" charset="0"/>
                    <a:sym typeface="Arial"/>
                  </a:rPr>
                  <a:t>= 0.184</a:t>
                </a:r>
              </a:p>
              <a:p>
                <a:pPr marL="0" marR="0" lvl="0" indent="0" algn="l" rtl="0">
                  <a:spcBef>
                    <a:spcPts val="0"/>
                  </a:spcBef>
                  <a:buSzPct val="25000"/>
                  <a:buNone/>
                </a:pPr>
                <a:endParaRPr lang="en-US" sz="2800" dirty="0">
                  <a:solidFill>
                    <a:srgbClr val="FFFF66"/>
                  </a:solidFill>
                  <a:latin typeface="Cambria Math" panose="02040503050406030204" pitchFamily="18" charset="0"/>
                  <a:ea typeface="Cambria Math" panose="02040503050406030204" pitchFamily="18" charset="0"/>
                </a:endParaRPr>
              </a:p>
              <a:p>
                <a:pPr marL="0" marR="0" lvl="0" indent="0" algn="l" rtl="0">
                  <a:spcBef>
                    <a:spcPts val="0"/>
                  </a:spcBef>
                  <a:buSzPct val="25000"/>
                  <a:buNone/>
                </a:pPr>
                <a:r>
                  <a:rPr lang="en-US" sz="2800" dirty="0">
                    <a:solidFill>
                      <a:srgbClr val="FFFF66"/>
                    </a:solidFill>
                    <a:latin typeface="Gill Sans MT" panose="020B0502020104020203" pitchFamily="34" charset="0"/>
                    <a:ea typeface="Cambria Math" panose="02040503050406030204" pitchFamily="18" charset="0"/>
                    <a:sym typeface="Arial"/>
                  </a:rPr>
                  <a:t>There’s an 18.4% chance of two storms or more</a:t>
                </a:r>
              </a:p>
            </p:txBody>
          </p:sp>
        </mc:Choice>
        <mc:Fallback xmlns="">
          <p:sp>
            <p:nvSpPr>
              <p:cNvPr id="339" name="Shape 339"/>
              <p:cNvSpPr txBox="1">
                <a:spLocks noRot="1" noChangeAspect="1" noMove="1" noResize="1" noEditPoints="1" noAdjustHandles="1" noChangeArrowheads="1" noChangeShapeType="1" noTextEdit="1"/>
              </p:cNvSpPr>
              <p:nvPr/>
            </p:nvSpPr>
            <p:spPr>
              <a:xfrm>
                <a:off x="649704" y="1295400"/>
                <a:ext cx="5065294" cy="4832092"/>
              </a:xfrm>
              <a:prstGeom prst="rect">
                <a:avLst/>
              </a:prstGeom>
              <a:blipFill>
                <a:blip r:embed="rId3"/>
                <a:stretch>
                  <a:fillRect l="-2530" t="-1515" r="-964" b="-2525"/>
                </a:stretch>
              </a:blipFill>
              <a:ln>
                <a:noFill/>
              </a:ln>
            </p:spPr>
            <p:txBody>
              <a:bodyPr/>
              <a:lstStyle/>
              <a:p>
                <a:r>
                  <a:rPr lang="en-US">
                    <a:noFill/>
                  </a:rPr>
                  <a:t> </a:t>
                </a:r>
              </a:p>
            </p:txBody>
          </p:sp>
        </mc:Fallback>
      </mc:AlternateContent>
      <p:pic>
        <p:nvPicPr>
          <p:cNvPr id="340" name="Shape 340" descr="File:Cloudy with a Chance of Meatballs (book).jpg"/>
          <p:cNvPicPr preferRelativeResize="0"/>
          <p:nvPr/>
        </p:nvPicPr>
        <p:blipFill rotWithShape="1">
          <a:blip r:embed="rId4">
            <a:alphaModFix/>
          </a:blip>
          <a:srcRect/>
          <a:stretch/>
        </p:blipFill>
        <p:spPr>
          <a:xfrm>
            <a:off x="5943600" y="465137"/>
            <a:ext cx="3057525" cy="2704514"/>
          </a:xfrm>
          <a:prstGeom prst="rect">
            <a:avLst/>
          </a:prstGeom>
          <a:noFill/>
          <a:ln>
            <a:noFill/>
          </a:ln>
        </p:spPr>
      </p:pic>
      <p:pic>
        <p:nvPicPr>
          <p:cNvPr id="341" name="Shape 341"/>
          <p:cNvPicPr preferRelativeResize="0"/>
          <p:nvPr/>
        </p:nvPicPr>
        <p:blipFill rotWithShape="1">
          <a:blip r:embed="rId5">
            <a:alphaModFix/>
          </a:blip>
          <a:srcRect/>
          <a:stretch/>
        </p:blipFill>
        <p:spPr>
          <a:xfrm>
            <a:off x="5938837" y="5029200"/>
            <a:ext cx="2971799" cy="1463655"/>
          </a:xfrm>
          <a:prstGeom prst="rect">
            <a:avLst/>
          </a:prstGeom>
          <a:solidFill>
            <a:schemeClr val="lt1"/>
          </a:solidFill>
          <a:ln w="9525" cap="flat" cmpd="sng">
            <a:solidFill>
              <a:srgbClr val="C00000"/>
            </a:solidFill>
            <a:prstDash val="solid"/>
            <a:miter/>
            <a:headEnd type="none" w="med" len="med"/>
            <a:tailEnd type="none" w="med" len="med"/>
          </a:ln>
        </p:spPr>
      </p:pic>
    </p:spTree>
    <p:extLst>
      <p:ext uri="{BB962C8B-B14F-4D97-AF65-F5344CB8AC3E}">
        <p14:creationId xmlns:p14="http://schemas.microsoft.com/office/powerpoint/2010/main" val="221833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p:nvPr/>
        </p:nvSpPr>
        <p:spPr>
          <a:xfrm>
            <a:off x="228600" y="111194"/>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dirty="0">
                <a:solidFill>
                  <a:srgbClr val="FFFF66"/>
                </a:solidFill>
                <a:latin typeface="Gill Sans MT" panose="020B0502020104020203" pitchFamily="34" charset="0"/>
                <a:sym typeface="Arial"/>
              </a:rPr>
              <a:t>Normal distribution</a:t>
            </a:r>
          </a:p>
        </p:txBody>
      </p:sp>
      <p:pic>
        <p:nvPicPr>
          <p:cNvPr id="348" name="Shape 348" descr="http://tabmathletics.com/wp-content/uploads/2012/04/Normal-distribution.png"/>
          <p:cNvPicPr preferRelativeResize="0"/>
          <p:nvPr/>
        </p:nvPicPr>
        <p:blipFill rotWithShape="1">
          <a:blip r:embed="rId3">
            <a:alphaModFix/>
          </a:blip>
          <a:srcRect/>
          <a:stretch/>
        </p:blipFill>
        <p:spPr>
          <a:xfrm>
            <a:off x="3886200" y="4113860"/>
            <a:ext cx="5072618" cy="2544114"/>
          </a:xfrm>
          <a:prstGeom prst="rect">
            <a:avLst/>
          </a:prstGeom>
          <a:solidFill>
            <a:schemeClr val="lt1"/>
          </a:solidFill>
          <a:ln>
            <a:noFill/>
          </a:ln>
        </p:spPr>
      </p:pic>
      <p:sp>
        <p:nvSpPr>
          <p:cNvPr id="349" name="Shape 349"/>
          <p:cNvSpPr txBox="1"/>
          <p:nvPr/>
        </p:nvSpPr>
        <p:spPr>
          <a:xfrm>
            <a:off x="825190" y="701456"/>
            <a:ext cx="7280297" cy="310854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A </a:t>
            </a:r>
            <a:r>
              <a:rPr lang="en-US" sz="2800" b="1" i="1" dirty="0">
                <a:solidFill>
                  <a:srgbClr val="FFFF66"/>
                </a:solidFill>
                <a:latin typeface="Gill Sans MT" panose="020B0502020104020203" pitchFamily="34" charset="0"/>
                <a:sym typeface="Arial"/>
              </a:rPr>
              <a:t>continuous</a:t>
            </a:r>
            <a:r>
              <a:rPr lang="en-US" sz="2800" dirty="0">
                <a:solidFill>
                  <a:srgbClr val="FFFF66"/>
                </a:solidFill>
                <a:latin typeface="Gill Sans MT" panose="020B0502020104020203" pitchFamily="34" charset="0"/>
                <a:sym typeface="Arial"/>
              </a:rPr>
              <a:t> graph that is symmetric around the mean. </a:t>
            </a:r>
          </a:p>
          <a:p>
            <a:pPr marL="0" marR="0" lvl="0" indent="0" algn="l" rtl="0">
              <a:spcBef>
                <a:spcPts val="0"/>
              </a:spcBef>
              <a:buNone/>
            </a:pPr>
            <a:endParaRPr sz="2800" dirty="0">
              <a:solidFill>
                <a:srgbClr val="FFFF66"/>
              </a:solidFill>
              <a:latin typeface="Gill Sans MT" panose="020B0502020104020203" pitchFamily="34" charset="0"/>
              <a:sym typeface="Arial"/>
            </a:endParaRP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Similar to a binomial distribution with an infinite number of outcomes</a:t>
            </a:r>
          </a:p>
          <a:p>
            <a:pPr marL="0" marR="0" lvl="0" indent="0" algn="l" rtl="0">
              <a:spcBef>
                <a:spcPts val="0"/>
              </a:spcBef>
              <a:buNone/>
            </a:pPr>
            <a:endParaRPr sz="2800" dirty="0">
              <a:solidFill>
                <a:srgbClr val="FFFF66"/>
              </a:solidFill>
              <a:latin typeface="Gill Sans MT" panose="020B0502020104020203" pitchFamily="34" charset="0"/>
              <a:sym typeface="Arial"/>
            </a:endParaRP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It is NOT used to calculate discrete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76200" y="152400"/>
            <a:ext cx="79986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Gill Sans MT" panose="020B0502020104020203" pitchFamily="34" charset="0"/>
                <a:sym typeface="Arial"/>
              </a:rPr>
              <a:t>Discrete vs. continuous outcomes</a:t>
            </a:r>
          </a:p>
        </p:txBody>
      </p:sp>
      <p:sp>
        <p:nvSpPr>
          <p:cNvPr id="101" name="Shape 101"/>
          <p:cNvSpPr txBox="1"/>
          <p:nvPr/>
        </p:nvSpPr>
        <p:spPr>
          <a:xfrm>
            <a:off x="105921" y="962725"/>
            <a:ext cx="88392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Is there a </a:t>
            </a:r>
            <a:r>
              <a:rPr lang="en-US" sz="2800" i="1" dirty="0">
                <a:solidFill>
                  <a:srgbClr val="FFFF66"/>
                </a:solidFill>
                <a:latin typeface="Gill Sans MT" panose="020B0502020104020203" pitchFamily="34" charset="0"/>
                <a:sym typeface="Arial"/>
              </a:rPr>
              <a:t>finite </a:t>
            </a:r>
            <a:r>
              <a:rPr lang="en-US" sz="2800" dirty="0">
                <a:solidFill>
                  <a:srgbClr val="FFFF66"/>
                </a:solidFill>
                <a:latin typeface="Gill Sans MT" panose="020B0502020104020203" pitchFamily="34" charset="0"/>
                <a:sym typeface="Arial"/>
              </a:rPr>
              <a:t>number of outcomes (discrete)?</a:t>
            </a:r>
          </a:p>
        </p:txBody>
      </p:sp>
      <p:pic>
        <p:nvPicPr>
          <p:cNvPr id="102" name="Shape 102" descr="http://stigmatascript.files.wordpress.com/2011/05/dice.jpg"/>
          <p:cNvPicPr preferRelativeResize="0"/>
          <p:nvPr/>
        </p:nvPicPr>
        <p:blipFill rotWithShape="1">
          <a:blip r:embed="rId3">
            <a:alphaModFix/>
          </a:blip>
          <a:srcRect/>
          <a:stretch/>
        </p:blipFill>
        <p:spPr>
          <a:xfrm>
            <a:off x="417602" y="1506415"/>
            <a:ext cx="2640600" cy="2112600"/>
          </a:xfrm>
          <a:prstGeom prst="rect">
            <a:avLst/>
          </a:prstGeom>
          <a:noFill/>
          <a:ln>
            <a:noFill/>
          </a:ln>
        </p:spPr>
      </p:pic>
      <p:sp>
        <p:nvSpPr>
          <p:cNvPr id="103" name="Shape 103"/>
          <p:cNvSpPr/>
          <p:nvPr/>
        </p:nvSpPr>
        <p:spPr>
          <a:xfrm>
            <a:off x="386575" y="3619014"/>
            <a:ext cx="89154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Or a </a:t>
            </a:r>
            <a:r>
              <a:rPr lang="en-US" sz="2800" i="1" dirty="0">
                <a:solidFill>
                  <a:srgbClr val="FFFF66"/>
                </a:solidFill>
                <a:latin typeface="Gill Sans MT" panose="020B0502020104020203" pitchFamily="34" charset="0"/>
                <a:sym typeface="Arial"/>
              </a:rPr>
              <a:t>potentially infinite </a:t>
            </a:r>
            <a:r>
              <a:rPr lang="en-US" sz="2800" dirty="0">
                <a:solidFill>
                  <a:srgbClr val="FFFF66"/>
                </a:solidFill>
                <a:latin typeface="Gill Sans MT" panose="020B0502020104020203" pitchFamily="34" charset="0"/>
                <a:sym typeface="Arial"/>
              </a:rPr>
              <a:t>number of outcomes (continuous)? </a:t>
            </a:r>
          </a:p>
        </p:txBody>
      </p:sp>
      <p:pic>
        <p:nvPicPr>
          <p:cNvPr id="104" name="Shape 104" descr="http://www.acurite.com/media/catalog/product/cache/1/thumbnail/600x600/9df78eab33525d08d6e5fb8d27136e95/0/0/00850w3-alt-300dpi-hi-res.jpg"/>
          <p:cNvPicPr preferRelativeResize="0"/>
          <p:nvPr/>
        </p:nvPicPr>
        <p:blipFill rotWithShape="1">
          <a:blip r:embed="rId4">
            <a:alphaModFix/>
          </a:blip>
          <a:srcRect t="12103"/>
          <a:stretch/>
        </p:blipFill>
        <p:spPr>
          <a:xfrm>
            <a:off x="6019800" y="4237462"/>
            <a:ext cx="2825100" cy="2483099"/>
          </a:xfrm>
          <a:prstGeom prst="rect">
            <a:avLst/>
          </a:prstGeom>
          <a:noFill/>
          <a:ln>
            <a:noFill/>
          </a:ln>
        </p:spPr>
      </p:pic>
    </p:spTree>
    <p:extLst>
      <p:ext uri="{BB962C8B-B14F-4D97-AF65-F5344CB8AC3E}">
        <p14:creationId xmlns:p14="http://schemas.microsoft.com/office/powerpoint/2010/main" val="95034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p:nvPr/>
        </p:nvSpPr>
        <p:spPr>
          <a:xfrm>
            <a:off x="76200" y="152400"/>
            <a:ext cx="71361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Gill Sans MT" panose="020B0502020104020203" pitchFamily="34" charset="0"/>
                <a:sym typeface="Arial"/>
              </a:rPr>
              <a:t>Discrete or continuous?</a:t>
            </a:r>
          </a:p>
        </p:txBody>
      </p:sp>
      <p:sp>
        <p:nvSpPr>
          <p:cNvPr id="111" name="Shape 111"/>
          <p:cNvSpPr txBox="1"/>
          <p:nvPr/>
        </p:nvSpPr>
        <p:spPr>
          <a:xfrm>
            <a:off x="762000" y="973350"/>
            <a:ext cx="7763400" cy="3539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Number of cars parked in a single lot</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Times between transit bus arrivals</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Area covered by a particular soil type</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Number of 90 degree days each July</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Family sizes of geography professors</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Mass of rocks found at a field site</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Number of lightning strikes per minute</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Ages of graduate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76200" y="152400"/>
            <a:ext cx="89154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Gill Sans MT" panose="020B0502020104020203" pitchFamily="34" charset="0"/>
                <a:sym typeface="Arial"/>
              </a:rPr>
              <a:t>Discrete vs. continuous probabilities</a:t>
            </a:r>
          </a:p>
        </p:txBody>
      </p:sp>
      <p:sp>
        <p:nvSpPr>
          <p:cNvPr id="118" name="Shape 118"/>
          <p:cNvSpPr txBox="1"/>
          <p:nvPr/>
        </p:nvSpPr>
        <p:spPr>
          <a:xfrm>
            <a:off x="161700" y="912934"/>
            <a:ext cx="8982300" cy="2029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Discrete probabilities: calculate odds of </a:t>
            </a:r>
            <a:r>
              <a:rPr lang="en-US" sz="2800" b="1" i="1" dirty="0">
                <a:solidFill>
                  <a:srgbClr val="FF0000"/>
                </a:solidFill>
                <a:latin typeface="Gill Sans MT" panose="020B0502020104020203" pitchFamily="34" charset="0"/>
                <a:sym typeface="Arial"/>
              </a:rPr>
              <a:t>specific outcomes</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			(e.g., 7 buses in the next hour)</a:t>
            </a:r>
          </a:p>
        </p:txBody>
      </p:sp>
      <p:sp>
        <p:nvSpPr>
          <p:cNvPr id="119" name="Shape 119"/>
          <p:cNvSpPr/>
          <p:nvPr/>
        </p:nvSpPr>
        <p:spPr>
          <a:xfrm>
            <a:off x="178774" y="3640100"/>
            <a:ext cx="101445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Continuous probabilities: calculate odds of </a:t>
            </a:r>
            <a:r>
              <a:rPr lang="en-US" sz="2800" b="1" i="1" dirty="0">
                <a:solidFill>
                  <a:srgbClr val="FF0000"/>
                </a:solidFill>
                <a:latin typeface="Gill Sans MT" panose="020B0502020104020203" pitchFamily="34" charset="0"/>
                <a:sym typeface="Arial"/>
              </a:rPr>
              <a:t>outcome ranges</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(e.g., between 3 and 4 </a:t>
            </a:r>
          </a:p>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inches of rain this month)</a:t>
            </a:r>
          </a:p>
        </p:txBody>
      </p:sp>
      <p:pic>
        <p:nvPicPr>
          <p:cNvPr id="120" name="Shape 120" descr="http://www.conceptdraw.com/samples/resource/images/solutions/BUSINESS-DIAGRAMS-Bar-Charts-and-Histograms-Average-Monthly-Rainfall.png"/>
          <p:cNvPicPr preferRelativeResize="0"/>
          <p:nvPr/>
        </p:nvPicPr>
        <p:blipFill rotWithShape="1">
          <a:blip r:embed="rId3">
            <a:alphaModFix/>
          </a:blip>
          <a:srcRect/>
          <a:stretch/>
        </p:blipFill>
        <p:spPr>
          <a:xfrm>
            <a:off x="5105400" y="4146580"/>
            <a:ext cx="3526780" cy="2619152"/>
          </a:xfrm>
          <a:prstGeom prst="rect">
            <a:avLst/>
          </a:prstGeom>
          <a:noFill/>
          <a:ln>
            <a:noFill/>
          </a:ln>
        </p:spPr>
      </p:pic>
      <p:pic>
        <p:nvPicPr>
          <p:cNvPr id="121" name="Shape 121" descr="http://masamiki.com/project/dice.gif"/>
          <p:cNvPicPr preferRelativeResize="0"/>
          <p:nvPr/>
        </p:nvPicPr>
        <p:blipFill rotWithShape="1">
          <a:blip r:embed="rId4">
            <a:alphaModFix/>
          </a:blip>
          <a:srcRect/>
          <a:stretch/>
        </p:blipFill>
        <p:spPr>
          <a:xfrm>
            <a:off x="228600" y="1485942"/>
            <a:ext cx="2406446" cy="21541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28" name="Shape 128"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29" name="Shape 129"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30" name="Shape 130"/>
          <p:cNvSpPr txBox="1">
            <a:spLocks noGrp="1"/>
          </p:cNvSpPr>
          <p:nvPr>
            <p:ph type="title"/>
          </p:nvPr>
        </p:nvSpPr>
        <p:spPr>
          <a:xfrm>
            <a:off x="457200" y="274637"/>
            <a:ext cx="8229600" cy="792162"/>
          </a:xfrm>
          <a:prstGeom prst="rect">
            <a:avLst/>
          </a:prstGeom>
          <a:noFill/>
          <a:ln>
            <a:noFill/>
          </a:ln>
        </p:spPr>
        <p:txBody>
          <a:bodyPr lIns="91425" tIns="45700" rIns="91425" bIns="45700" anchor="ctr" anchorCtr="0">
            <a:noAutofit/>
          </a:bodyPr>
          <a:lstStyle/>
          <a:p>
            <a:pPr marL="0" marR="0" lvl="0" indent="0" algn="ctr" rtl="0">
              <a:spcBef>
                <a:spcPts val="0"/>
              </a:spcBef>
              <a:buClr>
                <a:srgbClr val="FFFF66"/>
              </a:buClr>
              <a:buSzPct val="25000"/>
              <a:buFont typeface="Arial"/>
              <a:buNone/>
            </a:pPr>
            <a:r>
              <a:rPr lang="en-US" sz="4400" b="0" i="0" u="none" strike="noStrike" cap="none" dirty="0">
                <a:solidFill>
                  <a:srgbClr val="FFFF66"/>
                </a:solidFill>
                <a:ea typeface="Arial"/>
                <a:sym typeface="Arial"/>
              </a:rPr>
              <a:t>Distributions</a:t>
            </a:r>
          </a:p>
        </p:txBody>
      </p:sp>
      <p:pic>
        <p:nvPicPr>
          <p:cNvPr id="131" name="Shape 131" descr="http://www.stat.yale.edu/Courses/1997-98/101/binpdf.gif"/>
          <p:cNvPicPr preferRelativeResize="0"/>
          <p:nvPr/>
        </p:nvPicPr>
        <p:blipFill rotWithShape="1">
          <a:blip r:embed="rId3">
            <a:alphaModFix/>
          </a:blip>
          <a:srcRect/>
          <a:stretch/>
        </p:blipFill>
        <p:spPr>
          <a:xfrm>
            <a:off x="460375" y="1295400"/>
            <a:ext cx="3380700" cy="2372700"/>
          </a:xfrm>
          <a:prstGeom prst="rect">
            <a:avLst/>
          </a:prstGeom>
          <a:noFill/>
          <a:ln>
            <a:noFill/>
          </a:ln>
        </p:spPr>
      </p:pic>
      <p:sp>
        <p:nvSpPr>
          <p:cNvPr id="132" name="Shape 132"/>
          <p:cNvSpPr txBox="1"/>
          <p:nvPr/>
        </p:nvSpPr>
        <p:spPr>
          <a:xfrm>
            <a:off x="457201" y="3668100"/>
            <a:ext cx="43389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Binomial distribution</a:t>
            </a:r>
          </a:p>
        </p:txBody>
      </p:sp>
      <p:pic>
        <p:nvPicPr>
          <p:cNvPr id="133" name="Shape 133" descr="http://www.boost.org/doc/libs/1_35_0/libs/math/doc/sf_and_dist/graphs/poisson.png"/>
          <p:cNvPicPr preferRelativeResize="0"/>
          <p:nvPr/>
        </p:nvPicPr>
        <p:blipFill rotWithShape="1">
          <a:blip r:embed="rId4">
            <a:alphaModFix/>
          </a:blip>
          <a:srcRect/>
          <a:stretch/>
        </p:blipFill>
        <p:spPr>
          <a:xfrm>
            <a:off x="5372557" y="1232675"/>
            <a:ext cx="3447883" cy="2795744"/>
          </a:xfrm>
          <a:prstGeom prst="rect">
            <a:avLst/>
          </a:prstGeom>
          <a:noFill/>
          <a:ln>
            <a:noFill/>
          </a:ln>
        </p:spPr>
      </p:pic>
      <p:sp>
        <p:nvSpPr>
          <p:cNvPr id="134" name="Shape 134"/>
          <p:cNvSpPr txBox="1"/>
          <p:nvPr/>
        </p:nvSpPr>
        <p:spPr>
          <a:xfrm>
            <a:off x="5410498" y="4028400"/>
            <a:ext cx="37335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Poisson distribution</a:t>
            </a:r>
          </a:p>
        </p:txBody>
      </p:sp>
      <p:pic>
        <p:nvPicPr>
          <p:cNvPr id="135" name="Shape 135" descr="http://tabmathletics.com/wp-content/uploads/2012/04/Normal-distribution.png"/>
          <p:cNvPicPr preferRelativeResize="0"/>
          <p:nvPr/>
        </p:nvPicPr>
        <p:blipFill rotWithShape="1">
          <a:blip r:embed="rId5">
            <a:alphaModFix/>
          </a:blip>
          <a:srcRect/>
          <a:stretch/>
        </p:blipFill>
        <p:spPr>
          <a:xfrm>
            <a:off x="460375" y="4289851"/>
            <a:ext cx="4463016" cy="2238376"/>
          </a:xfrm>
          <a:prstGeom prst="rect">
            <a:avLst/>
          </a:prstGeom>
          <a:solidFill>
            <a:schemeClr val="lt1"/>
          </a:solidFill>
          <a:ln>
            <a:noFill/>
          </a:ln>
        </p:spPr>
      </p:pic>
      <p:sp>
        <p:nvSpPr>
          <p:cNvPr id="136" name="Shape 136"/>
          <p:cNvSpPr txBox="1"/>
          <p:nvPr/>
        </p:nvSpPr>
        <p:spPr>
          <a:xfrm>
            <a:off x="4923392" y="6021435"/>
            <a:ext cx="3092512"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panose="020B0502020104020203" pitchFamily="34" charset="0"/>
                <a:sym typeface="Arial"/>
              </a:rPr>
              <a:t>Normal distribution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43" name="Shape 143"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44" name="Shape 144"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45" name="Shape 145"/>
          <p:cNvSpPr txBox="1">
            <a:spLocks noGrp="1"/>
          </p:cNvSpPr>
          <p:nvPr>
            <p:ph type="title"/>
          </p:nvPr>
        </p:nvSpPr>
        <p:spPr>
          <a:xfrm>
            <a:off x="460375" y="465137"/>
            <a:ext cx="8229600" cy="792162"/>
          </a:xfrm>
          <a:prstGeom prst="rect">
            <a:avLst/>
          </a:prstGeom>
          <a:noFill/>
          <a:ln>
            <a:noFill/>
          </a:ln>
        </p:spPr>
        <p:txBody>
          <a:bodyPr lIns="91425" tIns="45700" rIns="91425" bIns="45700" anchor="ctr" anchorCtr="0">
            <a:noAutofit/>
          </a:bodyPr>
          <a:lstStyle/>
          <a:p>
            <a:pPr marL="0" marR="0" lvl="0" indent="0" algn="l" rtl="0">
              <a:spcBef>
                <a:spcPts val="0"/>
              </a:spcBef>
              <a:buClr>
                <a:srgbClr val="FFFF66"/>
              </a:buClr>
              <a:buSzPct val="25000"/>
              <a:buFont typeface="Arial"/>
              <a:buNone/>
            </a:pPr>
            <a:r>
              <a:rPr lang="en-US" sz="3959" b="0" i="0" u="none" strike="noStrike" cap="none" dirty="0">
                <a:solidFill>
                  <a:srgbClr val="FFFF66"/>
                </a:solidFill>
                <a:ea typeface="Arial"/>
                <a:sym typeface="Arial"/>
              </a:rPr>
              <a:t>Binomial distribution:</a:t>
            </a:r>
            <a:br>
              <a:rPr lang="en-US" sz="3959" b="0" i="0" u="none" strike="noStrike" cap="none" dirty="0">
                <a:solidFill>
                  <a:srgbClr val="FFFF66"/>
                </a:solidFill>
                <a:ea typeface="Arial"/>
                <a:sym typeface="Arial"/>
              </a:rPr>
            </a:br>
            <a:r>
              <a:rPr lang="en-US" sz="3959" b="0" i="0" u="none" strike="noStrike" cap="none" dirty="0">
                <a:solidFill>
                  <a:srgbClr val="FFFF66"/>
                </a:solidFill>
                <a:ea typeface="Arial"/>
                <a:sym typeface="Arial"/>
              </a:rPr>
              <a:t>Probability </a:t>
            </a:r>
            <a:r>
              <a:rPr lang="en-US" sz="3959" dirty="0">
                <a:solidFill>
                  <a:srgbClr val="FFFF66"/>
                </a:solidFill>
              </a:rPr>
              <a:t>of</a:t>
            </a:r>
            <a:r>
              <a:rPr lang="en-US" sz="3959" b="0" i="0" u="none" strike="noStrike" cap="none" dirty="0">
                <a:solidFill>
                  <a:srgbClr val="FFFF66"/>
                </a:solidFill>
                <a:ea typeface="Arial"/>
                <a:sym typeface="Arial"/>
              </a:rPr>
              <a:t> 1 o</a:t>
            </a:r>
            <a:r>
              <a:rPr lang="en-US" sz="3959" dirty="0">
                <a:solidFill>
                  <a:srgbClr val="FFFF66"/>
                </a:solidFill>
              </a:rPr>
              <a:t>ut of</a:t>
            </a:r>
            <a:r>
              <a:rPr lang="en-US" sz="3959" b="0" i="0" u="none" strike="noStrike" cap="none" dirty="0">
                <a:solidFill>
                  <a:srgbClr val="FFFF66"/>
                </a:solidFill>
                <a:ea typeface="Arial"/>
                <a:sym typeface="Arial"/>
              </a:rPr>
              <a:t> 2 outcomes</a:t>
            </a:r>
          </a:p>
        </p:txBody>
      </p:sp>
      <p:pic>
        <p:nvPicPr>
          <p:cNvPr id="146" name="Shape 146" descr="http://www.stat.yale.edu/Courses/1997-98/101/binpdf.gif"/>
          <p:cNvPicPr preferRelativeResize="0"/>
          <p:nvPr/>
        </p:nvPicPr>
        <p:blipFill rotWithShape="1">
          <a:blip r:embed="rId3">
            <a:alphaModFix/>
          </a:blip>
          <a:srcRect/>
          <a:stretch/>
        </p:blipFill>
        <p:spPr>
          <a:xfrm>
            <a:off x="4966423" y="3886200"/>
            <a:ext cx="4022001" cy="2822714"/>
          </a:xfrm>
          <a:prstGeom prst="rect">
            <a:avLst/>
          </a:prstGeom>
          <a:noFill/>
          <a:ln>
            <a:noFill/>
          </a:ln>
        </p:spPr>
      </p:pic>
      <p:sp>
        <p:nvSpPr>
          <p:cNvPr id="147" name="Shape 147"/>
          <p:cNvSpPr txBox="1"/>
          <p:nvPr/>
        </p:nvSpPr>
        <p:spPr>
          <a:xfrm>
            <a:off x="942278" y="1752600"/>
            <a:ext cx="7702594"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rgbClr val="FFFF66"/>
                </a:solidFill>
                <a:latin typeface="Gill Sans MT" panose="020B0502020104020203" pitchFamily="34" charset="0"/>
                <a:sym typeface="Arial"/>
              </a:rPr>
              <a:t>What’s the probability of a certain outcome happening </a:t>
            </a:r>
            <a:r>
              <a:rPr lang="en-US" sz="3200" dirty="0">
                <a:solidFill>
                  <a:srgbClr val="FF0000"/>
                </a:solidFill>
                <a:latin typeface="Gill Sans MT" panose="020B0502020104020203" pitchFamily="34" charset="0"/>
                <a:sym typeface="Arial"/>
              </a:rPr>
              <a:t>x times </a:t>
            </a:r>
            <a:r>
              <a:rPr lang="en-US" sz="3200" dirty="0">
                <a:solidFill>
                  <a:srgbClr val="FFFF66"/>
                </a:solidFill>
                <a:latin typeface="Gill Sans MT" panose="020B0502020104020203" pitchFamily="34" charset="0"/>
                <a:sym typeface="Arial"/>
              </a:rPr>
              <a:t>over </a:t>
            </a:r>
            <a:r>
              <a:rPr lang="en-US" sz="3200" dirty="0">
                <a:solidFill>
                  <a:srgbClr val="FF0000"/>
                </a:solidFill>
                <a:latin typeface="Gill Sans MT" panose="020B0502020104020203" pitchFamily="34" charset="0"/>
                <a:sym typeface="Arial"/>
              </a:rPr>
              <a:t>n trials</a:t>
            </a:r>
            <a:r>
              <a:rPr lang="en-US" sz="3200" dirty="0">
                <a:solidFill>
                  <a:srgbClr val="FFFF66"/>
                </a:solidFill>
                <a:latin typeface="Gill Sans MT" panose="020B0502020104020203" pitchFamily="34" charset="0"/>
                <a:sym typeface="Arial"/>
              </a:rPr>
              <a:t>?</a:t>
            </a:r>
          </a:p>
        </p:txBody>
      </p:sp>
      <p:cxnSp>
        <p:nvCxnSpPr>
          <p:cNvPr id="148" name="Shape 148"/>
          <p:cNvCxnSpPr/>
          <p:nvPr/>
        </p:nvCxnSpPr>
        <p:spPr>
          <a:xfrm>
            <a:off x="3505200" y="5105400"/>
            <a:ext cx="2057400" cy="609599"/>
          </a:xfrm>
          <a:prstGeom prst="straightConnector1">
            <a:avLst/>
          </a:prstGeom>
          <a:noFill/>
          <a:ln w="28575" cap="flat" cmpd="sng">
            <a:solidFill>
              <a:srgbClr val="FF0000"/>
            </a:solidFill>
            <a:prstDash val="solid"/>
            <a:round/>
            <a:headEnd type="none" w="med" len="med"/>
            <a:tailEnd type="stealth" w="lg" len="lg"/>
          </a:ln>
        </p:spPr>
      </p:cxnSp>
      <p:cxnSp>
        <p:nvCxnSpPr>
          <p:cNvPr id="149" name="Shape 149"/>
          <p:cNvCxnSpPr/>
          <p:nvPr/>
        </p:nvCxnSpPr>
        <p:spPr>
          <a:xfrm>
            <a:off x="3505200" y="5181600"/>
            <a:ext cx="1904999" cy="862361"/>
          </a:xfrm>
          <a:prstGeom prst="straightConnector1">
            <a:avLst/>
          </a:prstGeom>
          <a:noFill/>
          <a:ln w="28575" cap="flat" cmpd="sng">
            <a:solidFill>
              <a:srgbClr val="FF0000"/>
            </a:solidFill>
            <a:prstDash val="solid"/>
            <a:round/>
            <a:headEnd type="none" w="med" len="med"/>
            <a:tailEnd type="stealth" w="lg" len="lg"/>
          </a:ln>
        </p:spPr>
      </p:cxnSp>
      <p:cxnSp>
        <p:nvCxnSpPr>
          <p:cNvPr id="150" name="Shape 150"/>
          <p:cNvCxnSpPr/>
          <p:nvPr/>
        </p:nvCxnSpPr>
        <p:spPr>
          <a:xfrm rot="10800000" flipH="1">
            <a:off x="3533078" y="4800599"/>
            <a:ext cx="2410521" cy="262053"/>
          </a:xfrm>
          <a:prstGeom prst="straightConnector1">
            <a:avLst/>
          </a:prstGeom>
          <a:noFill/>
          <a:ln w="28575" cap="flat" cmpd="sng">
            <a:solidFill>
              <a:srgbClr val="FF0000"/>
            </a:solidFill>
            <a:prstDash val="solid"/>
            <a:round/>
            <a:headEnd type="none" w="med" len="med"/>
            <a:tailEnd type="stealth" w="lg" len="lg"/>
          </a:ln>
        </p:spPr>
      </p:cxnSp>
      <p:sp>
        <p:nvSpPr>
          <p:cNvPr id="151" name="Shape 151"/>
          <p:cNvSpPr txBox="1"/>
          <p:nvPr/>
        </p:nvSpPr>
        <p:spPr>
          <a:xfrm>
            <a:off x="802345" y="4800600"/>
            <a:ext cx="2962861"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panose="020B0502020104020203" pitchFamily="34" charset="0"/>
                <a:sym typeface="Arial"/>
              </a:rPr>
              <a:t>Each probability is </a:t>
            </a:r>
            <a:br>
              <a:rPr lang="en-US" sz="2400" dirty="0">
                <a:solidFill>
                  <a:srgbClr val="FFFF66"/>
                </a:solidFill>
                <a:latin typeface="Gill Sans MT" panose="020B0502020104020203" pitchFamily="34" charset="0"/>
                <a:sym typeface="Arial"/>
              </a:rPr>
            </a:br>
            <a:r>
              <a:rPr lang="en-US" sz="2400" dirty="0">
                <a:solidFill>
                  <a:srgbClr val="FFFF66"/>
                </a:solidFill>
                <a:latin typeface="Gill Sans MT" panose="020B0502020104020203" pitchFamily="34" charset="0"/>
                <a:sym typeface="Arial"/>
              </a:rPr>
              <a:t>determined separately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endParaRPr sz="4400" b="0" i="0" u="none" strike="noStrike" cap="none" dirty="0">
              <a:solidFill>
                <a:schemeClr val="dk1"/>
              </a:solidFill>
              <a:ea typeface="Arial"/>
              <a:sym typeface="Arial"/>
            </a:endParaRPr>
          </a:p>
        </p:txBody>
      </p:sp>
      <p:pic>
        <p:nvPicPr>
          <p:cNvPr id="158" name="Shape 158" descr="http://cpntools.org/_media/documentation/binomial.gif"/>
          <p:cNvPicPr preferRelativeResize="0"/>
          <p:nvPr/>
        </p:nvPicPr>
        <p:blipFill rotWithShape="1">
          <a:blip r:embed="rId3">
            <a:alphaModFix/>
          </a:blip>
          <a:srcRect/>
          <a:stretch/>
        </p:blipFill>
        <p:spPr>
          <a:xfrm>
            <a:off x="609600" y="685800"/>
            <a:ext cx="7111998" cy="5333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65" name="Shape 165"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66" name="Shape 166"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Gill Sans MT" panose="020B0502020104020203" pitchFamily="34" charset="0"/>
              <a:sym typeface="Arial"/>
            </a:endParaRPr>
          </a:p>
        </p:txBody>
      </p:sp>
      <p:sp>
        <p:nvSpPr>
          <p:cNvPr id="167" name="Shape 167"/>
          <p:cNvSpPr txBox="1">
            <a:spLocks noGrp="1"/>
          </p:cNvSpPr>
          <p:nvPr>
            <p:ph type="title"/>
          </p:nvPr>
        </p:nvSpPr>
        <p:spPr>
          <a:xfrm>
            <a:off x="307975" y="160338"/>
            <a:ext cx="8229600" cy="792162"/>
          </a:xfrm>
          <a:prstGeom prst="rect">
            <a:avLst/>
          </a:prstGeom>
          <a:noFill/>
          <a:ln>
            <a:noFill/>
          </a:ln>
        </p:spPr>
        <p:txBody>
          <a:bodyPr lIns="91425" tIns="45700" rIns="91425" bIns="45700" anchor="ctr" anchorCtr="0">
            <a:noAutofit/>
          </a:bodyPr>
          <a:lstStyle/>
          <a:p>
            <a:pPr marL="0" marR="0" lvl="0" indent="0" algn="l" rtl="0">
              <a:spcBef>
                <a:spcPts val="0"/>
              </a:spcBef>
              <a:buClr>
                <a:srgbClr val="FFFF66"/>
              </a:buClr>
              <a:buSzPct val="25000"/>
              <a:buFont typeface="Arial"/>
              <a:buNone/>
            </a:pPr>
            <a:r>
              <a:rPr lang="en-US" sz="4400" b="0" i="0" u="none" strike="noStrike" cap="none" dirty="0">
                <a:solidFill>
                  <a:srgbClr val="FFFF66"/>
                </a:solidFill>
                <a:ea typeface="Arial"/>
                <a:sym typeface="Arial"/>
              </a:rPr>
              <a:t>Binomial distribution</a:t>
            </a:r>
          </a:p>
        </p:txBody>
      </p:sp>
      <p:grpSp>
        <p:nvGrpSpPr>
          <p:cNvPr id="168" name="Shape 168"/>
          <p:cNvGrpSpPr/>
          <p:nvPr/>
        </p:nvGrpSpPr>
        <p:grpSpPr>
          <a:xfrm>
            <a:off x="460373" y="1761891"/>
            <a:ext cx="3502025" cy="1524000"/>
            <a:chOff x="765175" y="1295400"/>
            <a:chExt cx="3502025" cy="1524000"/>
          </a:xfrm>
        </p:grpSpPr>
        <p:sp>
          <p:nvSpPr>
            <p:cNvPr id="169" name="Shape 169"/>
            <p:cNvSpPr/>
            <p:nvPr/>
          </p:nvSpPr>
          <p:spPr>
            <a:xfrm>
              <a:off x="765175" y="1295400"/>
              <a:ext cx="3502025" cy="1524000"/>
            </a:xfrm>
            <a:prstGeom prst="rect">
              <a:avLst/>
            </a:prstGeom>
            <a:solidFill>
              <a:srgbClr val="D8D8D8"/>
            </a:solid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Gill Sans MT" panose="020B0502020104020203" pitchFamily="34" charset="0"/>
                <a:sym typeface="Arial"/>
              </a:endParaRPr>
            </a:p>
          </p:txBody>
        </p:sp>
        <p:sp>
          <p:nvSpPr>
            <p:cNvPr id="170" name="Shape 170"/>
            <p:cNvSpPr txBox="1"/>
            <p:nvPr/>
          </p:nvSpPr>
          <p:spPr>
            <a:xfrm>
              <a:off x="942278" y="1752600"/>
              <a:ext cx="1419922"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Gill Sans MT" panose="020B0502020104020203" pitchFamily="34" charset="0"/>
                  <a:sym typeface="Arial"/>
                </a:rPr>
                <a:t>P(x) = </a:t>
              </a:r>
            </a:p>
          </p:txBody>
        </p:sp>
        <p:sp>
          <p:nvSpPr>
            <p:cNvPr id="171" name="Shape 171"/>
            <p:cNvSpPr txBox="1"/>
            <p:nvPr/>
          </p:nvSpPr>
          <p:spPr>
            <a:xfrm>
              <a:off x="2362200" y="1469504"/>
              <a:ext cx="17526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Gill Sans MT" panose="020B0502020104020203" pitchFamily="34" charset="0"/>
                  <a:sym typeface="Arial"/>
                </a:rPr>
                <a:t>n! </a:t>
              </a:r>
              <a:r>
                <a:rPr lang="en-US" sz="3200" dirty="0" err="1">
                  <a:solidFill>
                    <a:schemeClr val="dk1"/>
                  </a:solidFill>
                  <a:latin typeface="Gill Sans MT" panose="020B0502020104020203" pitchFamily="34" charset="0"/>
                  <a:sym typeface="Arial"/>
                </a:rPr>
                <a:t>p</a:t>
              </a:r>
              <a:r>
                <a:rPr lang="en-US" sz="3200" baseline="30000" dirty="0" err="1">
                  <a:solidFill>
                    <a:schemeClr val="dk1"/>
                  </a:solidFill>
                  <a:latin typeface="Gill Sans MT" panose="020B0502020104020203" pitchFamily="34" charset="0"/>
                  <a:sym typeface="Arial"/>
                </a:rPr>
                <a:t>x</a:t>
              </a:r>
              <a:r>
                <a:rPr lang="en-US" sz="3200" baseline="30000" dirty="0">
                  <a:solidFill>
                    <a:schemeClr val="dk1"/>
                  </a:solidFill>
                  <a:latin typeface="Gill Sans MT" panose="020B0502020104020203" pitchFamily="34" charset="0"/>
                  <a:sym typeface="Arial"/>
                </a:rPr>
                <a:t> </a:t>
              </a:r>
              <a:r>
                <a:rPr lang="en-US" sz="3200" dirty="0" err="1">
                  <a:solidFill>
                    <a:schemeClr val="dk1"/>
                  </a:solidFill>
                  <a:latin typeface="Gill Sans MT" panose="020B0502020104020203" pitchFamily="34" charset="0"/>
                  <a:sym typeface="Arial"/>
                </a:rPr>
                <a:t>q</a:t>
              </a:r>
              <a:r>
                <a:rPr lang="en-US" sz="3200" baseline="30000" dirty="0" err="1">
                  <a:solidFill>
                    <a:schemeClr val="dk1"/>
                  </a:solidFill>
                  <a:latin typeface="Gill Sans MT" panose="020B0502020104020203" pitchFamily="34" charset="0"/>
                  <a:sym typeface="Arial"/>
                </a:rPr>
                <a:t>n</a:t>
              </a:r>
              <a:r>
                <a:rPr lang="en-US" sz="3200" baseline="30000" dirty="0">
                  <a:solidFill>
                    <a:schemeClr val="dk1"/>
                  </a:solidFill>
                  <a:latin typeface="Gill Sans MT" panose="020B0502020104020203" pitchFamily="34" charset="0"/>
                  <a:sym typeface="Arial"/>
                </a:rPr>
                <a:t>-x</a:t>
              </a:r>
            </a:p>
          </p:txBody>
        </p:sp>
        <p:sp>
          <p:nvSpPr>
            <p:cNvPr id="172" name="Shape 172"/>
            <p:cNvSpPr txBox="1"/>
            <p:nvPr/>
          </p:nvSpPr>
          <p:spPr>
            <a:xfrm>
              <a:off x="2362200" y="2085210"/>
              <a:ext cx="17526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chemeClr val="dk1"/>
                  </a:solidFill>
                  <a:latin typeface="Gill Sans MT" panose="020B0502020104020203" pitchFamily="34" charset="0"/>
                  <a:sym typeface="Arial"/>
                </a:rPr>
                <a:t>x! (n-x)!</a:t>
              </a:r>
            </a:p>
          </p:txBody>
        </p:sp>
        <p:cxnSp>
          <p:nvCxnSpPr>
            <p:cNvPr id="173" name="Shape 173"/>
            <p:cNvCxnSpPr>
              <a:stCxn id="170" idx="3"/>
            </p:cNvCxnSpPr>
            <p:nvPr/>
          </p:nvCxnSpPr>
          <p:spPr>
            <a:xfrm>
              <a:off x="2362200" y="2044987"/>
              <a:ext cx="1752599" cy="0"/>
            </a:xfrm>
            <a:prstGeom prst="straightConnector1">
              <a:avLst/>
            </a:prstGeom>
            <a:noFill/>
            <a:ln w="9525" cap="flat" cmpd="sng">
              <a:solidFill>
                <a:schemeClr val="dk1"/>
              </a:solidFill>
              <a:prstDash val="solid"/>
              <a:round/>
              <a:headEnd type="none" w="med" len="med"/>
              <a:tailEnd type="none" w="med" len="med"/>
            </a:ln>
          </p:spPr>
        </p:cxnSp>
      </p:grpSp>
      <p:sp>
        <p:nvSpPr>
          <p:cNvPr id="174" name="Shape 174"/>
          <p:cNvSpPr txBox="1"/>
          <p:nvPr/>
        </p:nvSpPr>
        <p:spPr>
          <a:xfrm>
            <a:off x="4267224" y="1716300"/>
            <a:ext cx="4698300" cy="1569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dirty="0">
                <a:solidFill>
                  <a:srgbClr val="FFFF66"/>
                </a:solidFill>
                <a:latin typeface="Gill Sans MT" panose="020B0502020104020203" pitchFamily="34" charset="0"/>
                <a:sym typeface="Arial"/>
              </a:rPr>
              <a:t>X= # of “successes”</a:t>
            </a:r>
          </a:p>
          <a:p>
            <a:pPr marL="0" marR="0" lvl="0" indent="0" algn="l" rtl="0">
              <a:spcBef>
                <a:spcPts val="0"/>
              </a:spcBef>
              <a:buSzPct val="25000"/>
              <a:buNone/>
            </a:pPr>
            <a:r>
              <a:rPr lang="en-US" sz="3000" dirty="0">
                <a:solidFill>
                  <a:srgbClr val="FFFF66"/>
                </a:solidFill>
                <a:latin typeface="Gill Sans MT" panose="020B0502020104020203" pitchFamily="34" charset="0"/>
                <a:sym typeface="Arial"/>
              </a:rPr>
              <a:t>N= # of trials</a:t>
            </a:r>
          </a:p>
          <a:p>
            <a:pPr marL="0" marR="0" lvl="0" indent="0" algn="l" rtl="0">
              <a:spcBef>
                <a:spcPts val="0"/>
              </a:spcBef>
              <a:buSzPct val="25000"/>
              <a:buNone/>
            </a:pPr>
            <a:r>
              <a:rPr lang="en-US" sz="3000" dirty="0">
                <a:solidFill>
                  <a:srgbClr val="FFFF66"/>
                </a:solidFill>
                <a:latin typeface="Gill Sans MT" panose="020B0502020104020203" pitchFamily="34" charset="0"/>
                <a:sym typeface="Arial"/>
              </a:rPr>
              <a:t>P = probability of success</a:t>
            </a:r>
          </a:p>
          <a:p>
            <a:pPr marL="0" marR="0" lvl="0" indent="0" algn="l" rtl="0">
              <a:spcBef>
                <a:spcPts val="0"/>
              </a:spcBef>
              <a:buSzPct val="25000"/>
              <a:buNone/>
            </a:pPr>
            <a:r>
              <a:rPr lang="en-US" sz="3000" dirty="0">
                <a:solidFill>
                  <a:srgbClr val="FFFF66"/>
                </a:solidFill>
                <a:latin typeface="Gill Sans MT" panose="020B0502020104020203" pitchFamily="34" charset="0"/>
                <a:sym typeface="Arial"/>
              </a:rPr>
              <a:t>q = probability of failure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891</Words>
  <Application>Microsoft Office PowerPoint</Application>
  <PresentationFormat>On-screen Show (4:3)</PresentationFormat>
  <Paragraphs>155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Gill Sans MT</vt:lpstr>
      <vt:lpstr>Arial</vt:lpstr>
      <vt:lpstr>Cambria Math</vt:lpstr>
      <vt:lpstr>Calibri</vt:lpstr>
      <vt:lpstr>Office Theme</vt:lpstr>
      <vt:lpstr>Counting possibilities; Probability distributions</vt:lpstr>
      <vt:lpstr>PowerPoint Presentation</vt:lpstr>
      <vt:lpstr>PowerPoint Presentation</vt:lpstr>
      <vt:lpstr>PowerPoint Presentation</vt:lpstr>
      <vt:lpstr>PowerPoint Presentation</vt:lpstr>
      <vt:lpstr>Distributions</vt:lpstr>
      <vt:lpstr>Binomial distribution: Probability of 1 out of 2 outcomes</vt:lpstr>
      <vt:lpstr>PowerPoint Presentation</vt:lpstr>
      <vt:lpstr>Binomial distribution</vt:lpstr>
      <vt:lpstr>Example: Poker hands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possibilities; Probability distributions</dc:title>
  <dc:creator>Gerald Shannon</dc:creator>
  <cp:lastModifiedBy>Jerry Shannon</cp:lastModifiedBy>
  <cp:revision>13</cp:revision>
  <dcterms:modified xsi:type="dcterms:W3CDTF">2020-09-24T19:26:27Z</dcterms:modified>
</cp:coreProperties>
</file>