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Gill Sans MT" panose="020B05020201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E3E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77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8" name="Shape 9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rgbClr val="000000"/>
                </a:solidFill>
                <a:latin typeface="Calibri"/>
                <a:ea typeface="Calibri"/>
                <a:cs typeface="Calibri"/>
                <a:sym typeface="Calibri"/>
              </a:rPr>
              <a:t>2</a:t>
            </a:fld>
            <a:endParaRPr lang="en-US" sz="120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2" name="Shape 1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9" name="Shape 16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Gill Sans MT"/>
                <a:ea typeface="Gill Sans MT"/>
                <a:cs typeface="Gill Sans MT"/>
                <a:sym typeface="Gill Sans MT"/>
              </a:defRPr>
            </a:lvl1pPr>
            <a:lvl2pPr marL="457200" marR="0" lvl="1" indent="0" algn="ctr" rtl="0">
              <a:spcBef>
                <a:spcPts val="560"/>
              </a:spcBef>
              <a:buClr>
                <a:srgbClr val="888888"/>
              </a:buClr>
              <a:buFont typeface="Arial"/>
              <a:buNone/>
              <a:defRPr sz="2800" b="0" i="0" u="none" strike="noStrike" cap="none">
                <a:solidFill>
                  <a:srgbClr val="888888"/>
                </a:solidFill>
                <a:latin typeface="Gill Sans MT"/>
                <a:ea typeface="Gill Sans MT"/>
                <a:cs typeface="Gill Sans MT"/>
                <a:sym typeface="Gill Sans MT"/>
              </a:defRPr>
            </a:lvl2pPr>
            <a:lvl3pPr marL="914400" marR="0" lvl="2" indent="0" algn="ctr" rtl="0">
              <a:spcBef>
                <a:spcPts val="480"/>
              </a:spcBef>
              <a:buClr>
                <a:srgbClr val="888888"/>
              </a:buClr>
              <a:buFont typeface="Arial"/>
              <a:buNone/>
              <a:defRPr sz="2400" b="0" i="0" u="none" strike="noStrike" cap="none">
                <a:solidFill>
                  <a:srgbClr val="888888"/>
                </a:solidFill>
                <a:latin typeface="Gill Sans MT"/>
                <a:ea typeface="Gill Sans MT"/>
                <a:cs typeface="Gill Sans MT"/>
                <a:sym typeface="Gill Sans MT"/>
              </a:defRPr>
            </a:lvl3pPr>
            <a:lvl4pPr marL="1371600" marR="0" lvl="3"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4pPr>
            <a:lvl5pPr marL="1828800" marR="0" lvl="4"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5pPr>
            <a:lvl6pPr marL="2286000" marR="0" lvl="5"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6pPr>
            <a:lvl7pPr marL="2743200" marR="0" lvl="6"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7pPr>
            <a:lvl8pPr marL="3200400" marR="0" lvl="7"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8pPr>
            <a:lvl9pPr marL="3657600" marR="0" lvl="8"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Gill Sans MT"/>
              <a:buNone/>
              <a:defRPr sz="4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1pPr>
            <a:lvl2pPr marL="457200" marR="0" lvl="1" indent="0" algn="l" rtl="0">
              <a:spcBef>
                <a:spcPts val="360"/>
              </a:spcBef>
              <a:buClr>
                <a:srgbClr val="888888"/>
              </a:buClr>
              <a:buFont typeface="Arial"/>
              <a:buNone/>
              <a:defRPr sz="1800" b="0" i="0" u="none" strike="noStrike" cap="none">
                <a:solidFill>
                  <a:srgbClr val="888888"/>
                </a:solidFill>
                <a:latin typeface="Gill Sans MT"/>
                <a:ea typeface="Gill Sans MT"/>
                <a:cs typeface="Gill Sans MT"/>
                <a:sym typeface="Gill Sans MT"/>
              </a:defRPr>
            </a:lvl2pPr>
            <a:lvl3pPr marL="914400" marR="0" lvl="2" indent="0" algn="l" rtl="0">
              <a:spcBef>
                <a:spcPts val="320"/>
              </a:spcBef>
              <a:buClr>
                <a:srgbClr val="888888"/>
              </a:buClr>
              <a:buFont typeface="Arial"/>
              <a:buNone/>
              <a:defRPr sz="1600" b="0" i="0" u="none" strike="noStrike" cap="none">
                <a:solidFill>
                  <a:srgbClr val="888888"/>
                </a:solidFill>
                <a:latin typeface="Gill Sans MT"/>
                <a:ea typeface="Gill Sans MT"/>
                <a:cs typeface="Gill Sans MT"/>
                <a:sym typeface="Gill Sans MT"/>
              </a:defRPr>
            </a:lvl3pPr>
            <a:lvl4pPr marL="1371600" marR="0" lvl="3"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4pPr>
            <a:lvl5pPr marL="1828800" marR="0" lvl="4"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5pPr>
            <a:lvl6pPr marL="2286000" marR="0" lvl="5"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6pPr>
            <a:lvl7pPr marL="2743200" marR="0" lvl="6"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7pPr>
            <a:lvl8pPr marL="3200400" marR="0" lvl="7"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8pPr>
            <a:lvl9pPr marL="3657600" marR="0" lvl="8"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Gill Sans MT"/>
                <a:ea typeface="Gill Sans MT"/>
                <a:cs typeface="Gill Sans MT"/>
                <a:sym typeface="Gill Sans MT"/>
              </a:defRPr>
            </a:lvl1pPr>
            <a:lvl2pPr marL="457200" marR="0" lvl="1" indent="0" algn="l" rtl="0">
              <a:spcBef>
                <a:spcPts val="560"/>
              </a:spcBef>
              <a:buClr>
                <a:schemeClr val="dk1"/>
              </a:buClr>
              <a:buFont typeface="Arial"/>
              <a:buNone/>
              <a:defRPr sz="2800" b="0" i="0" u="none" strike="noStrike" cap="none">
                <a:solidFill>
                  <a:schemeClr val="dk1"/>
                </a:solidFill>
                <a:latin typeface="Gill Sans MT"/>
                <a:ea typeface="Gill Sans MT"/>
                <a:cs typeface="Gill Sans MT"/>
                <a:sym typeface="Gill Sans MT"/>
              </a:defRPr>
            </a:lvl2pPr>
            <a:lvl3pPr marL="914400" marR="0" lvl="2" indent="0" algn="l" rtl="0">
              <a:spcBef>
                <a:spcPts val="480"/>
              </a:spcBef>
              <a:buClr>
                <a:schemeClr val="dk1"/>
              </a:buClr>
              <a:buFont typeface="Arial"/>
              <a:buNone/>
              <a:defRPr sz="2400" b="0" i="0" u="none" strike="noStrike" cap="none">
                <a:solidFill>
                  <a:schemeClr val="dk1"/>
                </a:solidFill>
                <a:latin typeface="Gill Sans MT"/>
                <a:ea typeface="Gill Sans MT"/>
                <a:cs typeface="Gill Sans MT"/>
                <a:sym typeface="Gill Sans MT"/>
              </a:defRPr>
            </a:lvl3pPr>
            <a:lvl4pPr marL="1371600" marR="0" lvl="3"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4pPr>
            <a:lvl5pPr marL="1828800" marR="0" lvl="4"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5pPr>
            <a:lvl6pPr marL="2286000" marR="0" lvl="5"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6pPr>
            <a:lvl7pPr marL="2743200" marR="0" lvl="6"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7pPr>
            <a:lvl8pPr marL="3200400" marR="0" lvl="7"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8pPr>
            <a:lvl9pPr marL="3657600" marR="0" lvl="8"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371600" y="312737"/>
            <a:ext cx="6324600" cy="1363799"/>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spcBef>
                <a:spcPts val="0"/>
              </a:spcBef>
              <a:buClr>
                <a:srgbClr val="FFFF66"/>
              </a:buClr>
              <a:buSzPct val="25000"/>
              <a:buFont typeface="Gill Sans MT"/>
              <a:buNone/>
            </a:pPr>
            <a:r>
              <a:rPr lang="en-US" sz="4400" b="0" i="0" u="none" strike="noStrike" cap="none">
                <a:solidFill>
                  <a:srgbClr val="FFFF66"/>
                </a:solidFill>
                <a:latin typeface="Gill Sans MT"/>
                <a:ea typeface="Gill Sans MT"/>
                <a:cs typeface="Gill Sans MT"/>
                <a:sym typeface="Gill Sans MT"/>
              </a:rPr>
              <a:t>Sampling</a:t>
            </a:r>
            <a:br>
              <a:rPr lang="en-US" sz="4400" b="0" i="0" u="none" strike="noStrike" cap="none">
                <a:solidFill>
                  <a:srgbClr val="FFFF66"/>
                </a:solidFill>
                <a:latin typeface="Gill Sans MT"/>
                <a:ea typeface="Gill Sans MT"/>
                <a:cs typeface="Gill Sans MT"/>
                <a:sym typeface="Gill Sans MT"/>
              </a:rPr>
            </a:br>
            <a:endParaRPr lang="en-US" sz="4400" b="0" i="0" u="none" strike="noStrike" cap="none">
              <a:solidFill>
                <a:srgbClr val="FFFF66"/>
              </a:solidFill>
              <a:latin typeface="Gill Sans MT"/>
              <a:ea typeface="Gill Sans MT"/>
              <a:cs typeface="Gill Sans MT"/>
              <a:sym typeface="Gill Sans MT"/>
            </a:endParaRPr>
          </a:p>
        </p:txBody>
      </p:sp>
      <p:sp>
        <p:nvSpPr>
          <p:cNvPr id="90" name="Shape 90"/>
          <p:cNvSpPr txBox="1"/>
          <p:nvPr/>
        </p:nvSpPr>
        <p:spPr>
          <a:xfrm>
            <a:off x="2743200" y="5943600"/>
            <a:ext cx="3429000" cy="808037"/>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lnSpc>
                <a:spcPct val="80000"/>
              </a:lnSpc>
              <a:spcBef>
                <a:spcPts val="0"/>
              </a:spcBef>
              <a:spcAft>
                <a:spcPts val="0"/>
              </a:spcAft>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Geog4300/6300</a:t>
            </a:r>
          </a:p>
          <a:p>
            <a:pPr marL="0" marR="0" lvl="0" indent="0" algn="ctr" rtl="0">
              <a:lnSpc>
                <a:spcPct val="80000"/>
              </a:lnSpc>
              <a:spcBef>
                <a:spcPts val="0"/>
              </a:spcBef>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Jerry Shannon</a:t>
            </a:r>
          </a:p>
        </p:txBody>
      </p:sp>
      <p:sp>
        <p:nvSpPr>
          <p:cNvPr id="91" name="Shape 91"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2" name="Shape 92"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3" name="Shape 93"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pic>
        <p:nvPicPr>
          <p:cNvPr id="94" name="Shape 94" descr="http://media.cleveland.com/business_impact/photo/heinens-samples-cheesecake-bites-and-eggnogjpg-18875e4df01fff3c.jpg"/>
          <p:cNvPicPr preferRelativeResize="0"/>
          <p:nvPr/>
        </p:nvPicPr>
        <p:blipFill rotWithShape="1">
          <a:blip r:embed="rId3">
            <a:alphaModFix/>
          </a:blip>
          <a:srcRect/>
          <a:stretch/>
        </p:blipFill>
        <p:spPr>
          <a:xfrm>
            <a:off x="1299750" y="1230888"/>
            <a:ext cx="6468300" cy="463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82" name="Shape 182"/>
          <p:cNvSpPr txBox="1"/>
          <p:nvPr/>
        </p:nvSpPr>
        <p:spPr>
          <a:xfrm>
            <a:off x="304800" y="1066800"/>
            <a:ext cx="8226425"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you wanted to know the proportion of grads reading 80 or more articles? Your initial survey suggests that 8.3% currently do so. How many more students would you need to have a margin of error less than 2% (with 95% confidence)? </a:t>
            </a:r>
          </a:p>
        </p:txBody>
      </p:sp>
      <p:sp>
        <p:nvSpPr>
          <p:cNvPr id="183" name="Shape 183"/>
          <p:cNvSpPr/>
          <p:nvPr/>
        </p:nvSpPr>
        <p:spPr>
          <a:xfrm>
            <a:off x="448050" y="4209701"/>
            <a:ext cx="2692200" cy="1240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184" name="Shape 184"/>
          <p:cNvSpPr/>
          <p:nvPr/>
        </p:nvSpPr>
        <p:spPr>
          <a:xfrm>
            <a:off x="3484326" y="4267151"/>
            <a:ext cx="5046899" cy="11259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1" name="Shape 191"/>
          <p:cNvSpPr/>
          <p:nvPr/>
        </p:nvSpPr>
        <p:spPr>
          <a:xfrm>
            <a:off x="457200" y="885166"/>
            <a:ext cx="8669232" cy="4563134"/>
          </a:xfrm>
          <a:prstGeom prst="rect">
            <a:avLst/>
          </a:prstGeom>
          <a:blipFill rotWithShape="1">
            <a:blip r:embed="rId3">
              <a:alphaModFix/>
            </a:blip>
            <a:srcRect/>
            <a:stretch>
              <a:fillRect r="-68" b="-4631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mc:AlternateContent xmlns:mc="http://schemas.openxmlformats.org/markup-compatibility/2006" xmlns:a14="http://schemas.microsoft.com/office/drawing/2010/main">
        <mc:Choice Requires="a14">
          <p:sp>
            <p:nvSpPr>
              <p:cNvPr id="4" name="Rectangle 3"/>
              <p:cNvSpPr/>
              <p:nvPr/>
            </p:nvSpPr>
            <p:spPr>
              <a:xfrm>
                <a:off x="377091" y="5675412"/>
                <a:ext cx="3515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=730 </m:t>
                      </m:r>
                      <m:r>
                        <m:rPr>
                          <m:sty m:val="p"/>
                        </m:rPr>
                        <a:rPr lang="en-US" sz="3600" b="0" i="0" smtClean="0">
                          <a:solidFill>
                            <a:srgbClr val="FFFF66"/>
                          </a:solidFill>
                          <a:latin typeface="Cambria Math" panose="02040503050406030204" pitchFamily="18" charset="0"/>
                          <a:sym typeface="Gill Sans MT"/>
                        </a:rPr>
                        <m:t>people</m:t>
                      </m:r>
                      <m:r>
                        <a:rPr lang="en-US" sz="3600" b="0" i="0" smtClean="0">
                          <a:solidFill>
                            <a:srgbClr val="FFFF66"/>
                          </a:solidFill>
                          <a:latin typeface="Cambria Math" panose="02040503050406030204" pitchFamily="18" charset="0"/>
                          <a:sym typeface="Gill Sans MT"/>
                        </a:rPr>
                        <m:t>!</m:t>
                      </m:r>
                    </m:oMath>
                  </m:oMathPara>
                </a14:m>
                <a:endParaRPr lang="en-US" sz="1800" dirty="0">
                  <a:solidFill>
                    <a:srgbClr val="FFFF66"/>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77091" y="5675412"/>
                <a:ext cx="3515578" cy="646331"/>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8" name="Shape 198"/>
          <p:cNvSpPr/>
          <p:nvPr/>
        </p:nvSpPr>
        <p:spPr>
          <a:xfrm>
            <a:off x="498949" y="1086450"/>
            <a:ext cx="80151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we don’t have initial data? </a:t>
            </a:r>
          </a:p>
          <a:p>
            <a:pPr marL="0" marR="0" lvl="0" indent="0" algn="l" rtl="0">
              <a:spcBef>
                <a:spcPts val="0"/>
              </a:spcBef>
              <a:buNone/>
            </a:pPr>
            <a:endParaRPr sz="2800" dirty="0">
              <a:solidFill>
                <a:srgbClr val="FFFF66"/>
              </a:solidFill>
              <a:latin typeface="Gill Sans MT"/>
              <a:ea typeface="Gill Sans MT"/>
              <a:cs typeface="Gill Sans MT"/>
              <a:sym typeface="Gill Sans MT"/>
            </a:endParaRPr>
          </a:p>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A proportion of 0.5 produces the most conservative sample size estimate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Practice</a:t>
            </a:r>
          </a:p>
        </p:txBody>
      </p:sp>
      <p:sp>
        <p:nvSpPr>
          <p:cNvPr id="205" name="Shape 205"/>
          <p:cNvSpPr/>
          <p:nvPr/>
        </p:nvSpPr>
        <p:spPr>
          <a:xfrm>
            <a:off x="404900" y="3245763"/>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2. A survey estimated that 20% of all Canadians aged 16</a:t>
            </a:r>
          </a:p>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to 20 drove under the influence of drugs or alcohol in the last year. A similar survey is planned for the US. They want a 95% confidence interval with a margin of error of 0.02 (2%). How large should the sample be?</a:t>
            </a:r>
          </a:p>
        </p:txBody>
      </p:sp>
      <p:sp>
        <p:nvSpPr>
          <p:cNvPr id="206" name="Shape 206"/>
          <p:cNvSpPr/>
          <p:nvPr/>
        </p:nvSpPr>
        <p:spPr>
          <a:xfrm>
            <a:off x="433475" y="990600"/>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1. A study is seeking to find the number of televisions owned by graduate students. The national standard deviation is 1.2.  Assuming the same variance, how many graduate students would need to be surveyed to have a 95% estimate with an accuracy of 0.5 televisions?</a:t>
            </a:r>
          </a:p>
        </p:txBody>
      </p:sp>
      <p:sp>
        <p:nvSpPr>
          <p:cNvPr id="207" name="Shape 207"/>
          <p:cNvSpPr/>
          <p:nvPr/>
        </p:nvSpPr>
        <p:spPr>
          <a:xfrm>
            <a:off x="3987755" y="5364187"/>
            <a:ext cx="5046899" cy="11259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208" name="Shape 208"/>
          <p:cNvSpPr/>
          <p:nvPr/>
        </p:nvSpPr>
        <p:spPr>
          <a:xfrm>
            <a:off x="433475" y="5306723"/>
            <a:ext cx="2692200" cy="12408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a:solidFill>
                  <a:srgbClr val="FFFF66"/>
                </a:solidFill>
                <a:latin typeface="Gill Sans MT"/>
                <a:ea typeface="Gill Sans MT"/>
                <a:cs typeface="Gill Sans MT"/>
                <a:sym typeface="Gill Sans MT"/>
              </a:rPr>
              <a:t>In R: </a:t>
            </a:r>
          </a:p>
        </p:txBody>
      </p:sp>
      <p:sp>
        <p:nvSpPr>
          <p:cNvPr id="206" name="Shape 206"/>
          <p:cNvSpPr/>
          <p:nvPr/>
        </p:nvSpPr>
        <p:spPr>
          <a:xfrm>
            <a:off x="433475" y="990600"/>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1. A study is seeking to find the number of geographers who rate the Mercator projection as “disturbing” or “very disturbing.” A sample of 60 responses shows that 38 rated it in one of these two categories. How many more responses would need to be surveyed to have a 95% estimate with an accuracy of +/- 3%?</a:t>
            </a:r>
          </a:p>
        </p:txBody>
      </p:sp>
      <p:sp>
        <p:nvSpPr>
          <p:cNvPr id="207" name="Shape 207"/>
          <p:cNvSpPr/>
          <p:nvPr/>
        </p:nvSpPr>
        <p:spPr>
          <a:xfrm>
            <a:off x="3987755" y="5364187"/>
            <a:ext cx="5046899" cy="11259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208" name="Shape 208"/>
          <p:cNvSpPr/>
          <p:nvPr/>
        </p:nvSpPr>
        <p:spPr>
          <a:xfrm>
            <a:off x="433475" y="5306723"/>
            <a:ext cx="2692200" cy="12408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extLst>
      <p:ext uri="{BB962C8B-B14F-4D97-AF65-F5344CB8AC3E}">
        <p14:creationId xmlns:p14="http://schemas.microsoft.com/office/powerpoint/2010/main" val="337054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228600" y="111194"/>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Gill Sans MT"/>
                <a:ea typeface="Gill Sans MT"/>
                <a:cs typeface="Gill Sans MT"/>
                <a:sym typeface="Gill Sans MT"/>
              </a:rPr>
              <a:t>Why sample?</a:t>
            </a:r>
          </a:p>
        </p:txBody>
      </p:sp>
      <p:sp>
        <p:nvSpPr>
          <p:cNvPr id="101" name="Shape 101"/>
          <p:cNvSpPr txBox="1"/>
          <p:nvPr/>
        </p:nvSpPr>
        <p:spPr>
          <a:xfrm>
            <a:off x="622322" y="819081"/>
            <a:ext cx="7280297" cy="1815881"/>
          </a:xfrm>
          <a:prstGeom prst="rect">
            <a:avLst/>
          </a:prstGeom>
          <a:noFill/>
          <a:ln>
            <a:noFill/>
          </a:ln>
        </p:spPr>
        <p:txBody>
          <a:bodyPr lIns="91425" tIns="45700" rIns="91425" bIns="45700" anchor="t" anchorCtr="0">
            <a:noAutofit/>
          </a:bodyPr>
          <a:lstStyle/>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money</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time</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Full sample may be impossible/impractical</a:t>
            </a:r>
          </a:p>
          <a:p>
            <a:pPr marL="457200" marR="0" lvl="0" indent="-457200" algn="l" rtl="0">
              <a:spcBef>
                <a:spcPts val="0"/>
              </a:spcBef>
              <a:buClr>
                <a:schemeClr val="dk1"/>
              </a:buClr>
              <a:buFont typeface="Arial"/>
              <a:buNone/>
            </a:pPr>
            <a:endParaRPr sz="2800">
              <a:solidFill>
                <a:srgbClr val="FFFF66"/>
              </a:solidFill>
              <a:latin typeface="Gill Sans MT"/>
              <a:ea typeface="Gill Sans MT"/>
              <a:cs typeface="Gill Sans MT"/>
              <a:sym typeface="Gill Sans MT"/>
            </a:endParaRPr>
          </a:p>
        </p:txBody>
      </p:sp>
      <p:pic>
        <p:nvPicPr>
          <p:cNvPr id="102" name="Shape 102" descr="http://www.epa.gov/katrina/images/Composite-Sampling-Map_1650.jpg"/>
          <p:cNvPicPr preferRelativeResize="0"/>
          <p:nvPr/>
        </p:nvPicPr>
        <p:blipFill rotWithShape="1">
          <a:blip r:embed="rId3">
            <a:alphaModFix/>
          </a:blip>
          <a:srcRect/>
          <a:stretch/>
        </p:blipFill>
        <p:spPr>
          <a:xfrm>
            <a:off x="3124200" y="2282535"/>
            <a:ext cx="5773271" cy="44611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615099"/>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rgbClr val="FFFF66"/>
                </a:solidFill>
                <a:latin typeface="Gill Sans MT"/>
                <a:ea typeface="Gill Sans MT"/>
                <a:cs typeface="Gill Sans MT"/>
                <a:sym typeface="Gill Sans MT"/>
              </a:rPr>
              <a:t>Sample research question:</a:t>
            </a:r>
          </a:p>
        </p:txBody>
      </p:sp>
      <p:sp>
        <p:nvSpPr>
          <p:cNvPr id="109" name="Shape 109"/>
          <p:cNvSpPr txBox="1"/>
          <p:nvPr/>
        </p:nvSpPr>
        <p:spPr>
          <a:xfrm>
            <a:off x="629250" y="1199873"/>
            <a:ext cx="7493818" cy="4419600"/>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dirty="0">
                <a:solidFill>
                  <a:srgbClr val="FFFF66"/>
                </a:solidFill>
                <a:latin typeface="Gill Sans MT"/>
                <a:ea typeface="Gill Sans MT"/>
                <a:cs typeface="Gill Sans MT"/>
                <a:sym typeface="Gill Sans MT"/>
              </a:rPr>
              <a:t>What are the most significant obstacles homeowners face in maintaining their homes? How does this vary by their age and the age of the home? </a:t>
            </a:r>
          </a:p>
        </p:txBody>
      </p:sp>
      <p:pic>
        <p:nvPicPr>
          <p:cNvPr id="3" name="Picture 2">
            <a:extLst>
              <a:ext uri="{FF2B5EF4-FFF2-40B4-BE49-F238E27FC236}">
                <a16:creationId xmlns:a16="http://schemas.microsoft.com/office/drawing/2014/main" id="{FA62756E-A55D-4542-9478-8DB0D69687E4}"/>
              </a:ext>
            </a:extLst>
          </p:cNvPr>
          <p:cNvPicPr>
            <a:picLocks noChangeAspect="1"/>
          </p:cNvPicPr>
          <p:nvPr/>
        </p:nvPicPr>
        <p:blipFill rotWithShape="1">
          <a:blip r:embed="rId3"/>
          <a:srcRect b="13546"/>
          <a:stretch/>
        </p:blipFill>
        <p:spPr>
          <a:xfrm>
            <a:off x="3719181" y="3091332"/>
            <a:ext cx="4920131" cy="34356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3" name="Picture 2">
            <a:extLst>
              <a:ext uri="{FF2B5EF4-FFF2-40B4-BE49-F238E27FC236}">
                <a16:creationId xmlns:a16="http://schemas.microsoft.com/office/drawing/2014/main" id="{39F0CA4B-FA1F-4682-854B-60EED434981B}"/>
              </a:ext>
            </a:extLst>
          </p:cNvPr>
          <p:cNvPicPr>
            <a:picLocks noChangeAspect="1"/>
          </p:cNvPicPr>
          <p:nvPr/>
        </p:nvPicPr>
        <p:blipFill>
          <a:blip r:embed="rId3"/>
          <a:stretch>
            <a:fillRect/>
          </a:stretch>
        </p:blipFill>
        <p:spPr>
          <a:xfrm>
            <a:off x="228601" y="2338014"/>
            <a:ext cx="7878274" cy="1381318"/>
          </a:xfrm>
          <a:prstGeom prst="rect">
            <a:avLst/>
          </a:prstGeom>
        </p:spPr>
      </p:pic>
      <p:sp>
        <p:nvSpPr>
          <p:cNvPr id="122" name="Shape 122"/>
          <p:cNvSpPr txBox="1"/>
          <p:nvPr/>
        </p:nvSpPr>
        <p:spPr>
          <a:xfrm>
            <a:off x="228601" y="268458"/>
            <a:ext cx="8686800" cy="4419599"/>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3600" b="1" dirty="0">
                <a:solidFill>
                  <a:srgbClr val="FFFF66"/>
                </a:solidFill>
                <a:latin typeface="Gill Sans MT"/>
                <a:ea typeface="Gill Sans MT"/>
                <a:cs typeface="Gill Sans MT"/>
                <a:sym typeface="Gill Sans MT"/>
              </a:rPr>
              <a:t>Sampling frame: </a:t>
            </a:r>
          </a:p>
          <a:p>
            <a:pPr marL="0" marR="0" lvl="0" indent="0" algn="l" rtl="0">
              <a:spcBef>
                <a:spcPts val="0"/>
              </a:spcBef>
              <a:buClr>
                <a:srgbClr val="FFFF66"/>
              </a:buClr>
              <a:buSzPct val="25000"/>
              <a:buFont typeface="Arial"/>
              <a:buNone/>
            </a:pPr>
            <a:r>
              <a:rPr lang="en-US" sz="3600" dirty="0">
                <a:solidFill>
                  <a:srgbClr val="FFFF66"/>
                </a:solidFill>
                <a:latin typeface="Gill Sans MT"/>
                <a:ea typeface="Gill Sans MT"/>
                <a:cs typeface="Gill Sans MT"/>
                <a:sym typeface="Gill Sans MT"/>
              </a:rPr>
              <a:t>List of ALL possible households you could interview</a:t>
            </a:r>
          </a:p>
        </p:txBody>
      </p:sp>
      <p:pic>
        <p:nvPicPr>
          <p:cNvPr id="2" name="Picture 1">
            <a:extLst>
              <a:ext uri="{FF2B5EF4-FFF2-40B4-BE49-F238E27FC236}">
                <a16:creationId xmlns:a16="http://schemas.microsoft.com/office/drawing/2014/main" id="{256E219D-3081-41A2-A1B8-6EF7BEE05D25}"/>
              </a:ext>
            </a:extLst>
          </p:cNvPr>
          <p:cNvPicPr>
            <a:picLocks noChangeAspect="1"/>
          </p:cNvPicPr>
          <p:nvPr/>
        </p:nvPicPr>
        <p:blipFill>
          <a:blip r:embed="rId4"/>
          <a:stretch>
            <a:fillRect/>
          </a:stretch>
        </p:blipFill>
        <p:spPr>
          <a:xfrm>
            <a:off x="2493974" y="3506680"/>
            <a:ext cx="6421425" cy="32134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304800" y="890925"/>
            <a:ext cx="44208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Non-probability sample</a:t>
            </a:r>
            <a:br>
              <a:rPr lang="en-US" sz="2800" u="sng">
                <a:solidFill>
                  <a:srgbClr val="FFFF66"/>
                </a:solidFill>
                <a:latin typeface="Gill Sans MT"/>
                <a:ea typeface="Gill Sans MT"/>
                <a:cs typeface="Gill Sans MT"/>
                <a:sym typeface="Gill Sans MT"/>
              </a:rPr>
            </a:br>
            <a:r>
              <a:rPr lang="en-US" sz="2800">
                <a:solidFill>
                  <a:srgbClr val="FFFF66"/>
                </a:solidFill>
                <a:latin typeface="Gill Sans MT"/>
                <a:ea typeface="Gill Sans MT"/>
                <a:cs typeface="Gill Sans MT"/>
                <a:sym typeface="Gill Sans MT"/>
              </a:rPr>
              <a:t>Convenience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Snowball</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Quota</a:t>
            </a:r>
          </a:p>
        </p:txBody>
      </p:sp>
      <p:sp>
        <p:nvSpPr>
          <p:cNvPr id="139" name="Shape 139"/>
          <p:cNvSpPr txBox="1"/>
          <p:nvPr/>
        </p:nvSpPr>
        <p:spPr>
          <a:xfrm>
            <a:off x="5105400" y="914400"/>
            <a:ext cx="3618600" cy="2246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Probability sample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Random</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Systematic</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Stratified</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Cluster</a:t>
            </a:r>
          </a:p>
        </p:txBody>
      </p:sp>
      <p:sp>
        <p:nvSpPr>
          <p:cNvPr id="140" name="Shape 140"/>
          <p:cNvSpPr txBox="1"/>
          <p:nvPr/>
        </p:nvSpPr>
        <p:spPr>
          <a:xfrm>
            <a:off x="304800" y="3733800"/>
            <a:ext cx="8719053"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Do some research!</a:t>
            </a:r>
          </a:p>
          <a:p>
            <a:pPr marL="342900" marR="0" lvl="0" indent="-342900" algn="l" rtl="0">
              <a:spcBef>
                <a:spcPts val="0"/>
              </a:spcBef>
              <a:buClr>
                <a:srgbClr val="FFFF66"/>
              </a:buClr>
              <a:buSzPct val="100000"/>
              <a:buFont typeface="Gill Sans MT"/>
              <a:buAutoNum type="arabicPeriod"/>
            </a:pPr>
            <a:r>
              <a:rPr lang="en-US" sz="2400" dirty="0">
                <a:solidFill>
                  <a:srgbClr val="FFFF66"/>
                </a:solidFill>
                <a:latin typeface="Gill Sans MT"/>
                <a:ea typeface="Gill Sans MT"/>
                <a:cs typeface="Gill Sans MT"/>
                <a:sym typeface="Gill Sans MT"/>
              </a:rPr>
              <a:t>Give a one minute summary of what this sampling strategy entails</a:t>
            </a:r>
          </a:p>
          <a:p>
            <a:pPr marL="342900" marR="0" lvl="0" indent="-342900" algn="l" rtl="0">
              <a:spcBef>
                <a:spcPts val="0"/>
              </a:spcBef>
              <a:buClr>
                <a:srgbClr val="FFFF66"/>
              </a:buClr>
              <a:buSzPct val="100000"/>
              <a:buFont typeface="Gill Sans MT"/>
              <a:buAutoNum type="arabicPeriod"/>
            </a:pPr>
            <a:r>
              <a:rPr lang="en-US" sz="2400" dirty="0">
                <a:solidFill>
                  <a:srgbClr val="FFFF66"/>
                </a:solidFill>
                <a:latin typeface="Gill Sans MT"/>
                <a:ea typeface="Gill Sans MT"/>
                <a:cs typeface="Gill Sans MT"/>
                <a:sym typeface="Gill Sans MT"/>
              </a:rPr>
              <a:t>How would it be used with our study of Clarke County veterans?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sp>
        <p:nvSpPr>
          <p:cNvPr id="147" name="Shape 147"/>
          <p:cNvSpPr txBox="1"/>
          <p:nvPr/>
        </p:nvSpPr>
        <p:spPr>
          <a:xfrm>
            <a:off x="652893" y="1006563"/>
            <a:ext cx="7500507"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is the mean number of articles read by Geography graduate students in a semester? You did a survey of 30 such students. The mean was 54.2 and the </a:t>
            </a:r>
            <a:r>
              <a:rPr lang="en-US" sz="2800" dirty="0" err="1">
                <a:solidFill>
                  <a:srgbClr val="FFFF66"/>
                </a:solidFill>
                <a:latin typeface="Gill Sans MT"/>
                <a:ea typeface="Gill Sans MT"/>
                <a:cs typeface="Gill Sans MT"/>
                <a:sym typeface="Gill Sans MT"/>
              </a:rPr>
              <a:t>s.d.</a:t>
            </a:r>
            <a:r>
              <a:rPr lang="en-US" sz="2800" dirty="0">
                <a:solidFill>
                  <a:srgbClr val="FFFF66"/>
                </a:solidFill>
                <a:latin typeface="Gill Sans MT"/>
                <a:ea typeface="Gill Sans MT"/>
                <a:cs typeface="Gill Sans MT"/>
                <a:sym typeface="Gill Sans MT"/>
              </a:rPr>
              <a:t> was 12.8. </a:t>
            </a:r>
          </a:p>
        </p:txBody>
      </p:sp>
      <p:sp>
        <p:nvSpPr>
          <p:cNvPr id="148" name="Shape 148"/>
          <p:cNvSpPr txBox="1"/>
          <p:nvPr/>
        </p:nvSpPr>
        <p:spPr>
          <a:xfrm>
            <a:off x="2514600" y="4038600"/>
            <a:ext cx="5410200"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How many students should you ask if you want your mean to be accurate to within </a:t>
            </a:r>
            <a:r>
              <a:rPr lang="en-US" sz="2800" b="1" i="1" dirty="0">
                <a:solidFill>
                  <a:srgbClr val="FFFF66"/>
                </a:solidFill>
                <a:latin typeface="Gill Sans MT"/>
                <a:ea typeface="Gill Sans MT"/>
                <a:cs typeface="Gill Sans MT"/>
                <a:sym typeface="Gill Sans MT"/>
              </a:rPr>
              <a:t>three</a:t>
            </a:r>
            <a:r>
              <a:rPr lang="en-US" sz="2800" dirty="0">
                <a:solidFill>
                  <a:srgbClr val="FFFF66"/>
                </a:solidFill>
                <a:latin typeface="Gill Sans MT"/>
                <a:ea typeface="Gill Sans MT"/>
                <a:cs typeface="Gill Sans MT"/>
                <a:sym typeface="Gill Sans MT"/>
              </a:rPr>
              <a:t> articles, with 95% confidence?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grpSp>
        <p:nvGrpSpPr>
          <p:cNvPr id="155" name="Shape 155"/>
          <p:cNvGrpSpPr/>
          <p:nvPr/>
        </p:nvGrpSpPr>
        <p:grpSpPr>
          <a:xfrm>
            <a:off x="518294" y="1447800"/>
            <a:ext cx="4419599" cy="1006554"/>
            <a:chOff x="2286000" y="2925722"/>
            <a:chExt cx="4419599" cy="1006554"/>
          </a:xfrm>
        </p:grpSpPr>
        <p:sp>
          <p:nvSpPr>
            <p:cNvPr id="156" name="Shape 156"/>
            <p:cNvSpPr/>
            <p:nvPr/>
          </p:nvSpPr>
          <p:spPr>
            <a:xfrm>
              <a:off x="2286000" y="2925722"/>
              <a:ext cx="4419599" cy="1006554"/>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57" name="Shape 157"/>
            <p:cNvSpPr/>
            <p:nvPr/>
          </p:nvSpPr>
          <p:spPr>
            <a:xfrm>
              <a:off x="2326200" y="3134380"/>
              <a:ext cx="4339650" cy="523219"/>
            </a:xfrm>
            <a:prstGeom prst="rect">
              <a:avLst/>
            </a:prstGeom>
            <a:blipFill rotWithShape="1">
              <a:blip r:embed="rId3">
                <a:alphaModFix/>
              </a:blip>
              <a:stretch>
                <a:fillRect l="-2947" t="-11627" r="-1825" b="-31393"/>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58" name="Shape 158"/>
          <p:cNvPicPr preferRelativeResize="0"/>
          <p:nvPr/>
        </p:nvPicPr>
        <p:blipFill>
          <a:blip r:embed="rId4">
            <a:alphaModFix/>
          </a:blip>
          <a:stretch>
            <a:fillRect/>
          </a:stretch>
        </p:blipFill>
        <p:spPr>
          <a:xfrm>
            <a:off x="2228225" y="2827200"/>
            <a:ext cx="6381699" cy="3867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mc:AlternateContent xmlns:mc="http://schemas.openxmlformats.org/markup-compatibility/2006" xmlns:a14="http://schemas.microsoft.com/office/drawing/2010/main">
        <mc:Choice Requires="a14">
          <p:sp>
            <p:nvSpPr>
              <p:cNvPr id="2" name="Rectangle 1"/>
              <p:cNvSpPr/>
              <p:nvPr/>
            </p:nvSpPr>
            <p:spPr>
              <a:xfrm>
                <a:off x="1062891" y="1398687"/>
                <a:ext cx="2485617" cy="1446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m:t>
                      </m:r>
                      <m:sSup>
                        <m:sSupPr>
                          <m:ctrlPr>
                            <a:rPr lang="en-US" sz="3600" b="0" i="1" smtClean="0">
                              <a:solidFill>
                                <a:srgbClr val="FFFF66"/>
                              </a:solidFill>
                              <a:latin typeface="Cambria Math" panose="02040503050406030204" pitchFamily="18" charset="0"/>
                              <a:sym typeface="Gill Sans MT"/>
                            </a:rPr>
                          </m:ctrlPr>
                        </m:sSupPr>
                        <m:e>
                          <m:d>
                            <m:dPr>
                              <m:ctrlPr>
                                <a:rPr lang="en-US" sz="3600" b="0" i="1" smtClean="0">
                                  <a:solidFill>
                                    <a:srgbClr val="FFFF66"/>
                                  </a:solidFill>
                                  <a:latin typeface="Cambria Math" panose="02040503050406030204" pitchFamily="18" charset="0"/>
                                  <a:sym typeface="Gill Sans MT"/>
                                </a:rPr>
                              </m:ctrlPr>
                            </m:dPr>
                            <m:e>
                              <m:f>
                                <m:fPr>
                                  <m:ctrlPr>
                                    <a:rPr lang="en-US" sz="3600" b="0" i="1" smtClean="0">
                                      <a:solidFill>
                                        <a:srgbClr val="FFFF66"/>
                                      </a:solidFill>
                                      <a:latin typeface="Cambria Math" panose="02040503050406030204" pitchFamily="18" charset="0"/>
                                      <a:sym typeface="Gill Sans MT"/>
                                    </a:rPr>
                                  </m:ctrlPr>
                                </m:fPr>
                                <m:num>
                                  <m:r>
                                    <a:rPr lang="en-US" sz="3600" b="0" i="1" smtClean="0">
                                      <a:solidFill>
                                        <a:srgbClr val="FFFF66"/>
                                      </a:solidFill>
                                      <a:latin typeface="Cambria Math" panose="02040503050406030204" pitchFamily="18" charset="0"/>
                                      <a:sym typeface="Gill Sans MT"/>
                                    </a:rPr>
                                    <m:t>𝑍</m:t>
                                  </m:r>
                                  <m:r>
                                    <a:rPr lang="en-US" sz="3600" b="0" i="1" smtClean="0">
                                      <a:solidFill>
                                        <a:srgbClr val="FFFF66"/>
                                      </a:solidFill>
                                      <a:latin typeface="Cambria Math" panose="02040503050406030204" pitchFamily="18" charset="0"/>
                                      <a:ea typeface="Cambria Math" panose="02040503050406030204" pitchFamily="18" charset="0"/>
                                      <a:sym typeface="Gill Sans MT"/>
                                    </a:rPr>
                                    <m:t>𝜎</m:t>
                                  </m:r>
                                </m:num>
                                <m:den>
                                  <m:r>
                                    <a:rPr lang="en-US" sz="3600" b="0" i="1" smtClean="0">
                                      <a:solidFill>
                                        <a:srgbClr val="FFFF66"/>
                                      </a:solidFill>
                                      <a:latin typeface="Cambria Math" panose="02040503050406030204" pitchFamily="18" charset="0"/>
                                      <a:sym typeface="Gill Sans MT"/>
                                    </a:rPr>
                                    <m:t>𝐸</m:t>
                                  </m:r>
                                </m:den>
                              </m:f>
                            </m:e>
                          </m:d>
                        </m:e>
                        <m:sup>
                          <m:r>
                            <a:rPr lang="en-US" sz="3600" b="0" i="1" smtClean="0">
                              <a:solidFill>
                                <a:srgbClr val="FFFF66"/>
                              </a:solidFill>
                              <a:latin typeface="Cambria Math" panose="02040503050406030204" pitchFamily="18" charset="0"/>
                              <a:sym typeface="Gill Sans MT"/>
                            </a:rPr>
                            <m:t>2</m:t>
                          </m:r>
                        </m:sup>
                      </m:sSup>
                    </m:oMath>
                  </m:oMathPara>
                </a14:m>
                <a:endParaRPr lang="en-US" sz="1800" dirty="0">
                  <a:solidFill>
                    <a:srgbClr val="FFFF66"/>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062891" y="1398687"/>
                <a:ext cx="2485617" cy="14465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62891" y="3094137"/>
                <a:ext cx="4178323" cy="1446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m:t>
                      </m:r>
                      <m:sSup>
                        <m:sSupPr>
                          <m:ctrlPr>
                            <a:rPr lang="en-US" sz="3600" b="0" i="1" smtClean="0">
                              <a:solidFill>
                                <a:srgbClr val="FFFF66"/>
                              </a:solidFill>
                              <a:latin typeface="Cambria Math" panose="02040503050406030204" pitchFamily="18" charset="0"/>
                              <a:sym typeface="Gill Sans MT"/>
                            </a:rPr>
                          </m:ctrlPr>
                        </m:sSupPr>
                        <m:e>
                          <m:d>
                            <m:dPr>
                              <m:ctrlPr>
                                <a:rPr lang="en-US" sz="3600" b="0" i="1" smtClean="0">
                                  <a:solidFill>
                                    <a:srgbClr val="FFFF66"/>
                                  </a:solidFill>
                                  <a:latin typeface="Cambria Math" panose="02040503050406030204" pitchFamily="18" charset="0"/>
                                  <a:sym typeface="Gill Sans MT"/>
                                </a:rPr>
                              </m:ctrlPr>
                            </m:dPr>
                            <m:e>
                              <m:f>
                                <m:fPr>
                                  <m:ctrlPr>
                                    <a:rPr lang="en-US" sz="3600" b="0" i="1" smtClean="0">
                                      <a:solidFill>
                                        <a:srgbClr val="FFFF66"/>
                                      </a:solidFill>
                                      <a:latin typeface="Cambria Math" panose="02040503050406030204" pitchFamily="18" charset="0"/>
                                      <a:sym typeface="Gill Sans MT"/>
                                    </a:rPr>
                                  </m:ctrlPr>
                                </m:fPr>
                                <m:num>
                                  <m:r>
                                    <a:rPr lang="en-US" sz="3600" b="0" i="1" smtClean="0">
                                      <a:solidFill>
                                        <a:srgbClr val="FFFF66"/>
                                      </a:solidFill>
                                      <a:latin typeface="Cambria Math" panose="02040503050406030204" pitchFamily="18" charset="0"/>
                                      <a:sym typeface="Gill Sans MT"/>
                                    </a:rPr>
                                    <m:t>1.96 ∗12.8</m:t>
                                  </m:r>
                                </m:num>
                                <m:den>
                                  <m:r>
                                    <a:rPr lang="en-US" sz="3600" b="0" i="1" smtClean="0">
                                      <a:solidFill>
                                        <a:srgbClr val="FFFF66"/>
                                      </a:solidFill>
                                      <a:latin typeface="Cambria Math" panose="02040503050406030204" pitchFamily="18" charset="0"/>
                                      <a:sym typeface="Gill Sans MT"/>
                                    </a:rPr>
                                    <m:t>3</m:t>
                                  </m:r>
                                </m:den>
                              </m:f>
                            </m:e>
                          </m:d>
                        </m:e>
                        <m:sup>
                          <m:r>
                            <a:rPr lang="en-US" sz="3600" b="0" i="1" smtClean="0">
                              <a:solidFill>
                                <a:srgbClr val="FFFF66"/>
                              </a:solidFill>
                              <a:latin typeface="Cambria Math" panose="02040503050406030204" pitchFamily="18" charset="0"/>
                              <a:sym typeface="Gill Sans MT"/>
                            </a:rPr>
                            <m:t>2</m:t>
                          </m:r>
                        </m:sup>
                      </m:sSup>
                    </m:oMath>
                  </m:oMathPara>
                </a14:m>
                <a:endParaRPr lang="en-US" sz="1800" dirty="0">
                  <a:solidFill>
                    <a:srgbClr val="FFFF66"/>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062891" y="3094137"/>
                <a:ext cx="4178323" cy="14465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62891" y="4941987"/>
                <a:ext cx="549368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=70 </m:t>
                      </m:r>
                      <m:r>
                        <m:rPr>
                          <m:sty m:val="p"/>
                        </m:rPr>
                        <a:rPr lang="en-US" sz="3600" b="0" i="0" smtClean="0">
                          <a:solidFill>
                            <a:srgbClr val="FFFF66"/>
                          </a:solidFill>
                          <a:latin typeface="Cambria Math" panose="02040503050406030204" pitchFamily="18" charset="0"/>
                          <a:sym typeface="Gill Sans MT"/>
                        </a:rPr>
                        <m:t>people</m:t>
                      </m:r>
                      <m:r>
                        <a:rPr lang="en-US" sz="3600" b="0" i="0" smtClean="0">
                          <a:solidFill>
                            <a:srgbClr val="FFFF66"/>
                          </a:solidFill>
                          <a:latin typeface="Cambria Math" panose="02040503050406030204" pitchFamily="18" charset="0"/>
                          <a:sym typeface="Gill Sans MT"/>
                        </a:rPr>
                        <m:t>, </m:t>
                      </m:r>
                      <m:r>
                        <m:rPr>
                          <m:sty m:val="p"/>
                        </m:rPr>
                        <a:rPr lang="en-US" sz="3600" b="0" i="0" smtClean="0">
                          <a:solidFill>
                            <a:srgbClr val="FFFF66"/>
                          </a:solidFill>
                          <a:latin typeface="Cambria Math" panose="02040503050406030204" pitchFamily="18" charset="0"/>
                          <a:sym typeface="Gill Sans MT"/>
                        </a:rPr>
                        <m:t>or</m:t>
                      </m:r>
                      <m:r>
                        <a:rPr lang="en-US" sz="3600" b="0" i="0" smtClean="0">
                          <a:solidFill>
                            <a:srgbClr val="FFFF66"/>
                          </a:solidFill>
                          <a:latin typeface="Cambria Math" panose="02040503050406030204" pitchFamily="18" charset="0"/>
                          <a:sym typeface="Gill Sans MT"/>
                        </a:rPr>
                        <m:t> 40 </m:t>
                      </m:r>
                      <m:r>
                        <m:rPr>
                          <m:sty m:val="p"/>
                        </m:rPr>
                        <a:rPr lang="en-US" sz="3600" b="0" i="0" smtClean="0">
                          <a:solidFill>
                            <a:srgbClr val="FFFF66"/>
                          </a:solidFill>
                          <a:latin typeface="Cambria Math" panose="02040503050406030204" pitchFamily="18" charset="0"/>
                          <a:sym typeface="Gill Sans MT"/>
                        </a:rPr>
                        <m:t>more</m:t>
                      </m:r>
                    </m:oMath>
                  </m:oMathPara>
                </a14:m>
                <a:endParaRPr lang="en-US" sz="1800" dirty="0">
                  <a:solidFill>
                    <a:srgbClr val="FFFF66"/>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062891" y="4941987"/>
                <a:ext cx="5493683" cy="646331"/>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304800" y="228600"/>
            <a:ext cx="8601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grpSp>
        <p:nvGrpSpPr>
          <p:cNvPr id="172" name="Shape 172"/>
          <p:cNvGrpSpPr/>
          <p:nvPr/>
        </p:nvGrpSpPr>
        <p:grpSpPr>
          <a:xfrm>
            <a:off x="570794" y="1257750"/>
            <a:ext cx="4419600" cy="1006500"/>
            <a:chOff x="2286000" y="2925722"/>
            <a:chExt cx="4419600" cy="1006500"/>
          </a:xfrm>
        </p:grpSpPr>
        <p:sp>
          <p:nvSpPr>
            <p:cNvPr id="173" name="Shape 173"/>
            <p:cNvSpPr/>
            <p:nvPr/>
          </p:nvSpPr>
          <p:spPr>
            <a:xfrm>
              <a:off x="2286000" y="2925722"/>
              <a:ext cx="4419600" cy="1006500"/>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74" name="Shape 174"/>
            <p:cNvSpPr/>
            <p:nvPr/>
          </p:nvSpPr>
          <p:spPr>
            <a:xfrm>
              <a:off x="2326200" y="3134380"/>
              <a:ext cx="4339800" cy="523199"/>
            </a:xfrm>
            <a:prstGeom prst="rect">
              <a:avLst/>
            </a:prstGeom>
            <a:blipFill rotWithShape="1">
              <a:blip r:embed="rId3">
                <a:alphaModFix/>
              </a:blip>
              <a:stretch>
                <a:fillRect l="-2949" t="-11628" r="-1819" b="-3138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75" name="Shape 175"/>
          <p:cNvPicPr preferRelativeResize="0"/>
          <p:nvPr/>
        </p:nvPicPr>
        <p:blipFill>
          <a:blip r:embed="rId4">
            <a:alphaModFix/>
          </a:blip>
          <a:stretch>
            <a:fillRect/>
          </a:stretch>
        </p:blipFill>
        <p:spPr>
          <a:xfrm>
            <a:off x="2092150" y="2689200"/>
            <a:ext cx="6615449" cy="360144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513</Words>
  <Application>Microsoft Office PowerPoint</Application>
  <PresentationFormat>On-screen Show (4:3)</PresentationFormat>
  <Paragraphs>74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Cambria Math</vt:lpstr>
      <vt:lpstr>Calibri</vt:lpstr>
      <vt:lpstr>Gill Sans MT</vt:lpstr>
      <vt:lpstr>Arial</vt:lpstr>
      <vt:lpstr>Office Theme</vt:lpstr>
      <vt:lpstr>Sampling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Gerald Shannon</dc:creator>
  <cp:lastModifiedBy>Jerry Shannon</cp:lastModifiedBy>
  <cp:revision>7</cp:revision>
  <dcterms:modified xsi:type="dcterms:W3CDTF">2020-10-02T19:42:25Z</dcterms:modified>
</cp:coreProperties>
</file>