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mbria Math" panose="02040503050406030204" pitchFamily="18" charset="0"/>
      <p:regular r:id="rId20"/>
    </p:embeddedFont>
    <p:embeddedFont>
      <p:font typeface="Gill Sans MT" panose="020B0502020104020203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1AEF42-BE87-4646-91D1-742295750099}">
  <a:tblStyle styleId="{191AEF42-BE87-4646-91D1-742295750099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208199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1438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1129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4819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7932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0633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4218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1340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1323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1361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4216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4503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2246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7456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371600" y="76200"/>
            <a:ext cx="6324600" cy="1642304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440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Matched two sample tests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2819400" y="6049962"/>
            <a:ext cx="3429000" cy="808037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Geog4300/6300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Jerry Shannon</a:t>
            </a:r>
          </a:p>
        </p:txBody>
      </p:sp>
      <p:sp>
        <p:nvSpPr>
          <p:cNvPr id="91" name="Shape 91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2" name="Shape 92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3" name="Shape 93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94" name="Shape 94" descr="tennis less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9775" y="2057400"/>
            <a:ext cx="5048249" cy="3521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/>
        </p:nvSpPr>
        <p:spPr>
          <a:xfrm>
            <a:off x="304800" y="228600"/>
            <a:ext cx="75390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Matched pair tests</a:t>
            </a:r>
          </a:p>
        </p:txBody>
      </p:sp>
      <p:graphicFrame>
        <p:nvGraphicFramePr>
          <p:cNvPr id="191" name="Shape 191"/>
          <p:cNvGraphicFramePr/>
          <p:nvPr/>
        </p:nvGraphicFramePr>
        <p:xfrm>
          <a:off x="152400" y="2465333"/>
          <a:ext cx="3124225" cy="4230750"/>
        </p:xfrm>
        <a:graphic>
          <a:graphicData uri="http://schemas.openxmlformats.org/drawingml/2006/table">
            <a:tbl>
              <a:tblPr>
                <a:noFill/>
                <a:tableStyleId>{191AEF42-BE87-4646-91D1-742295750099}</a:tableStyleId>
              </a:tblPr>
              <a:tblGrid>
                <a:gridCol w="32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6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1990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2010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>
                          <a:solidFill>
                            <a:srgbClr val="FFFF99"/>
                          </a:solidFill>
                        </a:rPr>
                        <a:t>diff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A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334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316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18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B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231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217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14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C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261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226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35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D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176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39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E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209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-6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F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327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9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G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393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58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H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141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155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-14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I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185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128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57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J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242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244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-2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K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122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-7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L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195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175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20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M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421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379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42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N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226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196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30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92" name="Shape 192"/>
          <p:cNvSpPr txBox="1"/>
          <p:nvPr/>
        </p:nvSpPr>
        <p:spPr>
          <a:xfrm>
            <a:off x="3886200" y="5212755"/>
            <a:ext cx="2073451" cy="149284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93" name="Shape 193"/>
          <p:cNvSpPr/>
          <p:nvPr/>
        </p:nvSpPr>
        <p:spPr>
          <a:xfrm>
            <a:off x="152400" y="981961"/>
            <a:ext cx="8813246" cy="13653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94" name="Shape 194"/>
          <p:cNvSpPr/>
          <p:nvPr/>
        </p:nvSpPr>
        <p:spPr>
          <a:xfrm>
            <a:off x="6244101" y="5257800"/>
            <a:ext cx="2904447" cy="136537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95" name="Shape 195"/>
          <p:cNvSpPr/>
          <p:nvPr/>
        </p:nvSpPr>
        <p:spPr>
          <a:xfrm>
            <a:off x="5715000" y="2514600"/>
            <a:ext cx="2224583" cy="58477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96" name="Shape 196"/>
          <p:cNvSpPr/>
          <p:nvPr/>
        </p:nvSpPr>
        <p:spPr>
          <a:xfrm>
            <a:off x="4581769" y="5715000"/>
            <a:ext cx="761043" cy="533399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/>
        </p:nvSpPr>
        <p:spPr>
          <a:xfrm>
            <a:off x="304800" y="228600"/>
            <a:ext cx="62688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Matched pair tests</a:t>
            </a:r>
          </a:p>
        </p:txBody>
      </p:sp>
      <p:graphicFrame>
        <p:nvGraphicFramePr>
          <p:cNvPr id="203" name="Shape 203"/>
          <p:cNvGraphicFramePr/>
          <p:nvPr/>
        </p:nvGraphicFramePr>
        <p:xfrm>
          <a:off x="304800" y="1143000"/>
          <a:ext cx="3124225" cy="4230750"/>
        </p:xfrm>
        <a:graphic>
          <a:graphicData uri="http://schemas.openxmlformats.org/drawingml/2006/table">
            <a:tbl>
              <a:tblPr>
                <a:noFill/>
                <a:tableStyleId>{191AEF42-BE87-4646-91D1-742295750099}</a:tableStyleId>
              </a:tblPr>
              <a:tblGrid>
                <a:gridCol w="32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6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1990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2010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>
                          <a:solidFill>
                            <a:srgbClr val="FFFF99"/>
                          </a:solidFill>
                        </a:rPr>
                        <a:t>diff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A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334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316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18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B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231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217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14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C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261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226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35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D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176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39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E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209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-6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F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327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9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G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393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58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H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141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155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-14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I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185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128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57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J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242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244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-2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K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122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-7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L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195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175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20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M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421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379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42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N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226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196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30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04" name="Shape 204"/>
          <p:cNvSpPr txBox="1"/>
          <p:nvPr/>
        </p:nvSpPr>
        <p:spPr>
          <a:xfrm>
            <a:off x="3886200" y="5212755"/>
            <a:ext cx="2073451" cy="149284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05" name="Shape 205"/>
          <p:cNvSpPr/>
          <p:nvPr/>
        </p:nvSpPr>
        <p:spPr>
          <a:xfrm>
            <a:off x="6244101" y="5257800"/>
            <a:ext cx="2904447" cy="13653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06" name="Shape 206"/>
          <p:cNvSpPr/>
          <p:nvPr/>
        </p:nvSpPr>
        <p:spPr>
          <a:xfrm>
            <a:off x="4038600" y="1447800"/>
            <a:ext cx="2852639" cy="141628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07" name="Shape 207"/>
          <p:cNvSpPr/>
          <p:nvPr/>
        </p:nvSpPr>
        <p:spPr>
          <a:xfrm>
            <a:off x="4045423" y="3244333"/>
            <a:ext cx="2087430" cy="64633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/>
        </p:nvSpPr>
        <p:spPr>
          <a:xfrm>
            <a:off x="304800" y="228600"/>
            <a:ext cx="76233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Matched pair tests</a:t>
            </a:r>
          </a:p>
        </p:txBody>
      </p:sp>
      <p:graphicFrame>
        <p:nvGraphicFramePr>
          <p:cNvPr id="214" name="Shape 214"/>
          <p:cNvGraphicFramePr/>
          <p:nvPr/>
        </p:nvGraphicFramePr>
        <p:xfrm>
          <a:off x="304800" y="1143000"/>
          <a:ext cx="3124225" cy="4230750"/>
        </p:xfrm>
        <a:graphic>
          <a:graphicData uri="http://schemas.openxmlformats.org/drawingml/2006/table">
            <a:tbl>
              <a:tblPr>
                <a:noFill/>
                <a:tableStyleId>{191AEF42-BE87-4646-91D1-742295750099}</a:tableStyleId>
              </a:tblPr>
              <a:tblGrid>
                <a:gridCol w="32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6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1990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2010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>
                          <a:solidFill>
                            <a:srgbClr val="FFFF99"/>
                          </a:solidFill>
                        </a:rPr>
                        <a:t>diff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A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334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316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18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B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231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217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14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C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261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226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35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D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176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39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E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209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-6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F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327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9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G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393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58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H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141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155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-14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I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185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128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57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J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242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244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-2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K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122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-7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L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195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175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20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M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421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379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42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N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226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196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30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15" name="Shape 215"/>
          <p:cNvSpPr txBox="1"/>
          <p:nvPr/>
        </p:nvSpPr>
        <p:spPr>
          <a:xfrm>
            <a:off x="3886200" y="5212755"/>
            <a:ext cx="2073451" cy="149284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16" name="Shape 216"/>
          <p:cNvSpPr/>
          <p:nvPr/>
        </p:nvSpPr>
        <p:spPr>
          <a:xfrm>
            <a:off x="6244101" y="5257800"/>
            <a:ext cx="2904447" cy="13653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17" name="Shape 217"/>
          <p:cNvSpPr/>
          <p:nvPr/>
        </p:nvSpPr>
        <p:spPr>
          <a:xfrm>
            <a:off x="4038601" y="1447800"/>
            <a:ext cx="4419599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What’s the result of our analysis?</a:t>
            </a:r>
          </a:p>
        </p:txBody>
      </p:sp>
      <p:sp>
        <p:nvSpPr>
          <p:cNvPr id="218" name="Shape 218"/>
          <p:cNvSpPr/>
          <p:nvPr/>
        </p:nvSpPr>
        <p:spPr>
          <a:xfrm>
            <a:off x="5279733" y="2571760"/>
            <a:ext cx="1928733" cy="64633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3771435" y="3581398"/>
            <a:ext cx="4945327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This t value exceeds our critical value.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We can </a:t>
            </a:r>
            <a:r>
              <a:rPr lang="en-US" sz="24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reject</a:t>
            </a: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the null hypothesis.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/>
        </p:nvSpPr>
        <p:spPr>
          <a:xfrm>
            <a:off x="76200" y="223389"/>
            <a:ext cx="892898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T-tests in Excel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Liters of coffee sold on campus each day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815280"/>
              </p:ext>
            </p:extLst>
          </p:nvPr>
        </p:nvGraphicFramePr>
        <p:xfrm>
          <a:off x="1492691" y="2017486"/>
          <a:ext cx="6096000" cy="3657600"/>
        </p:xfrm>
        <a:graphic>
          <a:graphicData uri="http://schemas.openxmlformats.org/drawingml/2006/table">
            <a:tbl>
              <a:tblPr firstRow="1" bandRow="1">
                <a:tableStyleId>{191AEF42-BE87-4646-91D1-742295750099}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646515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43882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66144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Coffee 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Wednesday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220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6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838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044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220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23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026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16076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01" name="Shape 101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02" name="Shape 102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Gill Sans MT"/>
              <a:buNone/>
            </a:pPr>
            <a:endParaRPr sz="4400" b="0" i="0" u="none" strike="noStrike" cap="none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104" name="Shape 104"/>
          <p:cNvGraphicFramePr/>
          <p:nvPr/>
        </p:nvGraphicFramePr>
        <p:xfrm>
          <a:off x="457200" y="1371600"/>
          <a:ext cx="8194700" cy="4043495"/>
        </p:xfrm>
        <a:graphic>
          <a:graphicData uri="http://schemas.openxmlformats.org/drawingml/2006/table">
            <a:tbl>
              <a:tblPr firstRow="1" bandRow="1">
                <a:noFill/>
                <a:tableStyleId>{191AEF42-BE87-4646-91D1-742295750099}</a:tableStyleId>
              </a:tblPr>
              <a:tblGrid>
                <a:gridCol w="409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Variablesc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Tests; test statistics; SE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Continuous; one sample: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 known and n &gt; 30 OR data is a proportion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One-sample z-test; Z;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SE =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/sqrt(n); OR Diff. of proportions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Continuous; one sample: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 unknown or n &lt; 30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One-sample t-test; t; SE = s/sqrt(n-1)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two samples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Student’s t-test for difference of means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paired samples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Paired t-test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>
                          <a:solidFill>
                            <a:srgbClr val="A5A5A5"/>
                          </a:solidFill>
                        </a:rPr>
                        <a:t>Continuous; more than two samples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rgbClr val="A5A5A5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>
                          <a:solidFill>
                            <a:srgbClr val="A5A5A5"/>
                          </a:solidFill>
                        </a:rPr>
                        <a:t>ANOVA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rgbClr val="A5A5A5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A5A5A5"/>
                          </a:solidFill>
                        </a:rPr>
                        <a:t>Discrete; two variables; counts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A5A5A5"/>
                          </a:solidFill>
                        </a:rPr>
                        <a:t>Chi-square, goodness of fit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A5A5A5"/>
                          </a:solidFill>
                        </a:rPr>
                        <a:t>Continuous; two or more variables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A5A5A5"/>
                          </a:solidFill>
                        </a:rPr>
                        <a:t>Regression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5" name="Shape 105"/>
          <p:cNvSpPr/>
          <p:nvPr/>
        </p:nvSpPr>
        <p:spPr>
          <a:xfrm>
            <a:off x="428529" y="3657600"/>
            <a:ext cx="8229600" cy="443551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cxnSp>
        <p:nvCxnSpPr>
          <p:cNvPr id="106" name="Shape 106"/>
          <p:cNvCxnSpPr/>
          <p:nvPr/>
        </p:nvCxnSpPr>
        <p:spPr>
          <a:xfrm rot="10800000">
            <a:off x="4572000" y="4114799"/>
            <a:ext cx="1371599" cy="1524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07" name="Shape 107"/>
          <p:cNvSpPr txBox="1"/>
          <p:nvPr/>
        </p:nvSpPr>
        <p:spPr>
          <a:xfrm>
            <a:off x="5791200" y="5791200"/>
            <a:ext cx="2579745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You are here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304800" y="228600"/>
            <a:ext cx="8103949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if we have two samples that are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			     NOT independent?</a:t>
            </a:r>
          </a:p>
        </p:txBody>
      </p:sp>
      <p:pic>
        <p:nvPicPr>
          <p:cNvPr id="114" name="Shape 114" descr="http://www.witsendfarmdonks.com/images/KomotionRadarPairWinners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31978" y="3276600"/>
            <a:ext cx="4431020" cy="326707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762000" y="1524000"/>
            <a:ext cx="7335853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Multiple climate readings for the same location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Survey responses in a longitudinal study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Before and after conditions for a change in policy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838200" y="3657600"/>
            <a:ext cx="3200399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This is called a “matched pair” test.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/>
        </p:nvSpPr>
        <p:spPr>
          <a:xfrm>
            <a:off x="304800" y="228600"/>
            <a:ext cx="52167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Matched pair tests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316172" y="1219200"/>
            <a:ext cx="5322627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Measures and averages </a:t>
            </a:r>
            <a:r>
              <a:rPr lang="en-US" sz="3200" b="1" i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differences between pairs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b="1" i="1">
              <a:solidFill>
                <a:srgbClr val="FF0000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Items from sample 2 are matched with sample 1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6122841" y="317210"/>
            <a:ext cx="2472972" cy="369332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 gauges</a:t>
            </a:r>
          </a:p>
        </p:txBody>
      </p:sp>
      <p:graphicFrame>
        <p:nvGraphicFramePr>
          <p:cNvPr id="125" name="Shape 125"/>
          <p:cNvGraphicFramePr/>
          <p:nvPr/>
        </p:nvGraphicFramePr>
        <p:xfrm>
          <a:off x="6096001" y="774404"/>
          <a:ext cx="2576000" cy="4940625"/>
        </p:xfrm>
        <a:graphic>
          <a:graphicData uri="http://schemas.openxmlformats.org/drawingml/2006/table">
            <a:tbl>
              <a:tblPr>
                <a:noFill/>
                <a:tableStyleId>{191AEF42-BE87-4646-91D1-742295750099}</a:tableStyleId>
              </a:tblPr>
              <a:tblGrid>
                <a:gridCol w="38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500" b="0" i="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 u="none" strike="noStrike"/>
                        <a:t>1990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 u="none" strike="noStrike"/>
                        <a:t>2010</a:t>
                      </a:r>
                    </a:p>
                  </a:txBody>
                  <a:tcPr marL="12650" marR="12650" marT="126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 u="none" strike="noStrike"/>
                        <a:t>A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334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316</a:t>
                      </a:r>
                    </a:p>
                  </a:txBody>
                  <a:tcPr marL="12650" marR="12650" marT="126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 u="none" strike="noStrike"/>
                        <a:t>B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231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217</a:t>
                      </a:r>
                    </a:p>
                  </a:txBody>
                  <a:tcPr marL="12650" marR="12650" marT="126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 u="none" strike="noStrike"/>
                        <a:t>C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261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226</a:t>
                      </a:r>
                    </a:p>
                  </a:txBody>
                  <a:tcPr marL="12650" marR="12650" marT="126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 u="none" strike="noStrike"/>
                        <a:t>D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215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176</a:t>
                      </a:r>
                    </a:p>
                  </a:txBody>
                  <a:tcPr marL="12650" marR="12650" marT="126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 u="none" strike="noStrike"/>
                        <a:t>E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209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215</a:t>
                      </a:r>
                    </a:p>
                  </a:txBody>
                  <a:tcPr marL="12650" marR="12650" marT="126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 u="none" strike="noStrike"/>
                        <a:t>F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336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327</a:t>
                      </a:r>
                    </a:p>
                  </a:txBody>
                  <a:tcPr marL="12650" marR="12650" marT="126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 u="none" strike="noStrike"/>
                        <a:t>G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393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335</a:t>
                      </a:r>
                    </a:p>
                  </a:txBody>
                  <a:tcPr marL="12650" marR="12650" marT="126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 u="none" strike="noStrike"/>
                        <a:t>H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141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155</a:t>
                      </a:r>
                    </a:p>
                  </a:txBody>
                  <a:tcPr marL="12650" marR="12650" marT="126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 u="none" strike="noStrike"/>
                        <a:t>I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185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128</a:t>
                      </a:r>
                    </a:p>
                  </a:txBody>
                  <a:tcPr marL="12650" marR="12650" marT="126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 u="none" strike="noStrike"/>
                        <a:t>J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242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244</a:t>
                      </a:r>
                    </a:p>
                  </a:txBody>
                  <a:tcPr marL="12650" marR="12650" marT="126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 u="none" strike="noStrike"/>
                        <a:t>K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122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129</a:t>
                      </a:r>
                    </a:p>
                  </a:txBody>
                  <a:tcPr marL="12650" marR="12650" marT="126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 u="none" strike="noStrike"/>
                        <a:t>L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195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175</a:t>
                      </a:r>
                    </a:p>
                  </a:txBody>
                  <a:tcPr marL="12650" marR="12650" marT="126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 u="none" strike="noStrike"/>
                        <a:t>M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421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379</a:t>
                      </a:r>
                    </a:p>
                  </a:txBody>
                  <a:tcPr marL="12650" marR="12650" marT="126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 u="none" strike="noStrike"/>
                        <a:t>N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226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196</a:t>
                      </a:r>
                    </a:p>
                  </a:txBody>
                  <a:tcPr marL="12650" marR="12650" marT="1265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26" name="Shape 126"/>
          <p:cNvSpPr txBox="1"/>
          <p:nvPr/>
        </p:nvSpPr>
        <p:spPr>
          <a:xfrm>
            <a:off x="310475" y="3657550"/>
            <a:ext cx="5334000" cy="138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Here: 14 stream gauge readings from the same locations in 1990 and 2010.</a:t>
            </a:r>
          </a:p>
        </p:txBody>
      </p:sp>
      <p:sp>
        <p:nvSpPr>
          <p:cNvPr id="127" name="Shape 127"/>
          <p:cNvSpPr/>
          <p:nvPr/>
        </p:nvSpPr>
        <p:spPr>
          <a:xfrm>
            <a:off x="316175" y="5130325"/>
            <a:ext cx="49533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Does this show an </a:t>
            </a:r>
            <a:r>
              <a:rPr lang="en-US" sz="3200" b="1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decrease</a:t>
            </a:r>
            <a:r>
              <a:rPr lang="en-US" sz="3200" b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 stream flow?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304800" y="228600"/>
            <a:ext cx="79095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Matched pair tests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990600" y="936486"/>
            <a:ext cx="7391399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Test statistic compares mean difference to overall variance 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5105400" y="2895600"/>
            <a:ext cx="2784672" cy="20177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graphicFrame>
        <p:nvGraphicFramePr>
          <p:cNvPr id="136" name="Shape 136"/>
          <p:cNvGraphicFramePr/>
          <p:nvPr/>
        </p:nvGraphicFramePr>
        <p:xfrm>
          <a:off x="533400" y="2246332"/>
          <a:ext cx="3124225" cy="4230750"/>
        </p:xfrm>
        <a:graphic>
          <a:graphicData uri="http://schemas.openxmlformats.org/drawingml/2006/table">
            <a:tbl>
              <a:tblPr>
                <a:noFill/>
                <a:tableStyleId>{191AEF42-BE87-4646-91D1-742295750099}</a:tableStyleId>
              </a:tblPr>
              <a:tblGrid>
                <a:gridCol w="32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6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1990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2010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>
                          <a:solidFill>
                            <a:srgbClr val="FFFF99"/>
                          </a:solidFill>
                        </a:rPr>
                        <a:t>diff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A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334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316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18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B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231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217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14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C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261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226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35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D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176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39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E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209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-6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F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327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9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G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393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58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H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141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155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-14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I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185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128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57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J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242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244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-2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K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122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-7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L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195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175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20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M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421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379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42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N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226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196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30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cxnSp>
        <p:nvCxnSpPr>
          <p:cNvPr id="137" name="Shape 137"/>
          <p:cNvCxnSpPr/>
          <p:nvPr/>
        </p:nvCxnSpPr>
        <p:spPr>
          <a:xfrm>
            <a:off x="7010400" y="2209800"/>
            <a:ext cx="0" cy="68579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38" name="Shape 138"/>
          <p:cNvSpPr txBox="1"/>
          <p:nvPr/>
        </p:nvSpPr>
        <p:spPr>
          <a:xfrm>
            <a:off x="4344580" y="1686580"/>
            <a:ext cx="4489241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Mean matched pair difference</a:t>
            </a:r>
          </a:p>
        </p:txBody>
      </p:sp>
      <p:cxnSp>
        <p:nvCxnSpPr>
          <p:cNvPr id="139" name="Shape 139"/>
          <p:cNvCxnSpPr/>
          <p:nvPr/>
        </p:nvCxnSpPr>
        <p:spPr>
          <a:xfrm rot="10800000" flipH="1">
            <a:off x="5715000" y="4247365"/>
            <a:ext cx="609599" cy="101043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40" name="Shape 140"/>
          <p:cNvSpPr txBox="1"/>
          <p:nvPr/>
        </p:nvSpPr>
        <p:spPr>
          <a:xfrm>
            <a:off x="4619501" y="5286232"/>
            <a:ext cx="3762499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Standard error of the mean difference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/>
        </p:nvSpPr>
        <p:spPr>
          <a:xfrm>
            <a:off x="304800" y="228600"/>
            <a:ext cx="81315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Matched pair tests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4079816" y="1066800"/>
            <a:ext cx="2073451" cy="149284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graphicFrame>
        <p:nvGraphicFramePr>
          <p:cNvPr id="148" name="Shape 148"/>
          <p:cNvGraphicFramePr/>
          <p:nvPr/>
        </p:nvGraphicFramePr>
        <p:xfrm>
          <a:off x="533400" y="2246332"/>
          <a:ext cx="3124225" cy="4230750"/>
        </p:xfrm>
        <a:graphic>
          <a:graphicData uri="http://schemas.openxmlformats.org/drawingml/2006/table">
            <a:tbl>
              <a:tblPr>
                <a:noFill/>
                <a:tableStyleId>{191AEF42-BE87-4646-91D1-742295750099}</a:tableStyleId>
              </a:tblPr>
              <a:tblGrid>
                <a:gridCol w="32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6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1990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2010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>
                          <a:solidFill>
                            <a:srgbClr val="FFFF99"/>
                          </a:solidFill>
                        </a:rPr>
                        <a:t>diff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A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334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316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18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B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231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217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14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C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261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226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35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D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176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39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E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209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-6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F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327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9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G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393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58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H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141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155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-14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I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185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128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57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J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242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244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-2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K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122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-7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L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195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175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20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M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421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379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42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N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226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196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30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49" name="Shape 149"/>
          <p:cNvSpPr/>
          <p:nvPr/>
        </p:nvSpPr>
        <p:spPr>
          <a:xfrm>
            <a:off x="4495800" y="4191000"/>
            <a:ext cx="4460452" cy="209281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cxnSp>
        <p:nvCxnSpPr>
          <p:cNvPr id="150" name="Shape 150"/>
          <p:cNvCxnSpPr/>
          <p:nvPr/>
        </p:nvCxnSpPr>
        <p:spPr>
          <a:xfrm flipH="1">
            <a:off x="4876801" y="2184651"/>
            <a:ext cx="239741" cy="284454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51" name="Shape 151"/>
          <p:cNvCxnSpPr/>
          <p:nvPr/>
        </p:nvCxnSpPr>
        <p:spPr>
          <a:xfrm>
            <a:off x="7696200" y="3886200"/>
            <a:ext cx="0" cy="762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52" name="Shape 152"/>
          <p:cNvSpPr txBox="1"/>
          <p:nvPr/>
        </p:nvSpPr>
        <p:spPr>
          <a:xfrm>
            <a:off x="5666091" y="2931992"/>
            <a:ext cx="3271963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Measures variance of the </a:t>
            </a:r>
            <a:r>
              <a:rPr lang="en-US" sz="2800" b="1" i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pair difference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304800" y="228600"/>
            <a:ext cx="83682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Matched pair tests</a:t>
            </a:r>
          </a:p>
        </p:txBody>
      </p:sp>
      <p:graphicFrame>
        <p:nvGraphicFramePr>
          <p:cNvPr id="159" name="Shape 159"/>
          <p:cNvGraphicFramePr/>
          <p:nvPr/>
        </p:nvGraphicFramePr>
        <p:xfrm>
          <a:off x="457200" y="1007742"/>
          <a:ext cx="3124225" cy="4230750"/>
        </p:xfrm>
        <a:graphic>
          <a:graphicData uri="http://schemas.openxmlformats.org/drawingml/2006/table">
            <a:tbl>
              <a:tblPr>
                <a:noFill/>
                <a:tableStyleId>{191AEF42-BE87-4646-91D1-742295750099}</a:tableStyleId>
              </a:tblPr>
              <a:tblGrid>
                <a:gridCol w="32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6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1990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2010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>
                          <a:solidFill>
                            <a:srgbClr val="FFFF99"/>
                          </a:solidFill>
                        </a:rPr>
                        <a:t>diff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A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334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316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18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B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231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217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14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C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261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226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35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D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176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39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E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209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-6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F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327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9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G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393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58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H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141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155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-14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I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185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128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57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J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242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244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-2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K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122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-7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L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195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175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20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M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421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379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42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N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226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196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30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61" name="Shape 161"/>
          <p:cNvSpPr txBox="1"/>
          <p:nvPr/>
        </p:nvSpPr>
        <p:spPr>
          <a:xfrm>
            <a:off x="4572000" y="3810196"/>
            <a:ext cx="3906839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This is a </a:t>
            </a:r>
            <a:r>
              <a:rPr lang="en-US" sz="3200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one tailed test.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hape 161"/>
              <p:cNvSpPr txBox="1"/>
              <p:nvPr/>
            </p:nvSpPr>
            <p:spPr>
              <a:xfrm>
                <a:off x="4341187" y="1370236"/>
                <a:ext cx="3906839" cy="584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2800" dirty="0">
                    <a:solidFill>
                      <a:srgbClr val="FFFF66"/>
                    </a:solidFill>
                    <a:latin typeface="Gill Sans MT"/>
                    <a:ea typeface="Gill Sans MT"/>
                    <a:cs typeface="Gill Sans MT"/>
                    <a:sym typeface="Gill Sans MT"/>
                  </a:rPr>
                  <a:t>What’s our null and alternate hypothesis?</a:t>
                </a:r>
              </a:p>
              <a:p>
                <a:pPr lvl="0">
                  <a:buSzPct val="2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sym typeface="Gill Sans MT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sym typeface="Gill Sans MT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sym typeface="Gill Sans MT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  <a:sym typeface="Gill Sans MT"/>
                        </a:rPr>
                        <m:t>: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sym typeface="Gill Sans MT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Gill Sans MT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sym typeface="Gill Sans MT"/>
                            </a:rPr>
                            <m:t>1990</m:t>
                          </m:r>
                        </m:sub>
                      </m:sSub>
                      <m:r>
                        <a:rPr lang="en-US" sz="2800" i="1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Gill Sans MT"/>
                        </a:rPr>
                        <m:t>≤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sym typeface="Gill Sans MT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Gill Sans MT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Gill Sans MT"/>
                            </a:rPr>
                            <m:t>2010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solidFill>
                    <a:srgbClr val="FFFF66"/>
                  </a:solidFill>
                  <a:latin typeface="Gill Sans MT"/>
                  <a:ea typeface="Gill Sans MT"/>
                  <a:cs typeface="Gill Sans MT"/>
                  <a:sym typeface="Gill Sans MT"/>
                </a:endParaRPr>
              </a:p>
              <a:p>
                <a:pPr lvl="0">
                  <a:buSzPct val="2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sym typeface="Gill Sans MT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sym typeface="Gill Sans MT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sym typeface="Gill Sans MT"/>
                            </a:rPr>
                            <m:t>𝐴</m:t>
                          </m:r>
                        </m:sub>
                      </m:sSub>
                      <m:r>
                        <a:rPr lang="en-US" sz="2800" i="1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  <a:sym typeface="Gill Sans MT"/>
                        </a:rPr>
                        <m:t>: 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sym typeface="Gill Sans MT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Gill Sans MT"/>
                            </a:rPr>
                            <m:t>𝜇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sym typeface="Gill Sans MT"/>
                            </a:rPr>
                            <m:t>19</m:t>
                          </m:r>
                          <m:r>
                            <a:rPr lang="en-US" sz="28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sym typeface="Gill Sans MT"/>
                            </a:rPr>
                            <m:t>9</m:t>
                          </m:r>
                          <m:r>
                            <a:rPr lang="en-US" sz="2800" i="1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sym typeface="Gill Sans MT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Gill Sans MT"/>
                        </a:rPr>
                        <m:t>&gt;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sym typeface="Gill Sans MT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Gill Sans MT"/>
                            </a:rPr>
                            <m:t>𝜇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Gill Sans MT"/>
                            </a:rPr>
                            <m:t>2010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solidFill>
                    <a:srgbClr val="FFFF66"/>
                  </a:solidFill>
                  <a:latin typeface="Gill Sans MT"/>
                  <a:ea typeface="Gill Sans MT"/>
                  <a:cs typeface="Gill Sans MT"/>
                  <a:sym typeface="Gill Sans MT"/>
                </a:endParaRPr>
              </a:p>
            </p:txBody>
          </p:sp>
        </mc:Choice>
        <mc:Fallback xmlns="">
          <p:sp>
            <p:nvSpPr>
              <p:cNvPr id="6" name="Shape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187" y="1370236"/>
                <a:ext cx="3906839" cy="584774"/>
              </a:xfrm>
              <a:prstGeom prst="rect">
                <a:avLst/>
              </a:prstGeom>
              <a:blipFill rotWithShape="0">
                <a:blip r:embed="rId3"/>
                <a:stretch>
                  <a:fillRect l="-3120" t="-11458" b="-1979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114800" y="2973421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/>
        </p:nvSpPr>
        <p:spPr>
          <a:xfrm>
            <a:off x="304800" y="228600"/>
            <a:ext cx="4023857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Matched pair tests</a:t>
            </a:r>
          </a:p>
        </p:txBody>
      </p:sp>
      <p:graphicFrame>
        <p:nvGraphicFramePr>
          <p:cNvPr id="168" name="Shape 168"/>
          <p:cNvGraphicFramePr/>
          <p:nvPr/>
        </p:nvGraphicFramePr>
        <p:xfrm>
          <a:off x="457200" y="1007742"/>
          <a:ext cx="3124225" cy="4230750"/>
        </p:xfrm>
        <a:graphic>
          <a:graphicData uri="http://schemas.openxmlformats.org/drawingml/2006/table">
            <a:tbl>
              <a:tblPr>
                <a:noFill/>
                <a:tableStyleId>{191AEF42-BE87-4646-91D1-742295750099}</a:tableStyleId>
              </a:tblPr>
              <a:tblGrid>
                <a:gridCol w="32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6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1990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2010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>
                          <a:solidFill>
                            <a:srgbClr val="FFFF99"/>
                          </a:solidFill>
                        </a:rPr>
                        <a:t>diff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A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334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316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18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B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231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217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14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C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261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226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35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D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176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39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E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209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-6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F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327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9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G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393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58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H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141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155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-14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I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185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128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57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J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242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244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-2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K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122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-7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L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195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175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20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M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421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379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42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N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226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196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30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69" name="Shape 169"/>
          <p:cNvSpPr txBox="1"/>
          <p:nvPr/>
        </p:nvSpPr>
        <p:spPr>
          <a:xfrm>
            <a:off x="4038601" y="1143000"/>
            <a:ext cx="4343400" cy="107721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3650" t="-7384" r="-1262" b="-17613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4800600" y="2607114"/>
            <a:ext cx="372731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d.f. = n-1 = 13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4049973" y="3738867"/>
            <a:ext cx="4770216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For a one tailed test with 13 df,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critical value is 1.77</a:t>
            </a:r>
          </a:p>
        </p:txBody>
      </p:sp>
      <p:cxnSp>
        <p:nvCxnSpPr>
          <p:cNvPr id="172" name="Shape 172"/>
          <p:cNvCxnSpPr/>
          <p:nvPr/>
        </p:nvCxnSpPr>
        <p:spPr>
          <a:xfrm rot="10800000">
            <a:off x="7162800" y="4692975"/>
            <a:ext cx="0" cy="48862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73" name="Shape 173"/>
          <p:cNvSpPr txBox="1"/>
          <p:nvPr/>
        </p:nvSpPr>
        <p:spPr>
          <a:xfrm>
            <a:off x="5029198" y="5105400"/>
            <a:ext cx="3429001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You can use the critical value listed for a 90% two tailed test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/>
        </p:nvSpPr>
        <p:spPr>
          <a:xfrm>
            <a:off x="304800" y="228600"/>
            <a:ext cx="4023857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Matched pair tests</a:t>
            </a:r>
          </a:p>
        </p:txBody>
      </p:sp>
      <p:graphicFrame>
        <p:nvGraphicFramePr>
          <p:cNvPr id="180" name="Shape 180"/>
          <p:cNvGraphicFramePr/>
          <p:nvPr/>
        </p:nvGraphicFramePr>
        <p:xfrm>
          <a:off x="457200" y="1007742"/>
          <a:ext cx="3124225" cy="4230750"/>
        </p:xfrm>
        <a:graphic>
          <a:graphicData uri="http://schemas.openxmlformats.org/drawingml/2006/table">
            <a:tbl>
              <a:tblPr>
                <a:noFill/>
                <a:tableStyleId>{191AEF42-BE87-4646-91D1-742295750099}</a:tableStyleId>
              </a:tblPr>
              <a:tblGrid>
                <a:gridCol w="32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6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1990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2010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>
                          <a:solidFill>
                            <a:srgbClr val="FFFF99"/>
                          </a:solidFill>
                        </a:rPr>
                        <a:t>diff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A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334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316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18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B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231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217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14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C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261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226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35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D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176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39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E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209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-6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F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327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9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G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393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58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H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141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155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-14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I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185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128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57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J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242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244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-2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K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122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-7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L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195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175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20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M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421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379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42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N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226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196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30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81" name="Shape 181"/>
          <p:cNvSpPr txBox="1"/>
          <p:nvPr/>
        </p:nvSpPr>
        <p:spPr>
          <a:xfrm>
            <a:off x="4450630" y="5181600"/>
            <a:ext cx="2073451" cy="149284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82" name="Shape 182"/>
          <p:cNvSpPr/>
          <p:nvPr/>
        </p:nvSpPr>
        <p:spPr>
          <a:xfrm>
            <a:off x="4089185" y="1828800"/>
            <a:ext cx="4869795" cy="124482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83" name="Shape 183"/>
          <p:cNvSpPr/>
          <p:nvPr/>
        </p:nvSpPr>
        <p:spPr>
          <a:xfrm>
            <a:off x="4108519" y="3205373"/>
            <a:ext cx="2548967" cy="72147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84" name="Shape 184"/>
          <p:cNvSpPr/>
          <p:nvPr/>
        </p:nvSpPr>
        <p:spPr>
          <a:xfrm>
            <a:off x="5487355" y="5181600"/>
            <a:ext cx="761043" cy="533399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927</Words>
  <Application>Microsoft Office PowerPoint</Application>
  <PresentationFormat>On-screen Show (4:3)</PresentationFormat>
  <Paragraphs>630</Paragraphs>
  <Slides>13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Cambria Math</vt:lpstr>
      <vt:lpstr>Gill Sans MT</vt:lpstr>
      <vt:lpstr>Times New Roman</vt:lpstr>
      <vt:lpstr>Noto Sans Symbols</vt:lpstr>
      <vt:lpstr>Arial</vt:lpstr>
      <vt:lpstr>Office Theme</vt:lpstr>
      <vt:lpstr>Matched two sample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Matched two sample tests</dc:title>
  <dc:creator>Gerald Shannon</dc:creator>
  <cp:lastModifiedBy>Jerry Shannon</cp:lastModifiedBy>
  <cp:revision>8</cp:revision>
  <dcterms:modified xsi:type="dcterms:W3CDTF">2020-10-09T20:36:10Z</dcterms:modified>
</cp:coreProperties>
</file>