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Gill Sans MT" panose="020B050202010402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CDB4F-4083-4AFB-97AF-8FA7FAF5986E}">
  <a:tblStyle styleId="{F96CDB4F-4083-4AFB-97AF-8FA7FAF5986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7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773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432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92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600" b="0" i="1" u="none" strike="noStrike" cap="none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phdcomics.com/comics/archive/phd082707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345" y="1752600"/>
            <a:ext cx="66675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uses a similar measure, but removes the averaging part: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295400" y="19050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9" name="Shape 189"/>
          <p:cNvSpPr/>
          <p:nvPr/>
        </p:nvSpPr>
        <p:spPr>
          <a:xfrm>
            <a:off x="3505200" y="2743200"/>
            <a:ext cx="1904999" cy="83819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40361" y="3733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called the “sum of squares”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51042" y="4572000"/>
            <a:ext cx="3908313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does this twice: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20425" y="1417775"/>
            <a:ext cx="89235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Between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means 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grand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20424" y="4151525"/>
            <a:ext cx="85812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Within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obs.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769078" y="2590800"/>
            <a:ext cx="3782958" cy="1312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5143500" y="3505200"/>
            <a:ext cx="266699" cy="22386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5391498" y="3505200"/>
            <a:ext cx="297149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mean of group i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6040680" y="2590800"/>
            <a:ext cx="436319" cy="45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6400800" y="2274561"/>
            <a:ext cx="17712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grand mean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4504426" y="2498422"/>
            <a:ext cx="190500" cy="70197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4676235" y="2274561"/>
            <a:ext cx="13644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# of obs. in group i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04800" y="4953000"/>
            <a:ext cx="4537460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387860" y="5341903"/>
            <a:ext cx="2420395" cy="13234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This figure is calculated once for all observations in all groups</a:t>
            </a:r>
          </a:p>
        </p:txBody>
      </p:sp>
      <p:cxnSp>
        <p:nvCxnSpPr>
          <p:cNvPr id="209" name="Shape 209"/>
          <p:cNvCxnSpPr/>
          <p:nvPr/>
        </p:nvCxnSpPr>
        <p:spPr>
          <a:xfrm flipH="1">
            <a:off x="2971799" y="5341903"/>
            <a:ext cx="381000" cy="31307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352800" y="4973978"/>
            <a:ext cx="13644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 of group i</a:t>
            </a: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4301990" y="6003623"/>
            <a:ext cx="297685" cy="2923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4504424" y="6296000"/>
            <a:ext cx="1799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sd of group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squares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each variance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095866" y="2065883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328770" y="2065883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09600" y="3730464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squares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for each variance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143000" y="1752600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413612" y="1752600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52400" y="3657600"/>
            <a:ext cx="883703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final test statistic (F) is the ratio of these two numbers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Its d.f. = the number of total observations - 1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309024" y="4876800"/>
            <a:ext cx="2380459" cy="12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876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228600" y="228600"/>
            <a:ext cx="842595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this case: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neighborhoods have equal # of pumpkins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Neighborhoods have unequal # of pumpkins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75391" y="4038600"/>
            <a:ext cx="8968608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test statistic can be found on a table of F values.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(2) and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(9).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Here, the critical value is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4.3.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02684" y="2362200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Shape 245"/>
          <p:cNvGraphicFramePr/>
          <p:nvPr/>
        </p:nvGraphicFramePr>
        <p:xfrm>
          <a:off x="3708025" y="3955617"/>
          <a:ext cx="52804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3708021" y="3088261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28600" y="228600"/>
            <a:ext cx="8425957" cy="22467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19" t="-2716" b="-652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Shape 253"/>
          <p:cNvGraphicFramePr/>
          <p:nvPr/>
        </p:nvGraphicFramePr>
        <p:xfrm>
          <a:off x="3740846" y="3775555"/>
          <a:ext cx="531505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4617492" y="28956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411" y="15488"/>
            <a:ext cx="9002971" cy="23853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22" t="-2557" b="-281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Shape 261"/>
          <p:cNvGraphicFramePr/>
          <p:nvPr/>
        </p:nvGraphicFramePr>
        <p:xfrm>
          <a:off x="3532135" y="3927955"/>
          <a:ext cx="539377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2" name="Shape 26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04800" y="895725"/>
            <a:ext cx="297228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3 – 1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12 – 3 = 9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527082" y="330507"/>
            <a:ext cx="4393318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527082" y="1752600"/>
            <a:ext cx="5246500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Shape 271"/>
          <p:cNvGraphicFramePr/>
          <p:nvPr/>
        </p:nvGraphicFramePr>
        <p:xfrm>
          <a:off x="3878485" y="3927955"/>
          <a:ext cx="504742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6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2" name="Shape 27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6200" y="152400"/>
            <a:ext cx="41392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 the test statistic is…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04800" y="3276600"/>
            <a:ext cx="3733800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critical value was 4.3.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null hypothesis is NOT rejected. These groups are statistically equal.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2D3EFD5-16AC-4B9F-A817-7B6FA32CFDC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blipFill>
                <a:blip r:embed="rId3"/>
                <a:stretch>
                  <a:fillRect l="-2692" r="-153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4.1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1.55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=2.65 </m:t>
                      </m:r>
                    </m:oMath>
                  </m:oMathPara>
                </a14:m>
                <a:endParaRPr lang="en-US" sz="4000" dirty="0">
                  <a:solidFill>
                    <a:srgbClr val="FFFF66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65175" y="76200"/>
            <a:ext cx="7464425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Post hoc tests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phdcomics.com/comics/archive/phd081409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905000"/>
            <a:ext cx="8915400" cy="386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2735374511"/>
              </p:ext>
            </p:extLst>
          </p:nvPr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{F96CDB4F-4083-4AFB-97AF-8FA7FAF5986E}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64924" y="3962400"/>
            <a:ext cx="8229600" cy="6095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4876800" y="4686300"/>
            <a:ext cx="1066799" cy="9524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03625" y="133650"/>
            <a:ext cx="8565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Study: Two new drugs to treat anxiety: </a:t>
            </a:r>
            <a:r>
              <a:rPr lang="en-US" sz="36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anxifree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6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joyzepam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. Do either (or both) have a beneficial effect?</a:t>
            </a:r>
            <a:endParaRPr lang="en-US" sz="40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anxiety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8" y="2088204"/>
            <a:ext cx="4620942" cy="46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03625" y="133650"/>
            <a:ext cx="8565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You’ve run an ANOVA analysis that’s come out significant.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				</a:t>
            </a: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NOW WHAT?</a:t>
            </a:r>
          </a:p>
        </p:txBody>
      </p:sp>
      <p:graphicFrame>
        <p:nvGraphicFramePr>
          <p:cNvPr id="101" name="Shape 101"/>
          <p:cNvGraphicFramePr/>
          <p:nvPr>
            <p:extLst/>
          </p:nvPr>
        </p:nvGraphicFramePr>
        <p:xfrm>
          <a:off x="5529770" y="1069956"/>
          <a:ext cx="2641625" cy="3592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Drug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5029200"/>
            <a:ext cx="6436632" cy="134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1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28600" y="228600"/>
            <a:ext cx="82782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possibilities?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14400" y="914400"/>
            <a:ext cx="80796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All three drugs have equal effects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The drugs have unequal effects</a:t>
            </a:r>
          </a:p>
        </p:txBody>
      </p:sp>
      <p:graphicFrame>
        <p:nvGraphicFramePr>
          <p:cNvPr id="110" name="Shape 110"/>
          <p:cNvGraphicFramePr/>
          <p:nvPr/>
        </p:nvGraphicFramePr>
        <p:xfrm>
          <a:off x="1905000" y="2438400"/>
          <a:ext cx="6096000" cy="296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J = 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Hypothesis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Null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228600" y="228600"/>
            <a:ext cx="7347204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we know which is correct?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Post-hoc tests 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can check for this</a:t>
            </a:r>
          </a:p>
        </p:txBody>
      </p:sp>
      <p:graphicFrame>
        <p:nvGraphicFramePr>
          <p:cNvPr id="117" name="Shape 117"/>
          <p:cNvGraphicFramePr/>
          <p:nvPr/>
        </p:nvGraphicFramePr>
        <p:xfrm>
          <a:off x="1870025" y="2517075"/>
          <a:ext cx="6096000" cy="296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Hypothesis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Null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28600" y="228600"/>
            <a:ext cx="804957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run two sample tests on the data 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90600"/>
            <a:ext cx="52482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0250" y="2232836"/>
            <a:ext cx="5143499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3800" y="3733800"/>
            <a:ext cx="52577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93149" y="199775"/>
            <a:ext cx="8438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pairwise.t.test does this for all variables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143000"/>
            <a:ext cx="7129955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28600" y="228600"/>
            <a:ext cx="667342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many different combinations?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62000" y="12192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x!(n-x)!</a:t>
            </a:r>
          </a:p>
        </p:txBody>
      </p:sp>
      <p:cxnSp>
        <p:nvCxnSpPr>
          <p:cNvPr id="141" name="Shape 141"/>
          <p:cNvCxnSpPr>
            <a:stCxn id="140" idx="1"/>
            <a:endCxn id="140" idx="3"/>
          </p:cNvCxnSpPr>
          <p:nvPr/>
        </p:nvCxnSpPr>
        <p:spPr>
          <a:xfrm>
            <a:off x="762000" y="18193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Shape 142"/>
          <p:cNvSpPr txBox="1"/>
          <p:nvPr/>
        </p:nvSpPr>
        <p:spPr>
          <a:xfrm>
            <a:off x="2971800" y="12192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2!(3-2)!</a:t>
            </a:r>
          </a:p>
        </p:txBody>
      </p:sp>
      <p:cxnSp>
        <p:nvCxnSpPr>
          <p:cNvPr id="143" name="Shape 143"/>
          <p:cNvCxnSpPr>
            <a:stCxn id="142" idx="1"/>
            <a:endCxn id="142" idx="3"/>
          </p:cNvCxnSpPr>
          <p:nvPr/>
        </p:nvCxnSpPr>
        <p:spPr>
          <a:xfrm>
            <a:off x="2971800" y="18193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Shape 144"/>
          <p:cNvSpPr txBox="1"/>
          <p:nvPr/>
        </p:nvSpPr>
        <p:spPr>
          <a:xfrm>
            <a:off x="2438400" y="15240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724400" y="1524000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 3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57200" y="2819400"/>
            <a:ext cx="581614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we had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eight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groups?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38200" y="37338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x!(n-x)!</a:t>
            </a:r>
          </a:p>
        </p:txBody>
      </p:sp>
      <p:cxnSp>
        <p:nvCxnSpPr>
          <p:cNvPr id="148" name="Shape 148"/>
          <p:cNvCxnSpPr>
            <a:stCxn id="147" idx="1"/>
            <a:endCxn id="147" idx="3"/>
          </p:cNvCxnSpPr>
          <p:nvPr/>
        </p:nvCxnSpPr>
        <p:spPr>
          <a:xfrm>
            <a:off x="838200" y="43339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Shape 149"/>
          <p:cNvSpPr txBox="1"/>
          <p:nvPr/>
        </p:nvSpPr>
        <p:spPr>
          <a:xfrm>
            <a:off x="3048000" y="3733800"/>
            <a:ext cx="1837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8!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2!(8-2)!</a:t>
            </a:r>
          </a:p>
        </p:txBody>
      </p:sp>
      <p:cxnSp>
        <p:nvCxnSpPr>
          <p:cNvPr id="150" name="Shape 150"/>
          <p:cNvCxnSpPr>
            <a:stCxn id="149" idx="1"/>
            <a:endCxn id="149" idx="3"/>
          </p:cNvCxnSpPr>
          <p:nvPr/>
        </p:nvCxnSpPr>
        <p:spPr>
          <a:xfrm>
            <a:off x="3048000" y="4333950"/>
            <a:ext cx="18372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2514600" y="40386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953000" y="4038600"/>
            <a:ext cx="117211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 28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28600" y="5110400"/>
            <a:ext cx="84519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control for potential false positives, post hoc tests use statistical </a:t>
            </a: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28600" y="304800"/>
            <a:ext cx="44000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Bonferroni correction: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62000" y="1066800"/>
            <a:ext cx="714554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the number of tests (m)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by the p-value for each test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143000" y="2895600"/>
            <a:ext cx="56277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three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0.0018 = 0.0054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0.2055 = 0.6165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0.00003 = 0.00009 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t="64434" r="52487"/>
          <a:stretch/>
        </p:blipFill>
        <p:spPr>
          <a:xfrm>
            <a:off x="391800" y="2444171"/>
            <a:ext cx="4400100" cy="1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281007" y="304800"/>
            <a:ext cx="863439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R, the Tukey HSD test is a helpful function for post-hoc tests. 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7879164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5105400" y="3048000"/>
            <a:ext cx="914400" cy="762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t="62791" r="50000"/>
          <a:stretch/>
        </p:blipFill>
        <p:spPr>
          <a:xfrm>
            <a:off x="4084825" y="5156625"/>
            <a:ext cx="4380900" cy="12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33406" y="4419600"/>
            <a:ext cx="863439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with Bonferroni: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190500" y="180975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ANOVA and many other tests, it’s important to check our assumptions!</a:t>
            </a: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check yourself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25" y="1612136"/>
            <a:ext cx="6473342" cy="489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03400" y="193325"/>
            <a:ext cx="87957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311837" y="8029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71524" y="4849700"/>
            <a:ext cx="72789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variable: Neighborhood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variable:  # of decorations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521674" y="1767725"/>
            <a:ext cx="3565499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228600" y="1447800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makes </a:t>
            </a:r>
            <a:r>
              <a:rPr lang="en-US" sz="3600" b="1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</a:t>
            </a:r>
            <a:r>
              <a:rPr lang="en-US" sz="36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assumptions: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from the ANOVA are normally distributed.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 is equal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each of your groups.</a:t>
            </a:r>
          </a:p>
          <a:p>
            <a:pPr marL="571500" marR="0" lvl="0" indent="-5715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7805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28600" y="0"/>
            <a:ext cx="8558193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We’ll talk more about residuals with regression. It’s a form of model error.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can check their normality using R: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766" y="2362200"/>
            <a:ext cx="5641965" cy="9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3429000"/>
            <a:ext cx="3557586" cy="332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3000" y="3429000"/>
            <a:ext cx="3580053" cy="334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16194" y="304800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are several tests for equal variance between groups.  The easiest in R is the Fligner-Kileen test.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Remember: 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Variance IS equal.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81400"/>
            <a:ext cx="8087496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228600" y="228600"/>
            <a:ext cx="86105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Kruskal-Wallis test is a non-parametric version of ANOVA.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Like the Wilcoxon tests, it relies on ordinal rankings of data.</a:t>
            </a:r>
          </a:p>
        </p:txBody>
      </p:sp>
      <p:pic>
        <p:nvPicPr>
          <p:cNvPr id="201" name="Shape 201" descr="https://encrypted-tbn1.gstatic.com/images?q=tbn:ANd9GcSckziYLCmBqwrkdfddyrjJVOSZEY6swULch3vXsrratQYGjbhJ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247" y="3581400"/>
            <a:ext cx="4611687" cy="11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81000" y="5334000"/>
            <a:ext cx="86105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R, it’s the function “kruskal.test”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228600" y="228600"/>
            <a:ext cx="86105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try it out!</a:t>
            </a:r>
          </a:p>
        </p:txBody>
      </p:sp>
      <p:pic>
        <p:nvPicPr>
          <p:cNvPr id="2050" name="Picture 2" descr="https://sarahmarleydotcom.files.wordpress.com/2015/07/hey-gi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93" y="1261513"/>
            <a:ext cx="4391025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15250" y="199625"/>
            <a:ext cx="8865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32262" y="8092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840950" y="1767725"/>
            <a:ext cx="2796900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could do a bunch of two sample tests, but that’s BORING!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7" name="Shape 127" descr="http://www.futurescientistsfund.org/wp-content/uploads/2011/07/iStock_000011991430X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3938108"/>
            <a:ext cx="40671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942725" y="265750"/>
            <a:ext cx="73230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do this analysis, we conduct an ANOVA (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An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alysis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Va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riance) test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75" y="1771712"/>
            <a:ext cx="85725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48321" y="304800"/>
            <a:ext cx="868232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establishes there is a difference in the dependent variable for at least </a:t>
            </a: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one pair of groups</a:t>
            </a:r>
          </a:p>
        </p:txBody>
      </p:sp>
      <p:pic>
        <p:nvPicPr>
          <p:cNvPr id="141" name="Shape 14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2003622"/>
            <a:ext cx="4908181" cy="3136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2712719" y="2895233"/>
            <a:ext cx="1554479" cy="1953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3" name="Shape 143"/>
          <p:cNvSpPr txBox="1"/>
          <p:nvPr/>
        </p:nvSpPr>
        <p:spPr>
          <a:xfrm>
            <a:off x="533400" y="2362200"/>
            <a:ext cx="2590800" cy="120032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The ANOVA test would be significant in finding a difference for all of these cases except for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Hypotheses with ANOVA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62000" y="951130"/>
            <a:ext cx="67818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only tells us if group means are statistically equal.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group means are equal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 group means are not all equal</a:t>
            </a:r>
          </a:p>
        </p:txBody>
      </p:sp>
      <p:pic>
        <p:nvPicPr>
          <p:cNvPr id="151" name="Shape 15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3389769"/>
            <a:ext cx="4908181" cy="313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48321" y="4038600"/>
            <a:ext cx="285207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does NOT tell us what way they’re unequal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compares variance:</a:t>
            </a:r>
          </a:p>
        </p:txBody>
      </p:sp>
      <p:pic>
        <p:nvPicPr>
          <p:cNvPr id="159" name="Shape 159" descr="http://www.bexcellence.org/image-files/anov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2514600"/>
            <a:ext cx="5719335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48325" y="951125"/>
            <a:ext cx="8752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variability (distance from obs. to “grand” mean)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VS.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varaibility (distance from obs. to group mean)</a:t>
            </a:r>
          </a:p>
        </p:txBody>
      </p:sp>
      <p:sp>
        <p:nvSpPr>
          <p:cNvPr id="161" name="Shape 161"/>
          <p:cNvSpPr/>
          <p:nvPr/>
        </p:nvSpPr>
        <p:spPr>
          <a:xfrm>
            <a:off x="4689483" y="4419600"/>
            <a:ext cx="95689" cy="1143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222350" y="4876800"/>
            <a:ext cx="17736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One observation</a:t>
            </a:r>
          </a:p>
        </p:txBody>
      </p:sp>
      <p:cxnSp>
        <p:nvCxnSpPr>
          <p:cNvPr id="163" name="Shape 163"/>
          <p:cNvCxnSpPr>
            <a:stCxn id="162" idx="0"/>
          </p:cNvCxnSpPr>
          <p:nvPr/>
        </p:nvCxnSpPr>
        <p:spPr>
          <a:xfrm rot="10800000" flipH="1">
            <a:off x="4109196" y="4533900"/>
            <a:ext cx="580200" cy="342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6060067" y="2667000"/>
            <a:ext cx="0" cy="2038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5514103" y="4856748"/>
            <a:ext cx="364009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ALL observations-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“grand mean”</a:t>
            </a:r>
          </a:p>
        </p:txBody>
      </p:sp>
      <p:cxnSp>
        <p:nvCxnSpPr>
          <p:cNvPr id="166" name="Shape 166"/>
          <p:cNvCxnSpPr>
            <a:stCxn id="165" idx="0"/>
          </p:cNvCxnSpPr>
          <p:nvPr/>
        </p:nvCxnSpPr>
        <p:spPr>
          <a:xfrm rot="10800000">
            <a:off x="6168952" y="4419648"/>
            <a:ext cx="1165200" cy="43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4785173" y="4267200"/>
            <a:ext cx="39642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168" name="Shape 168"/>
          <p:cNvCxnSpPr/>
          <p:nvPr/>
        </p:nvCxnSpPr>
        <p:spPr>
          <a:xfrm>
            <a:off x="4797828" y="4558921"/>
            <a:ext cx="114577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3337526" y="2895600"/>
            <a:ext cx="1447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 variance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4310342" y="3417332"/>
            <a:ext cx="673043" cy="6974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5121150" y="5699350"/>
            <a:ext cx="16236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variance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5304283" y="4638174"/>
            <a:ext cx="0" cy="102966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348322" y="3766066"/>
            <a:ext cx="269967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smaller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the statistic, 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greater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probability that the groups are equal.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Remember variance?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33400" y="1371600"/>
            <a:ext cx="6248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the average distance between observations and their mean, squared to make it all positive.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135950" y="31242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1411</Words>
  <Application>Microsoft Office PowerPoint</Application>
  <PresentationFormat>On-screen Show (4:3)</PresentationFormat>
  <Paragraphs>454</Paragraphs>
  <Slides>34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Gill Sans MT</vt:lpstr>
      <vt:lpstr>Arial</vt:lpstr>
      <vt:lpstr>Calibri</vt:lpstr>
      <vt:lpstr>Noto Sans Symbols</vt:lpstr>
      <vt:lpstr>Cambria Math</vt:lpstr>
      <vt:lpstr>Office Theme</vt:lpstr>
      <vt:lpstr>Anova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hoc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Week 10, class 2</dc:title>
  <dc:creator>Gerald Shannon</dc:creator>
  <cp:lastModifiedBy>Jerry Shannon</cp:lastModifiedBy>
  <cp:revision>11</cp:revision>
  <dcterms:modified xsi:type="dcterms:W3CDTF">2020-10-23T18:53:22Z</dcterms:modified>
</cp:coreProperties>
</file>