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86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9" r:id="rId11"/>
    <p:sldId id="287" r:id="rId12"/>
    <p:sldId id="270" r:id="rId13"/>
    <p:sldId id="271" r:id="rId14"/>
    <p:sldId id="272" r:id="rId15"/>
    <p:sldId id="273" r:id="rId16"/>
    <p:sldId id="281" r:id="rId17"/>
    <p:sldId id="274" r:id="rId18"/>
    <p:sldId id="275" r:id="rId19"/>
    <p:sldId id="277" r:id="rId20"/>
    <p:sldId id="278" r:id="rId21"/>
    <p:sldId id="282" r:id="rId22"/>
    <p:sldId id="276" r:id="rId23"/>
    <p:sldId id="285" r:id="rId24"/>
    <p:sldId id="288" r:id="rId25"/>
    <p:sldId id="283" r:id="rId2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  <p:embeddedFont>
      <p:font typeface="Gill Sans MT" panose="020B0502020104020203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EA40C2-255E-4F26-BCB9-FC503035A6AE}">
  <a:tblStyle styleId="{68EA40C2-255E-4F26-BCB9-FC503035A6AE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1131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8576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6348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BF511-F575-4496-9E82-CD938318C1D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925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BF511-F575-4496-9E82-CD938318C1D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92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BF511-F575-4496-9E82-CD938318C1D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7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BF511-F575-4496-9E82-CD938318C1D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14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d.edu/~rwilliam/stats2/l25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6324600" cy="1642200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>
                <a:solidFill>
                  <a:srgbClr val="FFFF66"/>
                </a:solidFill>
              </a:rPr>
              <a:t>Univariate </a:t>
            </a: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819400" y="5592762"/>
            <a:ext cx="3429000" cy="807900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Convinc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037" y="2590800"/>
            <a:ext cx="8021723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ard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7" y="2065666"/>
            <a:ext cx="6141132" cy="460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Shape 265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Example: How is median age related to number of gardens in six sample </a:t>
            </a:r>
            <a:r>
              <a:rPr lang="en-US" sz="32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neighborhoos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?</a:t>
            </a:r>
          </a:p>
        </p:txBody>
      </p:sp>
      <p:graphicFrame>
        <p:nvGraphicFramePr>
          <p:cNvPr id="266" name="Shape 266"/>
          <p:cNvGraphicFramePr/>
          <p:nvPr>
            <p:extLst>
              <p:ext uri="{D42A27DB-BD31-4B8C-83A1-F6EECF244321}">
                <p14:modId xmlns:p14="http://schemas.microsoft.com/office/powerpoint/2010/main" val="2597989100"/>
              </p:ext>
            </p:extLst>
          </p:nvPr>
        </p:nvGraphicFramePr>
        <p:xfrm>
          <a:off x="303414" y="1497677"/>
          <a:ext cx="3578225" cy="2345020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66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dirty="0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dirty="0"/>
                        <a:t>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4" name="Shape 26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5" name="Shape 265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Calculating your regression line</a:t>
            </a:r>
          </a:p>
        </p:txBody>
      </p:sp>
      <p:graphicFrame>
        <p:nvGraphicFramePr>
          <p:cNvPr id="266" name="Shape 266"/>
          <p:cNvGraphicFramePr/>
          <p:nvPr/>
        </p:nvGraphicFramePr>
        <p:xfrm>
          <a:off x="5257800" y="4191000"/>
          <a:ext cx="3578225" cy="2345020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66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7" name="Shape 267"/>
          <p:cNvSpPr txBox="1"/>
          <p:nvPr/>
        </p:nvSpPr>
        <p:spPr>
          <a:xfrm>
            <a:off x="914400" y="752720"/>
            <a:ext cx="70539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(You almost always use software to do this, but…)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707245" y="2247316"/>
            <a:ext cx="4702954" cy="11251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69" name="Shape 269"/>
          <p:cNvCxnSpPr/>
          <p:nvPr/>
        </p:nvCxnSpPr>
        <p:spPr>
          <a:xfrm flipH="1">
            <a:off x="2590800" y="1981200"/>
            <a:ext cx="152399" cy="381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70" name="Shape 270"/>
          <p:cNvSpPr txBox="1"/>
          <p:nvPr/>
        </p:nvSpPr>
        <p:spPr>
          <a:xfrm>
            <a:off x="76200" y="1611875"/>
            <a:ext cx="30594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sum of products of X and Y</a:t>
            </a:r>
          </a:p>
        </p:txBody>
      </p:sp>
      <p:cxnSp>
        <p:nvCxnSpPr>
          <p:cNvPr id="271" name="Shape 271"/>
          <p:cNvCxnSpPr/>
          <p:nvPr/>
        </p:nvCxnSpPr>
        <p:spPr>
          <a:xfrm flipH="1">
            <a:off x="3962399" y="1611867"/>
            <a:ext cx="1143000" cy="63544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72" name="Shape 272"/>
          <p:cNvSpPr txBox="1"/>
          <p:nvPr/>
        </p:nvSpPr>
        <p:spPr>
          <a:xfrm>
            <a:off x="4012150" y="1242525"/>
            <a:ext cx="50568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sum of X and Y respectively</a:t>
            </a:r>
          </a:p>
        </p:txBody>
      </p:sp>
      <p:cxnSp>
        <p:nvCxnSpPr>
          <p:cNvPr id="273" name="Shape 273"/>
          <p:cNvCxnSpPr/>
          <p:nvPr/>
        </p:nvCxnSpPr>
        <p:spPr>
          <a:xfrm flipH="1">
            <a:off x="4876800" y="1611867"/>
            <a:ext cx="533399" cy="75033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934545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0" name="Shape 28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1" name="Shape 281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Calculating your regression line</a:t>
            </a:r>
          </a:p>
        </p:txBody>
      </p:sp>
      <p:graphicFrame>
        <p:nvGraphicFramePr>
          <p:cNvPr id="282" name="Shape 282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3" name="Shape 283"/>
          <p:cNvSpPr txBox="1"/>
          <p:nvPr/>
        </p:nvSpPr>
        <p:spPr>
          <a:xfrm>
            <a:off x="460375" y="838200"/>
            <a:ext cx="6896824" cy="25622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0" name="Shape 29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1" name="Shape 291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Calculating your regression line</a:t>
            </a:r>
          </a:p>
        </p:txBody>
      </p:sp>
      <p:graphicFrame>
        <p:nvGraphicFramePr>
          <p:cNvPr id="292" name="Shape 292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3" name="Shape 293"/>
          <p:cNvSpPr txBox="1"/>
          <p:nvPr/>
        </p:nvSpPr>
        <p:spPr>
          <a:xfrm>
            <a:off x="460375" y="838200"/>
            <a:ext cx="5667705" cy="24749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0" name="Shape 30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1" name="Shape 301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Calculating your regression line</a:t>
            </a:r>
          </a:p>
        </p:txBody>
      </p:sp>
      <p:graphicFrame>
        <p:nvGraphicFramePr>
          <p:cNvPr id="302" name="Shape 302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3" name="Shape 303"/>
          <p:cNvSpPr txBox="1"/>
          <p:nvPr/>
        </p:nvSpPr>
        <p:spPr>
          <a:xfrm>
            <a:off x="612775" y="838200"/>
            <a:ext cx="473483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Y= 0.385x + 65.15</a:t>
            </a:r>
          </a:p>
        </p:txBody>
      </p:sp>
      <p:pic>
        <p:nvPicPr>
          <p:cNvPr id="304" name="Shape 3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1600200"/>
            <a:ext cx="3406906" cy="2719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 descr="http://upload.wikimedia.org/wikipedia/commons/c/c4/2-Dice-Icon.svg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11" name="Shape 311" descr="http://upload.wikimedia.org/wikipedia/commons/c/c4/2-Dice-Icon.svg"/>
          <p:cNvSpPr/>
          <p:nvPr/>
        </p:nvSpPr>
        <p:spPr>
          <a:xfrm>
            <a:off x="307975" y="7936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612774" y="962525"/>
            <a:ext cx="465318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Y= 0.385x + 65.15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262325" y="237350"/>
            <a:ext cx="7195200" cy="8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</a:t>
            </a:r>
          </a:p>
        </p:txBody>
      </p:sp>
      <p:sp>
        <p:nvSpPr>
          <p:cNvPr id="315" name="Shape 315" descr="http://upload.wikimedia.org/wikipedia/commons/c/c4/2-Dice-Icon.svg"/>
          <p:cNvSpPr/>
          <p:nvPr/>
        </p:nvSpPr>
        <p:spPr>
          <a:xfrm>
            <a:off x="193675" y="160335"/>
            <a:ext cx="8302500" cy="60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Interpreting the coefficient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612775" y="1556775"/>
            <a:ext cx="8081400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Each year of increase in median age in the neighborhood is associated with 0.385 more gardens.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lang="en-US"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does this mean? Focus on three things: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Magnitude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How big is the coefficient?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Direction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Positive or negative?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Significance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Is p &lt; 0.05 (or another critical value)?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 descr="http://upload.wikimedia.org/wikipedia/commons/c/c4/2-Dice-Icon.svg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11" name="Shape 311" descr="http://upload.wikimedia.org/wikipedia/commons/c/c4/2-Dice-Icon.svg"/>
          <p:cNvSpPr/>
          <p:nvPr/>
        </p:nvSpPr>
        <p:spPr>
          <a:xfrm>
            <a:off x="307975" y="7936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12" name="Shape 312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3" name="Shape 313"/>
          <p:cNvSpPr txBox="1"/>
          <p:nvPr/>
        </p:nvSpPr>
        <p:spPr>
          <a:xfrm>
            <a:off x="612774" y="962525"/>
            <a:ext cx="465318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Y= 0.385x + 65.15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262325" y="237350"/>
            <a:ext cx="7195200" cy="8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</a:t>
            </a:r>
          </a:p>
        </p:txBody>
      </p:sp>
      <p:sp>
        <p:nvSpPr>
          <p:cNvPr id="315" name="Shape 315" descr="http://upload.wikimedia.org/wikipedia/commons/c/c4/2-Dice-Icon.svg"/>
          <p:cNvSpPr/>
          <p:nvPr/>
        </p:nvSpPr>
        <p:spPr>
          <a:xfrm>
            <a:off x="193675" y="160335"/>
            <a:ext cx="8302500" cy="60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Interpreting the coefficient</a:t>
            </a:r>
          </a:p>
        </p:txBody>
      </p:sp>
      <p:sp>
        <p:nvSpPr>
          <p:cNvPr id="9" name="Shape 316"/>
          <p:cNvSpPr txBox="1"/>
          <p:nvPr/>
        </p:nvSpPr>
        <p:spPr>
          <a:xfrm>
            <a:off x="460375" y="1547225"/>
            <a:ext cx="8569325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Interpreting magnitude can be tricky!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</a:t>
            </a:r>
            <a:r>
              <a:rPr lang="en-US" sz="24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difference in age </a:t>
            </a: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between neighborhoods 2 and 5?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</a:t>
            </a:r>
            <a:r>
              <a:rPr lang="en-US" sz="24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predicted difference in gardens </a:t>
            </a: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based on our model?</a:t>
            </a:r>
          </a:p>
        </p:txBody>
      </p:sp>
    </p:spTree>
    <p:extLst>
      <p:ext uri="{BB962C8B-B14F-4D97-AF65-F5344CB8AC3E}">
        <p14:creationId xmlns:p14="http://schemas.microsoft.com/office/powerpoint/2010/main" val="1222716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23" name="Shape 32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24" name="Shape 324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good is the model fit?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12775" y="1074300"/>
            <a:ext cx="8169000" cy="267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</a:t>
            </a:r>
            <a:r>
              <a:rPr lang="en-US" sz="2800" baseline="30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proportion of variance in the data explained by your model, the 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“</a:t>
            </a:r>
            <a:r>
              <a:rPr lang="en-US" sz="28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coefficient of determination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.”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won’t go over how it’s calculated, but the rough version is this (see p. 256-258 for more info):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541360" y="4137275"/>
            <a:ext cx="8311800" cy="1111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33" name="Shape 33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34" name="Shape 334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5" name="Shape 335"/>
          <p:cNvSpPr txBox="1"/>
          <p:nvPr/>
        </p:nvSpPr>
        <p:spPr>
          <a:xfrm>
            <a:off x="431800" y="262950"/>
            <a:ext cx="431981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Y= 0.385x + 65.15</a:t>
            </a:r>
          </a:p>
        </p:txBody>
      </p:sp>
      <p:pic>
        <p:nvPicPr>
          <p:cNvPr id="336" name="Shape 3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675" y="1600200"/>
            <a:ext cx="3406906" cy="271938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/>
        </p:nvSpPr>
        <p:spPr>
          <a:xfrm>
            <a:off x="4105275" y="1130587"/>
            <a:ext cx="4724400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model has an R</a:t>
            </a:r>
            <a:r>
              <a:rPr lang="en-US" sz="2400" baseline="30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of .2807.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That means it explains about 28% of the total variation in gardens between neighborhoods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(That’s not very good.)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" name="Shape 354"/>
          <p:cNvGraphicFramePr/>
          <p:nvPr/>
        </p:nvGraphicFramePr>
        <p:xfrm>
          <a:off x="845494" y="868679"/>
          <a:ext cx="7007225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Predicted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Difference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5" name="Shape 355"/>
          <p:cNvSpPr txBox="1"/>
          <p:nvPr/>
        </p:nvSpPr>
        <p:spPr>
          <a:xfrm>
            <a:off x="431800" y="262950"/>
            <a:ext cx="852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Model fit is also calculated through ANOVA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309600" y="4190650"/>
            <a:ext cx="852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Is the model based on these variables a better predictor of the dependent variable than an “intercept only” model with just the constant?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1" name="Shape 11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2" name="Shape 11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ill Sans MT"/>
              <a:buNone/>
            </a:pPr>
            <a:endParaRPr sz="44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14" name="Shape 114"/>
          <p:cNvGraphicFramePr/>
          <p:nvPr/>
        </p:nvGraphicFramePr>
        <p:xfrm>
          <a:off x="457200" y="1371600"/>
          <a:ext cx="8194700" cy="4414295"/>
        </p:xfrm>
        <a:graphic>
          <a:graphicData uri="http://schemas.openxmlformats.org/drawingml/2006/table">
            <a:tbl>
              <a:tblPr firstRow="1" bandRow="1">
                <a:noFill/>
                <a:tableStyleId>{68EA40C2-255E-4F26-BCB9-FC503035A6AE}</a:tableStyleId>
              </a:tblPr>
              <a:tblGrid>
                <a:gridCol w="40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Variablesc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Tests; test statistics; SE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known and n &gt; 30 OR data is a proportion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z-test; Z;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 =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/sqrt(n); OR Diff. of proportions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unknown or n &lt; 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t-test; t; SE = s/sqrt(n-1)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samples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Student’s t-test for difference of means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paired samples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Paired t-test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more than two samples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ANOVA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Discrete; two variables; counts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Chi-square, goodness of fit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Correlation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5" name="Shape 115"/>
          <p:cNvSpPr/>
          <p:nvPr/>
        </p:nvSpPr>
        <p:spPr>
          <a:xfrm>
            <a:off x="480135" y="5410200"/>
            <a:ext cx="8229600" cy="381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6" name="Shape 116"/>
          <p:cNvCxnSpPr/>
          <p:nvPr/>
        </p:nvCxnSpPr>
        <p:spPr>
          <a:xfrm rot="10800000">
            <a:off x="6324600" y="5791200"/>
            <a:ext cx="304799" cy="32316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7" name="Shape 117"/>
          <p:cNvSpPr txBox="1"/>
          <p:nvPr/>
        </p:nvSpPr>
        <p:spPr>
          <a:xfrm>
            <a:off x="5801435" y="5943598"/>
            <a:ext cx="296700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You are here</a:t>
            </a:r>
          </a:p>
        </p:txBody>
      </p:sp>
    </p:spTree>
    <p:extLst>
      <p:ext uri="{BB962C8B-B14F-4D97-AF65-F5344CB8AC3E}">
        <p14:creationId xmlns:p14="http://schemas.microsoft.com/office/powerpoint/2010/main" val="148128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" name="Shape 362"/>
          <p:cNvGraphicFramePr/>
          <p:nvPr/>
        </p:nvGraphicFramePr>
        <p:xfrm>
          <a:off x="845494" y="868679"/>
          <a:ext cx="7007225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Predicted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Difference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3" name="Shape 36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64" name="Shape 36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431800" y="262950"/>
            <a:ext cx="852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Model fit is also calculated through ANOVA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307975" y="4114800"/>
            <a:ext cx="52260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variance of these two groups relative to the mean of y (81)?</a:t>
            </a:r>
          </a:p>
        </p:txBody>
      </p:sp>
      <p:cxnSp>
        <p:nvCxnSpPr>
          <p:cNvPr id="367" name="Shape 367"/>
          <p:cNvCxnSpPr/>
          <p:nvPr/>
        </p:nvCxnSpPr>
        <p:spPr>
          <a:xfrm rot="10800000" flipH="1">
            <a:off x="4724400" y="3657601"/>
            <a:ext cx="1219199" cy="68579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8" name="Shape 368"/>
          <p:cNvCxnSpPr/>
          <p:nvPr/>
        </p:nvCxnSpPr>
        <p:spPr>
          <a:xfrm rot="10800000" flipH="1">
            <a:off x="4876800" y="3657602"/>
            <a:ext cx="2514599" cy="87269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69" name="Shape 369"/>
          <p:cNvSpPr txBox="1"/>
          <p:nvPr/>
        </p:nvSpPr>
        <p:spPr>
          <a:xfrm>
            <a:off x="228600" y="5029200"/>
            <a:ext cx="8915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is calculated by squaring and summing two things:</a:t>
            </a:r>
            <a:b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1) Diff. of predicted values and the mean (variance between groups)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2) Diff. of predicted values and actual values (variance within groups)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7975" y="160337"/>
            <a:ext cx="8178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66"/>
                </a:solidFill>
              </a:rPr>
              <a:t>Model Diagnostics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Examine </a:t>
            </a:r>
            <a:r>
              <a:rPr lang="en-US" sz="3200" b="1" i="1" dirty="0">
                <a:solidFill>
                  <a:srgbClr val="FF0000"/>
                </a:solidFill>
              </a:rPr>
              <a:t>normality of model 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Examine </a:t>
            </a:r>
            <a:r>
              <a:rPr lang="en-US" sz="3200" b="1" i="1" dirty="0">
                <a:solidFill>
                  <a:srgbClr val="FF0000"/>
                </a:solidFill>
              </a:rPr>
              <a:t>the spatial distribution </a:t>
            </a:r>
            <a:r>
              <a:rPr lang="en-US" sz="3200" dirty="0">
                <a:solidFill>
                  <a:srgbClr val="F2F261"/>
                </a:solidFill>
              </a:rPr>
              <a:t>of residuals</a:t>
            </a:r>
          </a:p>
        </p:txBody>
      </p:sp>
      <p:pic>
        <p:nvPicPr>
          <p:cNvPr id="6" name="Shape 235" descr="commute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2374840"/>
            <a:ext cx="3998911" cy="3918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residuals spatial autocorrel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828" y="2831435"/>
            <a:ext cx="4324214" cy="270850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866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44" name="Shape 34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45" name="Shape 345"/>
          <p:cNvGraphicFramePr/>
          <p:nvPr/>
        </p:nvGraphicFramePr>
        <p:xfrm>
          <a:off x="612775" y="990600"/>
          <a:ext cx="7007225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Predicted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Difference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6" name="Shape 346"/>
          <p:cNvSpPr txBox="1"/>
          <p:nvPr/>
        </p:nvSpPr>
        <p:spPr>
          <a:xfrm>
            <a:off x="431800" y="262950"/>
            <a:ext cx="63513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Residuals matter!</a:t>
            </a:r>
          </a:p>
        </p:txBody>
      </p:sp>
      <p:pic>
        <p:nvPicPr>
          <p:cNvPr id="347" name="Shape 3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3962400"/>
            <a:ext cx="3406906" cy="2719386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/>
        </p:nvSpPr>
        <p:spPr>
          <a:xfrm>
            <a:off x="762000" y="4267200"/>
            <a:ext cx="4343400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Where are residuals especially high?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might account for that difference?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7975" y="160337"/>
            <a:ext cx="8178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66"/>
                </a:solidFill>
              </a:rPr>
              <a:t>Model Diagnostics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Examine </a:t>
            </a:r>
            <a:r>
              <a:rPr lang="en-US" sz="3200" b="1" i="1" dirty="0">
                <a:solidFill>
                  <a:srgbClr val="FF0000"/>
                </a:solidFill>
              </a:rPr>
              <a:t>normality of model 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Examine </a:t>
            </a:r>
            <a:r>
              <a:rPr lang="en-US" sz="3200" b="1" i="1" dirty="0">
                <a:solidFill>
                  <a:srgbClr val="FF0000"/>
                </a:solidFill>
              </a:rPr>
              <a:t>the spatial distribution </a:t>
            </a:r>
            <a:r>
              <a:rPr lang="en-US" sz="3200" dirty="0">
                <a:solidFill>
                  <a:srgbClr val="F2F261"/>
                </a:solidFill>
              </a:rPr>
              <a:t>of residuals</a:t>
            </a:r>
            <a:endParaRPr lang="en-US" sz="3200" b="1" i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Assess the impact of </a:t>
            </a:r>
            <a:r>
              <a:rPr lang="en-US" sz="3200" b="1" i="1" dirty="0">
                <a:solidFill>
                  <a:srgbClr val="FF0000"/>
                </a:solidFill>
              </a:rPr>
              <a:t>outliers</a:t>
            </a:r>
            <a:endParaRPr lang="en-US" sz="3200" dirty="0">
              <a:solidFill>
                <a:srgbClr val="FFFF66"/>
              </a:solidFill>
            </a:endParaRPr>
          </a:p>
        </p:txBody>
      </p:sp>
      <p:pic>
        <p:nvPicPr>
          <p:cNvPr id="2052" name="Picture 4" descr="Image result for outli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589" y="2970991"/>
            <a:ext cx="35242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leverage outli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78" y="3284537"/>
            <a:ext cx="3872256" cy="301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299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7975" y="160337"/>
            <a:ext cx="8178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66"/>
                </a:solidFill>
              </a:rPr>
              <a:t>Model Diagnostics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Examine </a:t>
            </a:r>
            <a:r>
              <a:rPr lang="en-US" sz="3200" b="1" i="1" dirty="0">
                <a:solidFill>
                  <a:srgbClr val="FF0000"/>
                </a:solidFill>
              </a:rPr>
              <a:t>normality of model 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Examine </a:t>
            </a:r>
            <a:r>
              <a:rPr lang="en-US" sz="3200" b="1" i="1" dirty="0">
                <a:solidFill>
                  <a:srgbClr val="FF0000"/>
                </a:solidFill>
              </a:rPr>
              <a:t>the spatial distribution </a:t>
            </a:r>
            <a:r>
              <a:rPr lang="en-US" sz="3200" dirty="0">
                <a:solidFill>
                  <a:srgbClr val="F2F261"/>
                </a:solidFill>
              </a:rPr>
              <a:t>of residuals</a:t>
            </a:r>
            <a:endParaRPr lang="en-US" sz="3200" b="1" i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Assess the impact of </a:t>
            </a:r>
            <a:r>
              <a:rPr lang="en-US" sz="3200" b="1" i="1" dirty="0">
                <a:solidFill>
                  <a:srgbClr val="FF0000"/>
                </a:solidFill>
              </a:rPr>
              <a:t>outliers</a:t>
            </a:r>
            <a:endParaRPr lang="en-US" sz="3200" dirty="0">
              <a:solidFill>
                <a:srgbClr val="FFFF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Look for </a:t>
            </a:r>
            <a:r>
              <a:rPr lang="en-US" sz="3200" b="1" i="1" dirty="0" err="1">
                <a:solidFill>
                  <a:srgbClr val="FF0000"/>
                </a:solidFill>
              </a:rPr>
              <a:t>heteroskedasticity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s://qph.is.quoracdn.net/main-qimg-a1380ca36813c6a02cf9cb69e9561431?convert_to_webp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685" y="3325198"/>
            <a:ext cx="5123089" cy="32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97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305" y="850294"/>
            <a:ext cx="88457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</a:rPr>
              <a:t>Look for possible causes/missing variables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</a:rPr>
              <a:t>Transform variables (log is most common)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</a:rPr>
              <a:t>Remove outliers if they appear incorrect or top-code them.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</a:rPr>
              <a:t>For heteroskedastic models, see 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hlinkClick r:id="rId3"/>
              </a:rPr>
              <a:t>https://www3.nd.edu/~rwilliam/stats2/l25.pdf</a:t>
            </a:r>
            <a:endParaRPr lang="en-US" sz="2800" dirty="0">
              <a:solidFill>
                <a:srgbClr val="FFFF66"/>
              </a:solidFill>
              <a:latin typeface="Gill Sans MT" panose="020B0502020104020203" pitchFamily="34" charset="0"/>
            </a:endParaRPr>
          </a:p>
          <a:p>
            <a:endParaRPr lang="en-US" sz="2800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  <p:pic>
        <p:nvPicPr>
          <p:cNvPr id="3076" name="Picture 4" descr="https://upload.wikimedia.org/wikipedia/commons/f/f4/The_Scream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3103397" y="3657047"/>
            <a:ext cx="3350030" cy="320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3036" y="80853"/>
            <a:ext cx="77476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FFFF66"/>
                </a:solidFill>
                <a:latin typeface="Gill Sans MT" panose="020B0502020104020203" pitchFamily="34" charset="0"/>
              </a:rPr>
              <a:t>Oh, no! My model has issues!</a:t>
            </a:r>
          </a:p>
        </p:txBody>
      </p:sp>
    </p:spTree>
    <p:extLst>
      <p:ext uri="{BB962C8B-B14F-4D97-AF65-F5344CB8AC3E}">
        <p14:creationId xmlns:p14="http://schemas.microsoft.com/office/powerpoint/2010/main" val="100628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4" name="Shape 12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5" name="Shape 125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155575" y="1044713"/>
            <a:ext cx="697396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Simple (univariate) regression 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765175" y="1752600"/>
            <a:ext cx="799782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Assesses the effect of one variable (x) on another (y)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07975" y="3505200"/>
            <a:ext cx="548477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Multivariate regression 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917574" y="4267200"/>
            <a:ext cx="799782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Assesses the effect of several variables (x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, x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, x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3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, etc.) on a single 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6" name="Shape 136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7" name="Shape 137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07973" y="200371"/>
            <a:ext cx="276691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765172" y="908941"/>
            <a:ext cx="799782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tells us how strongly x and y are </a:t>
            </a:r>
            <a:r>
              <a:rPr lang="en-US" sz="36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related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07973" y="1692414"/>
            <a:ext cx="256332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917573" y="2286000"/>
            <a:ext cx="799782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tells us how a </a:t>
            </a:r>
            <a:r>
              <a:rPr lang="en-US" sz="36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change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in x </a:t>
            </a:r>
            <a:r>
              <a:rPr lang="en-US" sz="36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is associated with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a </a:t>
            </a:r>
            <a:r>
              <a:rPr lang="en-US" sz="36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change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in y</a:t>
            </a:r>
          </a:p>
        </p:txBody>
      </p:sp>
      <p:pic>
        <p:nvPicPr>
          <p:cNvPr id="142" name="Shape 142" descr="scat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3657600"/>
            <a:ext cx="2892425" cy="28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3429000" y="3826539"/>
            <a:ext cx="4724397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There is a strong positive relationship (r=0.81) between the size of a house and its selling price.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price of a house goes up $10,000 for each additional 500 square feet.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0" name="Shape 15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1" name="Shape 15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307975" y="585775"/>
            <a:ext cx="7997825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 creates a </a:t>
            </a: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linear model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, an equation based </a:t>
            </a: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line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that allows for prediction.</a:t>
            </a:r>
          </a:p>
        </p:txBody>
      </p:sp>
      <p:pic>
        <p:nvPicPr>
          <p:cNvPr id="153" name="Shape 153" descr="scat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3657600"/>
            <a:ext cx="2892425" cy="289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Shape 154"/>
          <p:cNvCxnSpPr/>
          <p:nvPr/>
        </p:nvCxnSpPr>
        <p:spPr>
          <a:xfrm rot="10800000" flipH="1">
            <a:off x="1066800" y="4114800"/>
            <a:ext cx="2057400" cy="1600199"/>
          </a:xfrm>
          <a:prstGeom prst="straightConnector1">
            <a:avLst/>
          </a:prstGeom>
          <a:noFill/>
          <a:ln w="19050" cap="flat" cmpd="sng">
            <a:solidFill>
              <a:srgbClr val="5F497A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55" name="Shape 155"/>
          <p:cNvCxnSpPr/>
          <p:nvPr/>
        </p:nvCxnSpPr>
        <p:spPr>
          <a:xfrm flipH="1">
            <a:off x="3048000" y="1752600"/>
            <a:ext cx="685799" cy="2362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6" name="Shape 156"/>
          <p:cNvSpPr txBox="1"/>
          <p:nvPr/>
        </p:nvSpPr>
        <p:spPr>
          <a:xfrm>
            <a:off x="5029200" y="2057400"/>
            <a:ext cx="2824555" cy="70788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157" name="Shape 157"/>
          <p:cNvCxnSpPr>
            <a:endCxn id="156" idx="1"/>
          </p:cNvCxnSpPr>
          <p:nvPr/>
        </p:nvCxnSpPr>
        <p:spPr>
          <a:xfrm>
            <a:off x="1828800" y="1676343"/>
            <a:ext cx="3200400" cy="735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158" name="Shape 158" descr="http://wodumedia.com/wp-content/uploads/2012/10/Behind-the-Scenes-Director-Bryan-Singer-sets-up-a-shot-involving-an-elaborate-model-train-set.-Photo-by-David-James-56-960x639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5957" y="3714750"/>
            <a:ext cx="4474216" cy="29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4419601" y="3312128"/>
            <a:ext cx="358139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Another kind of model…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185150" y="204775"/>
            <a:ext cx="8917500" cy="563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6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6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 observations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Dependent variable is normal and ratio/integer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Linear relationship between variables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185150" y="-228600"/>
            <a:ext cx="7559400" cy="17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Assumptions of regression: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3" name="Shape 17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4" name="Shape 17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75" name="Shape 175" descr="scat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3657600"/>
            <a:ext cx="2892425" cy="28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368991" y="150810"/>
            <a:ext cx="3353546" cy="8309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47160" y="991332"/>
            <a:ext cx="7391399" cy="15696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2143" t="-5057" r="-82" b="-12060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78" name="Shape 178"/>
          <p:cNvSpPr/>
          <p:nvPr/>
        </p:nvSpPr>
        <p:spPr>
          <a:xfrm>
            <a:off x="3661521" y="4206358"/>
            <a:ext cx="4280594" cy="161191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7952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grpSp>
        <p:nvGrpSpPr>
          <p:cNvPr id="179" name="Shape 179"/>
          <p:cNvGrpSpPr/>
          <p:nvPr/>
        </p:nvGrpSpPr>
        <p:grpSpPr>
          <a:xfrm>
            <a:off x="1749798" y="4800599"/>
            <a:ext cx="1179512" cy="701278"/>
            <a:chOff x="1749798" y="4800599"/>
            <a:chExt cx="1179512" cy="701278"/>
          </a:xfrm>
        </p:grpSpPr>
        <p:cxnSp>
          <p:nvCxnSpPr>
            <p:cNvPr id="180" name="Shape 180"/>
            <p:cNvCxnSpPr/>
            <p:nvPr/>
          </p:nvCxnSpPr>
          <p:spPr>
            <a:xfrm rot="10800000">
              <a:off x="2206998" y="4800599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81" name="Shape 181"/>
            <p:cNvSpPr txBox="1"/>
            <p:nvPr/>
          </p:nvSpPr>
          <p:spPr>
            <a:xfrm>
              <a:off x="1749798" y="5194101"/>
              <a:ext cx="993401" cy="307777"/>
            </a:xfrm>
            <a:prstGeom prst="rect">
              <a:avLst/>
            </a:prstGeom>
            <a:solidFill>
              <a:srgbClr val="FFFFFF">
                <a:alpha val="77647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500 sq. ft</a:t>
              </a:r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2283198" y="4800600"/>
              <a:ext cx="646112" cy="304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$10K</a:t>
              </a:r>
            </a:p>
          </p:txBody>
        </p:sp>
        <p:cxnSp>
          <p:nvCxnSpPr>
            <p:cNvPr id="183" name="Shape 183"/>
            <p:cNvCxnSpPr/>
            <p:nvPr/>
          </p:nvCxnSpPr>
          <p:spPr>
            <a:xfrm>
              <a:off x="1749798" y="5191125"/>
              <a:ext cx="45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cxnSp>
        <p:nvCxnSpPr>
          <p:cNvPr id="184" name="Shape 184"/>
          <p:cNvCxnSpPr/>
          <p:nvPr/>
        </p:nvCxnSpPr>
        <p:spPr>
          <a:xfrm rot="10800000" flipH="1">
            <a:off x="841748" y="4076699"/>
            <a:ext cx="2286000" cy="1828800"/>
          </a:xfrm>
          <a:prstGeom prst="straightConnector1">
            <a:avLst/>
          </a:prstGeom>
          <a:noFill/>
          <a:ln w="19050" cap="flat" cmpd="sng">
            <a:solidFill>
              <a:srgbClr val="5F497A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" name="Shape 195"/>
          <p:cNvSpPr txBox="1"/>
          <p:nvPr/>
        </p:nvSpPr>
        <p:spPr>
          <a:xfrm>
            <a:off x="1047161" y="2540322"/>
            <a:ext cx="7391399" cy="107721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144" t="-7344" r="-1072" b="-17512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09" name="Shape 209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0" name="Shape 21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307974" y="376100"/>
            <a:ext cx="84401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is distance travelled to work associated with commuting time?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would you interpret the equation?</a:t>
            </a:r>
          </a:p>
        </p:txBody>
      </p:sp>
      <p:pic>
        <p:nvPicPr>
          <p:cNvPr id="8" name="Shape 235" descr="commute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951" y="2311631"/>
            <a:ext cx="3998911" cy="39182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96444" y="2552008"/>
                <a:ext cx="326794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2F26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solidFill>
                            <a:srgbClr val="F2F261"/>
                          </a:solidFill>
                          <a:latin typeface="Cambria Math" panose="02040503050406030204" pitchFamily="18" charset="0"/>
                        </a:rPr>
                        <m:t>=2.1</m:t>
                      </m:r>
                      <m:r>
                        <a:rPr lang="en-US" sz="3600" b="0" i="1" smtClean="0">
                          <a:solidFill>
                            <a:srgbClr val="F2F26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rgbClr val="F2F261"/>
                          </a:solidFill>
                          <a:latin typeface="Cambria Math" panose="02040503050406030204" pitchFamily="18" charset="0"/>
                        </a:rPr>
                        <m:t>+0.97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444" y="2552008"/>
                <a:ext cx="326794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3" name="Shape 23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4" name="Shape 234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“best fit” regression line: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Draw a line that 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minimizes the distances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from points to the line </a:t>
            </a:r>
          </a:p>
        </p:txBody>
      </p:sp>
      <p:pic>
        <p:nvPicPr>
          <p:cNvPr id="235" name="Shape 235" descr="commute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075" y="2520680"/>
            <a:ext cx="3998911" cy="391821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/>
        </p:nvSpPr>
        <p:spPr>
          <a:xfrm>
            <a:off x="3048000" y="3552825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3460750" y="3552825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Shape 238"/>
          <p:cNvCxnSpPr/>
          <p:nvPr/>
        </p:nvCxnSpPr>
        <p:spPr>
          <a:xfrm>
            <a:off x="1849075" y="4148135"/>
            <a:ext cx="382586" cy="1952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39" name="Shape 239"/>
          <p:cNvCxnSpPr/>
          <p:nvPr/>
        </p:nvCxnSpPr>
        <p:spPr>
          <a:xfrm>
            <a:off x="1746681" y="4629942"/>
            <a:ext cx="382586" cy="1952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0" name="Shape 240"/>
          <p:cNvCxnSpPr/>
          <p:nvPr/>
        </p:nvCxnSpPr>
        <p:spPr>
          <a:xfrm rot="6919597">
            <a:off x="2308511" y="4245766"/>
            <a:ext cx="382586" cy="1952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1" name="Shape 241"/>
          <p:cNvCxnSpPr/>
          <p:nvPr/>
        </p:nvCxnSpPr>
        <p:spPr>
          <a:xfrm rot="6919597">
            <a:off x="2117432" y="4844614"/>
            <a:ext cx="382588" cy="19526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2" name="Shape 242"/>
          <p:cNvCxnSpPr/>
          <p:nvPr/>
        </p:nvCxnSpPr>
        <p:spPr>
          <a:xfrm rot="6919597">
            <a:off x="4046970" y="3704429"/>
            <a:ext cx="382588" cy="1952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3" name="Shape 243"/>
          <p:cNvCxnSpPr/>
          <p:nvPr/>
        </p:nvCxnSpPr>
        <p:spPr>
          <a:xfrm rot="10423441">
            <a:off x="1838973" y="5297174"/>
            <a:ext cx="382586" cy="19526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44" name="Shape 244"/>
          <p:cNvSpPr txBox="1"/>
          <p:nvPr/>
        </p:nvSpPr>
        <p:spPr>
          <a:xfrm>
            <a:off x="4495801" y="2895600"/>
            <a:ext cx="4000500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dotted black lines are the </a:t>
            </a:r>
            <a:r>
              <a:rPr lang="en-US" sz="24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residuals.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might account for them?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1192</Words>
  <Application>Microsoft Office PowerPoint</Application>
  <PresentationFormat>On-screen Show (4:3)</PresentationFormat>
  <Paragraphs>504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Gill Sans MT</vt:lpstr>
      <vt:lpstr>Arial</vt:lpstr>
      <vt:lpstr>Noto Sans Symbols</vt:lpstr>
      <vt:lpstr>Cambria Math</vt:lpstr>
      <vt:lpstr>Calibri</vt:lpstr>
      <vt:lpstr>Office Theme</vt:lpstr>
      <vt:lpstr>Univariate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Univariate Regression</dc:title>
  <dc:creator>Gerald Shannon</dc:creator>
  <cp:lastModifiedBy>Jerry Shannon</cp:lastModifiedBy>
  <cp:revision>20</cp:revision>
  <dcterms:modified xsi:type="dcterms:W3CDTF">2020-10-28T15:59:51Z</dcterms:modified>
</cp:coreProperties>
</file>