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2" r:id="rId6"/>
    <p:sldId id="263" r:id="rId7"/>
    <p:sldId id="274" r:id="rId8"/>
    <p:sldId id="264" r:id="rId9"/>
    <p:sldId id="275" r:id="rId10"/>
    <p:sldId id="266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6" r:id="rId19"/>
    <p:sldId id="288" r:id="rId20"/>
    <p:sldId id="271" r:id="rId21"/>
    <p:sldId id="272" r:id="rId22"/>
    <p:sldId id="289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ill Sans MT" panose="020B05020201040202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11DF5C-3520-47C9-ADED-5EC0DCEEE55D}">
  <a:tblStyle styleId="{8711DF5C-3520-47C9-ADED-5EC0DCEEE55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B8AF90DD-778C-4D77-AC10-0BF58C59CF45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313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86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22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212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564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0277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744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917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95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734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81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62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Multivariate regression</a:t>
            </a:r>
            <a:b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4400" b="0" i="0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savagechickens.com/images/chickenstat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447800"/>
            <a:ext cx="4495800" cy="443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12775" y="2914650"/>
            <a:ext cx="7918904" cy="507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happens when we gradually add more variables in?</a:t>
            </a: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2409262876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4" y="3513292"/>
            <a:ext cx="5466896" cy="30880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12775" y="2914650"/>
            <a:ext cx="7918904" cy="507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happens when we gradually add more variables in?</a:t>
            </a: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1609515462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4" y="3421796"/>
            <a:ext cx="6134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7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12775" y="2914650"/>
            <a:ext cx="7918904" cy="507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happens when we gradually add more variables in?</a:t>
            </a: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3" y="3494217"/>
            <a:ext cx="5668283" cy="32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</a:p>
        </p:txBody>
      </p:sp>
    </p:spTree>
    <p:extLst>
      <p:ext uri="{BB962C8B-B14F-4D97-AF65-F5344CB8AC3E}">
        <p14:creationId xmlns:p14="http://schemas.microsoft.com/office/powerpoint/2010/main" val="22088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</a:p>
        </p:txBody>
      </p:sp>
    </p:spTree>
    <p:extLst>
      <p:ext uri="{BB962C8B-B14F-4D97-AF65-F5344CB8AC3E}">
        <p14:creationId xmlns:p14="http://schemas.microsoft.com/office/powerpoint/2010/main" val="2924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204046"/>
            <a:ext cx="4182857" cy="3506370"/>
          </a:xfrm>
          <a:prstGeom prst="rect">
            <a:avLst/>
          </a:prstGeom>
        </p:spPr>
      </p:pic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</a:t>
            </a:r>
          </a:p>
        </p:txBody>
      </p:sp>
    </p:spTree>
    <p:extLst>
      <p:ext uri="{BB962C8B-B14F-4D97-AF65-F5344CB8AC3E}">
        <p14:creationId xmlns:p14="http://schemas.microsoft.com/office/powerpoint/2010/main" val="33447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</a:p>
        </p:txBody>
      </p:sp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Elevation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9" y="3289343"/>
            <a:ext cx="4000522" cy="335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</a:p>
        </p:txBody>
      </p:sp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Distance to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1" y="3279990"/>
            <a:ext cx="4082162" cy="342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31"/>
          <p:cNvSpPr txBox="1"/>
          <p:nvPr/>
        </p:nvSpPr>
        <p:spPr>
          <a:xfrm>
            <a:off x="217713" y="192697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Diagnostics: Residuals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7" y="792862"/>
            <a:ext cx="3562370" cy="2986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607" y="2122714"/>
            <a:ext cx="5210051" cy="43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8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31"/>
          <p:cNvSpPr txBox="1"/>
          <p:nvPr/>
        </p:nvSpPr>
        <p:spPr>
          <a:xfrm>
            <a:off x="217713" y="192697"/>
            <a:ext cx="7228116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Diagnostics: Outliers &amp; </a:t>
            </a:r>
            <a:r>
              <a:rPr lang="en-US" sz="24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heteroskedasticity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0" y="704991"/>
            <a:ext cx="3337209" cy="27974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439" y="2377239"/>
            <a:ext cx="4908083" cy="4113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341" y="792861"/>
            <a:ext cx="38004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9" name="Shape 11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0" name="Shape 12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975" y="919433"/>
            <a:ext cx="5889451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066800" y="4419600"/>
            <a:ext cx="7010400" cy="1446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Sometimes, one variable isn’t enough.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150400" y="138200"/>
            <a:ext cx="8593200" cy="363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Which variables should you include in your model?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19100" algn="l" rtl="0">
              <a:spcBef>
                <a:spcPts val="0"/>
              </a:spcBef>
              <a:buClr>
                <a:srgbClr val="FFFF66"/>
              </a:buClr>
              <a:buSzPct val="100000"/>
              <a:buFont typeface="Gill Sans MT"/>
              <a:buChar char="●"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do previous theories say?</a:t>
            </a:r>
          </a:p>
          <a:p>
            <a:pPr marL="457200" marR="0" lvl="0" indent="-419100" algn="l" rtl="0">
              <a:spcBef>
                <a:spcPts val="0"/>
              </a:spcBef>
              <a:buClr>
                <a:srgbClr val="FFFF66"/>
              </a:buClr>
              <a:buSzPct val="100000"/>
              <a:buFont typeface="Gill Sans MT"/>
              <a:buChar char="●"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results of past research?</a:t>
            </a:r>
          </a:p>
          <a:p>
            <a:pPr marR="0" lvl="0" algn="l" rtl="0">
              <a:spcBef>
                <a:spcPts val="0"/>
              </a:spcBef>
              <a:buNone/>
            </a:pPr>
            <a:endParaRPr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Variables are often added in groups (climate related, population density, etc.)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609600" y="304800"/>
            <a:ext cx="8229600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Watch out for </a:t>
            </a:r>
            <a:r>
              <a:rPr lang="en-US" sz="40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multicollinearity</a:t>
            </a: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two variables are closely correlated, they can bias the model. Tests like VIF can diagnose this, or just create a correlation matrix with your independent variables.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609600" y="304800"/>
            <a:ext cx="8229600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and our variables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Variance Inflation Factor (VIF)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Higher is worse. Ideally &lt; 4 or 5.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318"/>
          <a:stretch/>
        </p:blipFill>
        <p:spPr>
          <a:xfrm>
            <a:off x="1416822" y="1338606"/>
            <a:ext cx="6841398" cy="20476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0202" b="15219"/>
          <a:stretch/>
        </p:blipFill>
        <p:spPr>
          <a:xfrm>
            <a:off x="1513066" y="4753138"/>
            <a:ext cx="6648910" cy="122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9" name="Shape 12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0" name="Shape 13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55575" y="160336"/>
            <a:ext cx="8912225" cy="4564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reasons for using multivariate regression</a:t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1. Because more than one independent variable might be relevant.</a:t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2880" b="1" i="1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990600" y="2057400"/>
            <a:ext cx="76199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is the effect of both garage size and # of bathrooms on home prices?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both temperature and precipitation influence the presence of a particular tree species?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55575" y="3733800"/>
            <a:ext cx="7619999" cy="24314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2. Because you want to rule out (or “control for”) other factors.</a:t>
            </a:r>
          </a:p>
          <a:p>
            <a:pPr marL="1257300" marR="0" lvl="2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does race predict educational achievement independent of social class?</a:t>
            </a:r>
          </a:p>
          <a:p>
            <a:pPr marL="1257300" marR="0" lvl="2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does corn production influence humidity independent of precipitation patterns?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 descr="http://upload.wikimedia.org/wikipedia/commons/c/c4/2-Dice-Icon.svg"/>
          <p:cNvSpPr/>
          <p:nvPr/>
        </p:nvSpPr>
        <p:spPr>
          <a:xfrm>
            <a:off x="228600" y="228600"/>
            <a:ext cx="8378824" cy="830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simple regression is shown in this equation: </a:t>
            </a:r>
          </a:p>
        </p:txBody>
      </p:sp>
      <p:sp>
        <p:nvSpPr>
          <p:cNvPr id="140" name="Shape 14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219200" y="990600"/>
            <a:ext cx="3353546" cy="8309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42" name="Shape 142" descr="http://upload.wikimedia.org/wikipedia/commons/c/c4/2-Dice-Icon.svg"/>
          <p:cNvSpPr/>
          <p:nvPr/>
        </p:nvSpPr>
        <p:spPr>
          <a:xfrm>
            <a:off x="263164" y="2362200"/>
            <a:ext cx="8378824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Multiple regression is shown by this one: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1371600" y="3118175"/>
            <a:ext cx="6434517" cy="8309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752600" y="4495798"/>
            <a:ext cx="670752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Just like simple regression, multiple regression seeks the line with the </a:t>
            </a:r>
            <a:r>
              <a:rPr lang="en-US" sz="2800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best fit.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60375" y="228600"/>
            <a:ext cx="8245206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 example: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best predictor of the date of the last frost in the spring?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98" y="2107660"/>
            <a:ext cx="5290672" cy="44343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6" y="2195107"/>
            <a:ext cx="8553450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6" y="3114102"/>
            <a:ext cx="5466896" cy="30880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675" y="228600"/>
            <a:ext cx="3843660" cy="32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4" y="3102429"/>
            <a:ext cx="5930183" cy="3322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92" y="271196"/>
            <a:ext cx="3950793" cy="33118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003199"/>
            <a:ext cx="5981246" cy="33043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05" y="160336"/>
            <a:ext cx="3967466" cy="33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1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836</Words>
  <Application>Microsoft Office PowerPoint</Application>
  <PresentationFormat>On-screen Show (4:3)</PresentationFormat>
  <Paragraphs>426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Gill Sans MT</vt:lpstr>
      <vt:lpstr>Arial</vt:lpstr>
      <vt:lpstr>Calibri</vt:lpstr>
      <vt:lpstr>Office Theme</vt:lpstr>
      <vt:lpstr>Multivariate regression </vt:lpstr>
      <vt:lpstr>PowerPoint Presentation</vt:lpstr>
      <vt:lpstr>Two reasons for using multivariate regression  1. Because more than one independent variable might be relevant.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regression</dc:title>
  <dc:creator>Gerald Shannon</dc:creator>
  <cp:lastModifiedBy>Jerry Shannon</cp:lastModifiedBy>
  <cp:revision>17</cp:revision>
  <dcterms:modified xsi:type="dcterms:W3CDTF">2020-11-05T21:12:10Z</dcterms:modified>
</cp:coreProperties>
</file>