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96" r:id="rId3"/>
    <p:sldId id="297" r:id="rId4"/>
    <p:sldId id="313" r:id="rId5"/>
    <p:sldId id="315" r:id="rId6"/>
    <p:sldId id="316" r:id="rId7"/>
    <p:sldId id="317" r:id="rId8"/>
    <p:sldId id="318" r:id="rId9"/>
    <p:sldId id="31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C23026-85D4-48E8-9219-18000F688023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8D42E2-8102-4E72-B8DC-BA8209884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501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Alternative hypothesis is usually what you’re trying to prove.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010573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Alternative hypothesis is usually what you’re trying to prove.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142364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Alternative hypothesis is usually what you’re trying to prove.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253612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Alternative hypothesis is usually what you’re trying to prove.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493024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Alternative hypothesis is usually what you’re trying to prove.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366587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Alternative hypothesis is usually what you’re trying to prove.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938776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Alternative hypothesis is usually what you’re trying to prove.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566433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Alternative hypothesis is usually what you’re trying to prove.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170735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712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188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3915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299329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117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9104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6541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5215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616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898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578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792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459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560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066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239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593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3C8B963-0F36-48FC-991E-AA63861DA924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1790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DA1E6-0A9B-4FAD-9E42-B37B3CA5D7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4917" y="3979334"/>
            <a:ext cx="9440034" cy="1828801"/>
          </a:xfrm>
        </p:spPr>
        <p:txBody>
          <a:bodyPr>
            <a:normAutofit/>
          </a:bodyPr>
          <a:lstStyle/>
          <a:p>
            <a:r>
              <a:rPr lang="en-US" dirty="0"/>
              <a:t>Week 11:Univariate regression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6D1488-58DF-4A33-AC86-D6B690A68D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4917" y="5808133"/>
            <a:ext cx="9440034" cy="1049867"/>
          </a:xfrm>
        </p:spPr>
        <p:txBody>
          <a:bodyPr>
            <a:normAutofit/>
          </a:bodyPr>
          <a:lstStyle/>
          <a:p>
            <a:r>
              <a:rPr lang="en-US" sz="3200" dirty="0"/>
              <a:t>Geog4300: Shannon</a:t>
            </a:r>
          </a:p>
        </p:txBody>
      </p:sp>
      <p:pic>
        <p:nvPicPr>
          <p:cNvPr id="5" name="Shape 304">
            <a:extLst>
              <a:ext uri="{FF2B5EF4-FFF2-40B4-BE49-F238E27FC236}">
                <a16:creationId xmlns:a16="http://schemas.microsoft.com/office/drawing/2014/main" id="{95AF2EC1-9571-4E74-ACC5-094E65D619DE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600743" y="559464"/>
            <a:ext cx="4990514" cy="384906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64645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38">
            <a:extLst>
              <a:ext uri="{FF2B5EF4-FFF2-40B4-BE49-F238E27FC236}">
                <a16:creationId xmlns:a16="http://schemas.microsoft.com/office/drawing/2014/main" id="{05EF7510-A7E5-4D44-B47C-1B14E084B226}"/>
              </a:ext>
            </a:extLst>
          </p:cNvPr>
          <p:cNvSpPr txBox="1"/>
          <p:nvPr/>
        </p:nvSpPr>
        <p:spPr>
          <a:xfrm>
            <a:off x="307973" y="200371"/>
            <a:ext cx="3420419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 b="1" dirty="0">
                <a:solidFill>
                  <a:srgbClr val="FFC000"/>
                </a:solidFill>
                <a:ea typeface="Gill Sans MT"/>
                <a:cs typeface="Gill Sans MT"/>
                <a:sym typeface="Gill Sans MT"/>
              </a:rPr>
              <a:t>Correlation</a:t>
            </a:r>
          </a:p>
        </p:txBody>
      </p:sp>
      <p:sp>
        <p:nvSpPr>
          <p:cNvPr id="6" name="Shape 139">
            <a:extLst>
              <a:ext uri="{FF2B5EF4-FFF2-40B4-BE49-F238E27FC236}">
                <a16:creationId xmlns:a16="http://schemas.microsoft.com/office/drawing/2014/main" id="{A5A328D0-5B0A-4CF7-8859-07766F1087D7}"/>
              </a:ext>
            </a:extLst>
          </p:cNvPr>
          <p:cNvSpPr txBox="1"/>
          <p:nvPr/>
        </p:nvSpPr>
        <p:spPr>
          <a:xfrm>
            <a:off x="765172" y="908941"/>
            <a:ext cx="7997825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 dirty="0">
                <a:ea typeface="Gill Sans MT"/>
                <a:cs typeface="Gill Sans MT"/>
                <a:sym typeface="Gill Sans MT"/>
              </a:rPr>
              <a:t>tells us how strongly x and y are </a:t>
            </a:r>
            <a:r>
              <a:rPr lang="en-US" sz="3600" b="1" dirty="0">
                <a:solidFill>
                  <a:srgbClr val="FFC000"/>
                </a:solidFill>
                <a:ea typeface="Gill Sans MT"/>
                <a:cs typeface="Gill Sans MT"/>
                <a:sym typeface="Gill Sans MT"/>
              </a:rPr>
              <a:t>related</a:t>
            </a:r>
          </a:p>
        </p:txBody>
      </p:sp>
      <p:sp>
        <p:nvSpPr>
          <p:cNvPr id="7" name="Shape 140">
            <a:extLst>
              <a:ext uri="{FF2B5EF4-FFF2-40B4-BE49-F238E27FC236}">
                <a16:creationId xmlns:a16="http://schemas.microsoft.com/office/drawing/2014/main" id="{B8559B71-3E82-498B-A809-8722B142B597}"/>
              </a:ext>
            </a:extLst>
          </p:cNvPr>
          <p:cNvSpPr txBox="1"/>
          <p:nvPr/>
        </p:nvSpPr>
        <p:spPr>
          <a:xfrm>
            <a:off x="307973" y="1692414"/>
            <a:ext cx="3286002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 b="1" dirty="0">
                <a:solidFill>
                  <a:srgbClr val="FFC000"/>
                </a:solidFill>
                <a:ea typeface="Gill Sans MT"/>
                <a:cs typeface="Gill Sans MT"/>
                <a:sym typeface="Gill Sans MT"/>
              </a:rPr>
              <a:t>Regression</a:t>
            </a:r>
          </a:p>
        </p:txBody>
      </p:sp>
      <p:sp>
        <p:nvSpPr>
          <p:cNvPr id="8" name="Shape 141">
            <a:extLst>
              <a:ext uri="{FF2B5EF4-FFF2-40B4-BE49-F238E27FC236}">
                <a16:creationId xmlns:a16="http://schemas.microsoft.com/office/drawing/2014/main" id="{B2AEBC7A-5A52-4EC1-A804-6C22AC1CD109}"/>
              </a:ext>
            </a:extLst>
          </p:cNvPr>
          <p:cNvSpPr txBox="1"/>
          <p:nvPr/>
        </p:nvSpPr>
        <p:spPr>
          <a:xfrm>
            <a:off x="917573" y="2286000"/>
            <a:ext cx="10854217" cy="1200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 dirty="0">
                <a:ea typeface="Gill Sans MT"/>
                <a:cs typeface="Gill Sans MT"/>
                <a:sym typeface="Gill Sans MT"/>
              </a:rPr>
              <a:t>tells us how a change in x is</a:t>
            </a:r>
            <a:r>
              <a:rPr lang="en-US" sz="3600" b="1" i="1" dirty="0">
                <a:ea typeface="Gill Sans MT"/>
                <a:cs typeface="Gill Sans MT"/>
                <a:sym typeface="Gill Sans MT"/>
              </a:rPr>
              <a:t> </a:t>
            </a:r>
            <a:r>
              <a:rPr lang="en-US" sz="3600" b="1" dirty="0">
                <a:solidFill>
                  <a:srgbClr val="FFC000"/>
                </a:solidFill>
                <a:ea typeface="Gill Sans MT"/>
                <a:cs typeface="Gill Sans MT"/>
                <a:sym typeface="Gill Sans MT"/>
              </a:rPr>
              <a:t>associated </a:t>
            </a:r>
            <a:r>
              <a:rPr lang="en-US" sz="3600" dirty="0">
                <a:ea typeface="Gill Sans MT"/>
                <a:cs typeface="Gill Sans MT"/>
                <a:sym typeface="Gill Sans MT"/>
              </a:rPr>
              <a:t>with a change in y</a:t>
            </a:r>
          </a:p>
        </p:txBody>
      </p:sp>
      <p:pic>
        <p:nvPicPr>
          <p:cNvPr id="9" name="Shape 142" descr="scatter">
            <a:extLst>
              <a:ext uri="{FF2B5EF4-FFF2-40B4-BE49-F238E27FC236}">
                <a16:creationId xmlns:a16="http://schemas.microsoft.com/office/drawing/2014/main" id="{6EC19FF6-E907-4C16-9C6D-234FD343F5F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64866" y="3543589"/>
            <a:ext cx="3286002" cy="312952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Shape 143">
            <a:extLst>
              <a:ext uri="{FF2B5EF4-FFF2-40B4-BE49-F238E27FC236}">
                <a16:creationId xmlns:a16="http://schemas.microsoft.com/office/drawing/2014/main" id="{98B75F9C-4B77-47C7-AFA7-9FDA91F761A7}"/>
              </a:ext>
            </a:extLst>
          </p:cNvPr>
          <p:cNvSpPr txBox="1"/>
          <p:nvPr/>
        </p:nvSpPr>
        <p:spPr>
          <a:xfrm>
            <a:off x="5582206" y="3435282"/>
            <a:ext cx="5854080" cy="255454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dirty="0">
                <a:ea typeface="Gill Sans MT"/>
                <a:cs typeface="Gill Sans MT"/>
                <a:sym typeface="Gill Sans MT"/>
              </a:rPr>
              <a:t>Correlation: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dirty="0">
                <a:ea typeface="Gill Sans MT"/>
                <a:cs typeface="Gill Sans MT"/>
                <a:sym typeface="Gill Sans MT"/>
              </a:rPr>
              <a:t>There is a strong positive relationship (r=0.81) between the size of a house and its selling price.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400" dirty="0">
              <a:ea typeface="Gill Sans MT"/>
              <a:cs typeface="Gill Sans MT"/>
              <a:sym typeface="Gill Sans MT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dirty="0">
                <a:ea typeface="Gill Sans MT"/>
                <a:cs typeface="Gill Sans MT"/>
                <a:sym typeface="Gill Sans MT"/>
              </a:rPr>
              <a:t>Regression: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dirty="0">
                <a:ea typeface="Gill Sans MT"/>
                <a:cs typeface="Gill Sans MT"/>
                <a:sym typeface="Gill Sans MT"/>
              </a:rPr>
              <a:t>The price of a house goes up $10,000 for each additional 500 square feet.</a:t>
            </a:r>
          </a:p>
        </p:txBody>
      </p:sp>
    </p:spTree>
    <p:extLst>
      <p:ext uri="{BB962C8B-B14F-4D97-AF65-F5344CB8AC3E}">
        <p14:creationId xmlns:p14="http://schemas.microsoft.com/office/powerpoint/2010/main" val="4052918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/>
        </p:nvSpPr>
        <p:spPr>
          <a:xfrm>
            <a:off x="536895" y="253767"/>
            <a:ext cx="10695963" cy="58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4000" b="1" dirty="0">
                <a:latin typeface="+mj-lt"/>
                <a:ea typeface="Gill Sans MT"/>
                <a:cs typeface="Gill Sans MT"/>
                <a:sym typeface="Gill Sans MT"/>
              </a:rPr>
              <a:t>Some terminology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1C265D-0E8B-4619-B9E7-19FA2F3CD80C}"/>
              </a:ext>
            </a:extLst>
          </p:cNvPr>
          <p:cNvSpPr txBox="1"/>
          <p:nvPr/>
        </p:nvSpPr>
        <p:spPr>
          <a:xfrm>
            <a:off x="476395" y="1226830"/>
            <a:ext cx="1123921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/>
              <a:t>Regression coefficient (or beta)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/>
              <a:t>Error term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/>
              <a:t>R</a:t>
            </a:r>
            <a:r>
              <a:rPr lang="en-US" sz="3600" baseline="30000" dirty="0"/>
              <a:t>2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/>
              <a:t>Residual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836F782-05C0-4782-965E-19D3CC52185A}"/>
                  </a:ext>
                </a:extLst>
              </p:cNvPr>
              <p:cNvSpPr txBox="1"/>
              <p:nvPr/>
            </p:nvSpPr>
            <p:spPr>
              <a:xfrm>
                <a:off x="7641010" y="1310251"/>
                <a:ext cx="4002634" cy="923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6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sz="6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6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r>
                        <a:rPr lang="en-US" sz="6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US" sz="60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836F782-05C0-4782-965E-19D3CC5218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1010" y="1310251"/>
                <a:ext cx="4002634" cy="9233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Shape 235" descr="commute3">
            <a:extLst>
              <a:ext uri="{FF2B5EF4-FFF2-40B4-BE49-F238E27FC236}">
                <a16:creationId xmlns:a16="http://schemas.microsoft.com/office/drawing/2014/main" id="{1E3F5DBC-E93F-499A-B233-27176B383153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581376" y="2686014"/>
            <a:ext cx="3998911" cy="391821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236">
            <a:extLst>
              <a:ext uri="{FF2B5EF4-FFF2-40B4-BE49-F238E27FC236}">
                <a16:creationId xmlns:a16="http://schemas.microsoft.com/office/drawing/2014/main" id="{FA7A4959-2664-4327-B2BE-DB1337A6F26E}"/>
              </a:ext>
            </a:extLst>
          </p:cNvPr>
          <p:cNvSpPr/>
          <p:nvPr/>
        </p:nvSpPr>
        <p:spPr>
          <a:xfrm>
            <a:off x="10283301" y="3718159"/>
            <a:ext cx="342899" cy="249237"/>
          </a:xfrm>
          <a:prstGeom prst="ellipse">
            <a:avLst/>
          </a:prstGeom>
          <a:noFill/>
          <a:ln w="28575" cap="flat" cmpd="sng">
            <a:solidFill>
              <a:srgbClr val="00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Shape 237">
            <a:extLst>
              <a:ext uri="{FF2B5EF4-FFF2-40B4-BE49-F238E27FC236}">
                <a16:creationId xmlns:a16="http://schemas.microsoft.com/office/drawing/2014/main" id="{4DDD9254-2A1F-4FBE-91B0-88C05E9B1A92}"/>
              </a:ext>
            </a:extLst>
          </p:cNvPr>
          <p:cNvSpPr/>
          <p:nvPr/>
        </p:nvSpPr>
        <p:spPr>
          <a:xfrm>
            <a:off x="10696051" y="3718159"/>
            <a:ext cx="425448" cy="254000"/>
          </a:xfrm>
          <a:prstGeom prst="ellipse">
            <a:avLst/>
          </a:prstGeom>
          <a:noFill/>
          <a:ln w="28575" cap="flat" cmpd="sng">
            <a:solidFill>
              <a:srgbClr val="D60093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8208BBA-0A9A-4336-9069-DD5F688CBBBF}"/>
              </a:ext>
            </a:extLst>
          </p:cNvPr>
          <p:cNvSpPr/>
          <p:nvPr/>
        </p:nvSpPr>
        <p:spPr>
          <a:xfrm>
            <a:off x="5632741" y="5907635"/>
            <a:ext cx="181331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R</a:t>
            </a:r>
            <a:r>
              <a:rPr lang="en-US" sz="3200" baseline="30000" dirty="0"/>
              <a:t>2 </a:t>
            </a:r>
            <a:r>
              <a:rPr lang="en-US" sz="3200" dirty="0"/>
              <a:t>= 0.65</a:t>
            </a:r>
          </a:p>
        </p:txBody>
      </p:sp>
    </p:spTree>
    <p:extLst>
      <p:ext uri="{BB962C8B-B14F-4D97-AF65-F5344CB8AC3E}">
        <p14:creationId xmlns:p14="http://schemas.microsoft.com/office/powerpoint/2010/main" val="979074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/>
        </p:nvSpPr>
        <p:spPr>
          <a:xfrm>
            <a:off x="536895" y="253767"/>
            <a:ext cx="10695963" cy="58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4000" b="1" dirty="0">
                <a:latin typeface="+mj-lt"/>
                <a:ea typeface="Gill Sans MT"/>
                <a:cs typeface="Gill Sans MT"/>
                <a:sym typeface="Gill Sans MT"/>
              </a:rPr>
              <a:t>Not all regression uses a linear form</a:t>
            </a:r>
          </a:p>
        </p:txBody>
      </p:sp>
      <p:sp>
        <p:nvSpPr>
          <p:cNvPr id="7" name="Shape 236">
            <a:extLst>
              <a:ext uri="{FF2B5EF4-FFF2-40B4-BE49-F238E27FC236}">
                <a16:creationId xmlns:a16="http://schemas.microsoft.com/office/drawing/2014/main" id="{FA7A4959-2664-4327-B2BE-DB1337A6F26E}"/>
              </a:ext>
            </a:extLst>
          </p:cNvPr>
          <p:cNvSpPr/>
          <p:nvPr/>
        </p:nvSpPr>
        <p:spPr>
          <a:xfrm>
            <a:off x="10283301" y="3718159"/>
            <a:ext cx="342899" cy="249237"/>
          </a:xfrm>
          <a:prstGeom prst="ellipse">
            <a:avLst/>
          </a:prstGeom>
          <a:noFill/>
          <a:ln w="28575" cap="flat" cmpd="sng">
            <a:solidFill>
              <a:srgbClr val="00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Shape 237">
            <a:extLst>
              <a:ext uri="{FF2B5EF4-FFF2-40B4-BE49-F238E27FC236}">
                <a16:creationId xmlns:a16="http://schemas.microsoft.com/office/drawing/2014/main" id="{4DDD9254-2A1F-4FBE-91B0-88C05E9B1A92}"/>
              </a:ext>
            </a:extLst>
          </p:cNvPr>
          <p:cNvSpPr/>
          <p:nvPr/>
        </p:nvSpPr>
        <p:spPr>
          <a:xfrm>
            <a:off x="10696051" y="3718159"/>
            <a:ext cx="425448" cy="254000"/>
          </a:xfrm>
          <a:prstGeom prst="ellipse">
            <a:avLst/>
          </a:prstGeom>
          <a:noFill/>
          <a:ln w="28575" cap="flat" cmpd="sng">
            <a:solidFill>
              <a:srgbClr val="D60093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6D5EAE6-EED1-47C5-9676-70B85243054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493"/>
          <a:stretch/>
        </p:blipFill>
        <p:spPr>
          <a:xfrm>
            <a:off x="2006352" y="1072695"/>
            <a:ext cx="8448397" cy="5607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975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/>
        </p:nvSpPr>
        <p:spPr>
          <a:xfrm>
            <a:off x="536895" y="253767"/>
            <a:ext cx="10695963" cy="58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4000" b="1" dirty="0">
                <a:latin typeface="+mj-lt"/>
                <a:ea typeface="Gill Sans MT"/>
                <a:cs typeface="Gill Sans MT"/>
                <a:sym typeface="Gill Sans MT"/>
              </a:rPr>
              <a:t>Regression in Excel</a:t>
            </a:r>
          </a:p>
        </p:txBody>
      </p:sp>
      <p:sp>
        <p:nvSpPr>
          <p:cNvPr id="7" name="Shape 236">
            <a:extLst>
              <a:ext uri="{FF2B5EF4-FFF2-40B4-BE49-F238E27FC236}">
                <a16:creationId xmlns:a16="http://schemas.microsoft.com/office/drawing/2014/main" id="{FA7A4959-2664-4327-B2BE-DB1337A6F26E}"/>
              </a:ext>
            </a:extLst>
          </p:cNvPr>
          <p:cNvSpPr/>
          <p:nvPr/>
        </p:nvSpPr>
        <p:spPr>
          <a:xfrm>
            <a:off x="10283301" y="3718159"/>
            <a:ext cx="342899" cy="249237"/>
          </a:xfrm>
          <a:prstGeom prst="ellipse">
            <a:avLst/>
          </a:prstGeom>
          <a:noFill/>
          <a:ln w="28575" cap="flat" cmpd="sng">
            <a:solidFill>
              <a:srgbClr val="00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Shape 237">
            <a:extLst>
              <a:ext uri="{FF2B5EF4-FFF2-40B4-BE49-F238E27FC236}">
                <a16:creationId xmlns:a16="http://schemas.microsoft.com/office/drawing/2014/main" id="{4DDD9254-2A1F-4FBE-91B0-88C05E9B1A92}"/>
              </a:ext>
            </a:extLst>
          </p:cNvPr>
          <p:cNvSpPr/>
          <p:nvPr/>
        </p:nvSpPr>
        <p:spPr>
          <a:xfrm>
            <a:off x="10696051" y="3718159"/>
            <a:ext cx="425448" cy="254000"/>
          </a:xfrm>
          <a:prstGeom prst="ellipse">
            <a:avLst/>
          </a:prstGeom>
          <a:noFill/>
          <a:ln w="28575" cap="flat" cmpd="sng">
            <a:solidFill>
              <a:srgbClr val="D60093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52CBA7C-0DF0-4253-8325-AC62A0D191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35676"/>
            <a:ext cx="12192000" cy="4628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107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/>
        </p:nvSpPr>
        <p:spPr>
          <a:xfrm>
            <a:off x="536895" y="253767"/>
            <a:ext cx="10695963" cy="58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4000" b="1" dirty="0">
                <a:latin typeface="+mj-lt"/>
                <a:ea typeface="Gill Sans MT"/>
                <a:cs typeface="Gill Sans MT"/>
                <a:sym typeface="Gill Sans MT"/>
              </a:rPr>
              <a:t>Diagnostics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C980DB3-D1FD-4A21-B4D2-88CA12104128}"/>
              </a:ext>
            </a:extLst>
          </p:cNvPr>
          <p:cNvSpPr/>
          <p:nvPr/>
        </p:nvSpPr>
        <p:spPr>
          <a:xfrm>
            <a:off x="536895" y="927062"/>
            <a:ext cx="6048515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Are your residuals normal?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Heteroskedasticity?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What about outliers?</a:t>
            </a:r>
          </a:p>
        </p:txBody>
      </p:sp>
      <p:pic>
        <p:nvPicPr>
          <p:cNvPr id="9" name="Picture 2" descr="https://qph.is.quoracdn.net/main-qimg-a1380ca36813c6a02cf9cb69e9561431?convert_to_webp=true">
            <a:extLst>
              <a:ext uri="{FF2B5EF4-FFF2-40B4-BE49-F238E27FC236}">
                <a16:creationId xmlns:a16="http://schemas.microsoft.com/office/drawing/2014/main" id="{B45002CC-5B82-4DD9-BB0C-61A80A6AE4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6131" y="2848406"/>
            <a:ext cx="6011799" cy="3755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0917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/>
        </p:nvSpPr>
        <p:spPr>
          <a:xfrm>
            <a:off x="536895" y="253767"/>
            <a:ext cx="10695963" cy="58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4000" b="1" dirty="0">
                <a:latin typeface="+mj-lt"/>
                <a:ea typeface="Gill Sans MT"/>
                <a:cs typeface="Gill Sans MT"/>
                <a:sym typeface="Gill Sans MT"/>
              </a:rPr>
              <a:t>Calculating residuals in Excel</a:t>
            </a:r>
          </a:p>
        </p:txBody>
      </p:sp>
      <p:sp>
        <p:nvSpPr>
          <p:cNvPr id="7" name="Shape 236">
            <a:extLst>
              <a:ext uri="{FF2B5EF4-FFF2-40B4-BE49-F238E27FC236}">
                <a16:creationId xmlns:a16="http://schemas.microsoft.com/office/drawing/2014/main" id="{FA7A4959-2664-4327-B2BE-DB1337A6F26E}"/>
              </a:ext>
            </a:extLst>
          </p:cNvPr>
          <p:cNvSpPr/>
          <p:nvPr/>
        </p:nvSpPr>
        <p:spPr>
          <a:xfrm>
            <a:off x="10283301" y="3718159"/>
            <a:ext cx="342899" cy="249237"/>
          </a:xfrm>
          <a:prstGeom prst="ellipse">
            <a:avLst/>
          </a:prstGeom>
          <a:noFill/>
          <a:ln w="28575" cap="flat" cmpd="sng">
            <a:solidFill>
              <a:srgbClr val="00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Shape 237">
            <a:extLst>
              <a:ext uri="{FF2B5EF4-FFF2-40B4-BE49-F238E27FC236}">
                <a16:creationId xmlns:a16="http://schemas.microsoft.com/office/drawing/2014/main" id="{4DDD9254-2A1F-4FBE-91B0-88C05E9B1A92}"/>
              </a:ext>
            </a:extLst>
          </p:cNvPr>
          <p:cNvSpPr/>
          <p:nvPr/>
        </p:nvSpPr>
        <p:spPr>
          <a:xfrm>
            <a:off x="10696051" y="3718159"/>
            <a:ext cx="425448" cy="254000"/>
          </a:xfrm>
          <a:prstGeom prst="ellipse">
            <a:avLst/>
          </a:prstGeom>
          <a:noFill/>
          <a:ln w="28575" cap="flat" cmpd="sng">
            <a:solidFill>
              <a:srgbClr val="D60093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52CBA7C-0DF0-4253-8325-AC62A0D191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35676"/>
            <a:ext cx="12192000" cy="4628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2642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/>
        </p:nvSpPr>
        <p:spPr>
          <a:xfrm>
            <a:off x="536895" y="253767"/>
            <a:ext cx="10695963" cy="58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4000" b="1" dirty="0">
                <a:latin typeface="+mj-lt"/>
                <a:ea typeface="Gill Sans MT"/>
                <a:cs typeface="Gill Sans MT"/>
                <a:sym typeface="Gill Sans MT"/>
              </a:rPr>
              <a:t>You try it!</a:t>
            </a:r>
          </a:p>
          <a:p>
            <a:pPr>
              <a:buSzPct val="25000"/>
            </a:pPr>
            <a:r>
              <a:rPr lang="en-US" sz="2400" dirty="0">
                <a:latin typeface="+mj-lt"/>
                <a:ea typeface="Gill Sans MT"/>
                <a:cs typeface="Gill Sans MT"/>
                <a:sym typeface="Gill Sans MT"/>
              </a:rPr>
              <a:t>Create a regression model using temperature or precipitation as the </a:t>
            </a:r>
            <a:r>
              <a:rPr lang="en-US" sz="2400" b="1" i="1" dirty="0">
                <a:latin typeface="+mj-lt"/>
                <a:ea typeface="Gill Sans MT"/>
                <a:cs typeface="Gill Sans MT"/>
                <a:sym typeface="Gill Sans MT"/>
              </a:rPr>
              <a:t>independent </a:t>
            </a:r>
            <a:r>
              <a:rPr lang="en-US" sz="2400" dirty="0">
                <a:latin typeface="+mj-lt"/>
                <a:ea typeface="Gill Sans MT"/>
                <a:cs typeface="Gill Sans MT"/>
                <a:sym typeface="Gill Sans MT"/>
              </a:rPr>
              <a:t>variable</a:t>
            </a:r>
            <a:r>
              <a:rPr lang="en-US" sz="2400" b="1" i="1" dirty="0">
                <a:latin typeface="+mj-lt"/>
                <a:ea typeface="Gill Sans MT"/>
                <a:cs typeface="Gill Sans MT"/>
                <a:sym typeface="Gill Sans MT"/>
              </a:rPr>
              <a:t> </a:t>
            </a:r>
            <a:r>
              <a:rPr lang="en-US" sz="2400" dirty="0">
                <a:latin typeface="+mj-lt"/>
                <a:ea typeface="Gill Sans MT"/>
                <a:cs typeface="Gill Sans MT"/>
                <a:sym typeface="Gill Sans MT"/>
              </a:rPr>
              <a:t>and pollen counts for one tree species as the </a:t>
            </a:r>
            <a:r>
              <a:rPr lang="en-US" sz="2400" b="1" i="1" dirty="0">
                <a:latin typeface="+mj-lt"/>
                <a:ea typeface="Gill Sans MT"/>
                <a:cs typeface="Gill Sans MT"/>
                <a:sym typeface="Gill Sans MT"/>
              </a:rPr>
              <a:t>dependent </a:t>
            </a:r>
            <a:r>
              <a:rPr lang="en-US" sz="2400" dirty="0">
                <a:latin typeface="+mj-lt"/>
                <a:ea typeface="Gill Sans MT"/>
                <a:cs typeface="Gill Sans MT"/>
                <a:sym typeface="Gill Sans MT"/>
              </a:rPr>
              <a:t>variable.</a:t>
            </a:r>
            <a:br>
              <a:rPr lang="en-US" sz="2400" dirty="0">
                <a:latin typeface="+mj-lt"/>
                <a:ea typeface="Gill Sans MT"/>
                <a:cs typeface="Gill Sans MT"/>
                <a:sym typeface="Gill Sans MT"/>
              </a:rPr>
            </a:br>
            <a:endParaRPr lang="en-US" sz="2400" dirty="0">
              <a:latin typeface="+mj-lt"/>
              <a:ea typeface="Gill Sans MT"/>
              <a:cs typeface="Gill Sans MT"/>
              <a:sym typeface="Gill Sans MT"/>
            </a:endParaRPr>
          </a:p>
          <a:p>
            <a:pPr>
              <a:buSzPct val="25000"/>
            </a:pPr>
            <a:r>
              <a:rPr lang="en-US" sz="2400" dirty="0">
                <a:latin typeface="+mj-lt"/>
                <a:ea typeface="Gill Sans MT"/>
                <a:cs typeface="Gill Sans MT"/>
                <a:sym typeface="Gill Sans MT"/>
              </a:rPr>
              <a:t>Write a summary of the results, focusing on the coefficients’ strength, magnitude, and significance as well as the overall model fit using the R</a:t>
            </a:r>
            <a:r>
              <a:rPr lang="en-US" sz="2400" baseline="30000" dirty="0">
                <a:latin typeface="+mj-lt"/>
                <a:ea typeface="Gill Sans MT"/>
                <a:cs typeface="Gill Sans MT"/>
                <a:sym typeface="Gill Sans MT"/>
              </a:rPr>
              <a:t>2</a:t>
            </a:r>
            <a:r>
              <a:rPr lang="en-US" sz="2400" dirty="0">
                <a:latin typeface="+mj-lt"/>
                <a:ea typeface="Gill Sans MT"/>
                <a:cs typeface="Gill Sans MT"/>
                <a:sym typeface="Gill Sans MT"/>
              </a:rPr>
              <a:t>.</a:t>
            </a:r>
          </a:p>
        </p:txBody>
      </p:sp>
      <p:sp>
        <p:nvSpPr>
          <p:cNvPr id="7" name="Shape 236">
            <a:extLst>
              <a:ext uri="{FF2B5EF4-FFF2-40B4-BE49-F238E27FC236}">
                <a16:creationId xmlns:a16="http://schemas.microsoft.com/office/drawing/2014/main" id="{FA7A4959-2664-4327-B2BE-DB1337A6F26E}"/>
              </a:ext>
            </a:extLst>
          </p:cNvPr>
          <p:cNvSpPr/>
          <p:nvPr/>
        </p:nvSpPr>
        <p:spPr>
          <a:xfrm>
            <a:off x="10283301" y="3718159"/>
            <a:ext cx="342899" cy="249237"/>
          </a:xfrm>
          <a:prstGeom prst="ellipse">
            <a:avLst/>
          </a:prstGeom>
          <a:noFill/>
          <a:ln w="28575" cap="flat" cmpd="sng">
            <a:solidFill>
              <a:srgbClr val="00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52CBA7C-0DF0-4253-8325-AC62A0D191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3211" y="3264763"/>
            <a:ext cx="9465578" cy="3593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7070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101">
            <a:extLst>
              <a:ext uri="{FF2B5EF4-FFF2-40B4-BE49-F238E27FC236}">
                <a16:creationId xmlns:a16="http://schemas.microsoft.com/office/drawing/2014/main" id="{6E82EB7D-8D71-4CFF-A93D-A734763EFEF7}"/>
              </a:ext>
            </a:extLst>
          </p:cNvPr>
          <p:cNvSpPr txBox="1"/>
          <p:nvPr/>
        </p:nvSpPr>
        <p:spPr>
          <a:xfrm>
            <a:off x="177553" y="200501"/>
            <a:ext cx="10695963" cy="58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4000" b="1" dirty="0">
                <a:latin typeface="+mj-lt"/>
                <a:ea typeface="Gill Sans MT"/>
                <a:cs typeface="Gill Sans MT"/>
                <a:sym typeface="Gill Sans MT"/>
              </a:rPr>
              <a:t>What tests have we covered?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D751B92-4161-48C8-A39C-E6863EA9FF89}"/>
              </a:ext>
            </a:extLst>
          </p:cNvPr>
          <p:cNvSpPr/>
          <p:nvPr/>
        </p:nvSpPr>
        <p:spPr>
          <a:xfrm>
            <a:off x="595564" y="1115215"/>
            <a:ext cx="10812664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T-tests: One-sample, Two-sample, Paired, non-parametric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Chi-square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ANOVA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Correlation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Regression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/>
          </a:p>
          <a:p>
            <a:r>
              <a:rPr lang="en-US" sz="3600" dirty="0"/>
              <a:t>In pairs or on your own: Come up with a research question that can be answered by one of these tests. </a:t>
            </a:r>
          </a:p>
        </p:txBody>
      </p:sp>
    </p:spTree>
    <p:extLst>
      <p:ext uri="{BB962C8B-B14F-4D97-AF65-F5344CB8AC3E}">
        <p14:creationId xmlns:p14="http://schemas.microsoft.com/office/powerpoint/2010/main" val="23047235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45</TotalTime>
  <Words>309</Words>
  <Application>Microsoft Office PowerPoint</Application>
  <PresentationFormat>Widescreen</PresentationFormat>
  <Paragraphs>52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Calisto MT</vt:lpstr>
      <vt:lpstr>Cambria Math</vt:lpstr>
      <vt:lpstr>Wingdings 2</vt:lpstr>
      <vt:lpstr>Slate</vt:lpstr>
      <vt:lpstr>Week 11:Univariate regression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3: Descriptive statistics</dc:title>
  <dc:creator>Jerry Shannon</dc:creator>
  <cp:lastModifiedBy>Jerry Shannon</cp:lastModifiedBy>
  <cp:revision>147</cp:revision>
  <dcterms:created xsi:type="dcterms:W3CDTF">2021-09-02T15:10:57Z</dcterms:created>
  <dcterms:modified xsi:type="dcterms:W3CDTF">2022-11-01T15:27:13Z</dcterms:modified>
</cp:coreProperties>
</file>