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4" r:id="rId9"/>
    <p:sldId id="325" r:id="rId10"/>
    <p:sldId id="326" r:id="rId11"/>
    <p:sldId id="321" r:id="rId12"/>
    <p:sldId id="327" r:id="rId13"/>
    <p:sldId id="3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5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39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29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33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75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7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5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80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60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5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 Multivariate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49735-1C8B-40BC-8DD5-C08C4482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63" y="171450"/>
            <a:ext cx="6346473" cy="3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try it out: what’s the best model?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78313-CC78-445E-9E88-E326474DF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6483" r="8042" b="17554"/>
          <a:stretch/>
        </p:blipFill>
        <p:spPr>
          <a:xfrm>
            <a:off x="2501317" y="1174458"/>
            <a:ext cx="7189365" cy="52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7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if our model was based on store COUNT?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0B28D-069C-4D84-BDA9-B95A007D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" y="938085"/>
            <a:ext cx="5516810" cy="3694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B7FF7-898E-4870-B414-FFB11D841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84" y="3112316"/>
            <a:ext cx="6914787" cy="35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Controlling for population…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B7FF7-898E-4870-B414-FFB11D84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00" y="902648"/>
            <a:ext cx="5963188" cy="30961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3BA0E6-D6A5-4467-BD68-13FB5477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79" y="2579832"/>
            <a:ext cx="6515100" cy="4181475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78442F-4BE8-4A87-A505-07665DE71212}"/>
              </a:ext>
            </a:extLst>
          </p:cNvPr>
          <p:cNvSpPr/>
          <p:nvPr/>
        </p:nvSpPr>
        <p:spPr>
          <a:xfrm>
            <a:off x="6622590" y="1172254"/>
            <a:ext cx="5569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Gill Sans MT"/>
              </a:rPr>
              <a:t>We still probably need different models…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04E74-9BF3-4247-B861-B7BAC2BBCD9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645160" y="1593908"/>
            <a:ext cx="718664" cy="2072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A022D2-4B3C-4039-A1EA-E2623C5BA471}"/>
              </a:ext>
            </a:extLst>
          </p:cNvPr>
          <p:cNvSpPr/>
          <p:nvPr/>
        </p:nvSpPr>
        <p:spPr>
          <a:xfrm>
            <a:off x="5567479" y="3665989"/>
            <a:ext cx="4155361" cy="7544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other variables should we consider? 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9925C-E011-4FA4-ACAD-6710F576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157244"/>
            <a:ext cx="7458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Multivariate regression: </a:t>
            </a:r>
          </a:p>
          <a:p>
            <a:pPr>
              <a:buSzPct val="25000"/>
            </a:pPr>
            <a:r>
              <a:rPr lang="en-US" sz="3200" dirty="0">
                <a:latin typeface="+mj-lt"/>
                <a:ea typeface="Gill Sans MT"/>
                <a:cs typeface="Gill Sans MT"/>
                <a:sym typeface="Gill Sans MT"/>
              </a:rPr>
              <a:t>Why to include more variables?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612395" y="1545929"/>
            <a:ext cx="113087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more than one independent variable might be relevant.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you want to rule out (or “control for”)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An example: What census variables would be associated with the per capita count of Waffle Houses in a county?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BAC82-1879-4A83-A082-6F2347AE6D26}"/>
              </a:ext>
            </a:extLst>
          </p:cNvPr>
          <p:cNvSpPr/>
          <p:nvPr/>
        </p:nvSpPr>
        <p:spPr>
          <a:xfrm>
            <a:off x="648747" y="1499099"/>
            <a:ext cx="102667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Race/Ethnicity</a:t>
            </a:r>
            <a:r>
              <a:rPr lang="en-US" sz="2800" dirty="0">
                <a:solidFill>
                  <a:srgbClr val="FFC000"/>
                </a:solidFill>
              </a:rPr>
              <a:t>: </a:t>
            </a:r>
            <a:r>
              <a:rPr lang="en-US" sz="2800" dirty="0"/>
              <a:t>% classified White, Black, American Indian, Asian, Hispanic, Hawaiian/Pacific Islander,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Educational attainment: </a:t>
            </a:r>
            <a:r>
              <a:rPr lang="en-US" sz="2800" dirty="0"/>
              <a:t>% Less than high school, High school graduate, Some college, BA Degree, Graduate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%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Nativity: </a:t>
            </a:r>
            <a:r>
              <a:rPr lang="en-US" sz="2800" dirty="0"/>
              <a:t>Naturalized/native citizen, Foreign-born naturalized, Foreign-born/not a citizen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2151-3962-42BC-9B15-78535833A4DC}"/>
              </a:ext>
            </a:extLst>
          </p:cNvPr>
          <p:cNvSpPr txBox="1"/>
          <p:nvPr/>
        </p:nvSpPr>
        <p:spPr>
          <a:xfrm>
            <a:off x="440977" y="4918777"/>
            <a:ext cx="10474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Think of: 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What research question you would be trying to answer?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A hypothesized relationship between the variables you chose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First check: Normality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6622-9198-41BE-8D39-8F625381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90" y="860559"/>
            <a:ext cx="8247619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Second check: Multicollinearity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DFB1E-06C3-4F16-9B86-EBFEB664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28" y="1403457"/>
            <a:ext cx="9257143" cy="5266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D098A-811B-4F17-B2C8-C40C68C311D0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Highly correlated variables will cause confusion in the model if included together.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run a model!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0510D-D5A0-40E7-B3F4-BF0C339FB831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Using only counties with Waffle Houses. How can we interpret these results?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FF739-6B37-48AE-8AF1-B2C5DE52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9" y="1403457"/>
            <a:ext cx="7438247" cy="4981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C57A4-CDF4-4158-A850-F9F83FA3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80" y="3894372"/>
            <a:ext cx="4421243" cy="28232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76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Normality of residuals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96865-0169-4598-A3E0-FF1BD599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01" y="1591143"/>
            <a:ext cx="7223583" cy="47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Outliers: Cook’s Distance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DB2F3-5ACC-485C-9BA0-C477D5D4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93" y="1495363"/>
            <a:ext cx="7894701" cy="51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Multicollinearity: Variance inflation factor (VIF)</a:t>
            </a:r>
          </a:p>
          <a:p>
            <a:r>
              <a:rPr lang="en-US" sz="2400" dirty="0">
                <a:latin typeface="+mj-lt"/>
                <a:sym typeface="Gill Sans MT"/>
              </a:rPr>
              <a:t>Should be around 3 or less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F21DD-9271-4D0A-9F41-2ADFF751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8" y="1704507"/>
            <a:ext cx="3796100" cy="1122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CCDEF-0A17-46C4-AFA0-E9EFB014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8" y="3725724"/>
            <a:ext cx="6223343" cy="1089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297EF-0421-4D6D-93F6-E567F172D08F}"/>
              </a:ext>
            </a:extLst>
          </p:cNvPr>
          <p:cNvSpPr txBox="1"/>
          <p:nvPr/>
        </p:nvSpPr>
        <p:spPr>
          <a:xfrm>
            <a:off x="535367" y="3013501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Example of what you DON’T want to see…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93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193</TotalTime>
  <Words>397</Words>
  <Application>Microsoft Office PowerPoint</Application>
  <PresentationFormat>Widescreen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Slate</vt:lpstr>
      <vt:lpstr>Week 11: Multivariate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191</cp:revision>
  <dcterms:created xsi:type="dcterms:W3CDTF">2021-09-02T15:10:57Z</dcterms:created>
  <dcterms:modified xsi:type="dcterms:W3CDTF">2022-11-03T16:33:10Z</dcterms:modified>
</cp:coreProperties>
</file>