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4" r:id="rId10"/>
    <p:sldId id="325" r:id="rId11"/>
    <p:sldId id="326" r:id="rId12"/>
    <p:sldId id="321" r:id="rId13"/>
    <p:sldId id="327" r:id="rId14"/>
    <p:sldId id="328" r:id="rId15"/>
    <p:sldId id="32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7073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4550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9855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1393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524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2059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1722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5299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3336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6753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6740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4651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7800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060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451" y="3979334"/>
            <a:ext cx="11073468" cy="1828801"/>
          </a:xfrm>
        </p:spPr>
        <p:txBody>
          <a:bodyPr>
            <a:normAutofit/>
          </a:bodyPr>
          <a:lstStyle/>
          <a:p>
            <a:r>
              <a:rPr lang="en-US" dirty="0"/>
              <a:t>Week 11:Test review; Multivariate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A49735-1C8B-40BC-8DD5-C08C44825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763" y="171450"/>
            <a:ext cx="6346473" cy="380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>
            <a:extLst>
              <a:ext uri="{FF2B5EF4-FFF2-40B4-BE49-F238E27FC236}">
                <a16:creationId xmlns:a16="http://schemas.microsoft.com/office/drawing/2014/main" id="{AD613488-ED13-4273-A63F-ED1EB26B2F4C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Let’s check diagnostics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6C94C-A237-49AE-8949-E9A78F369CE6}"/>
              </a:ext>
            </a:extLst>
          </p:cNvPr>
          <p:cNvSpPr txBox="1"/>
          <p:nvPr/>
        </p:nvSpPr>
        <p:spPr>
          <a:xfrm>
            <a:off x="535367" y="818757"/>
            <a:ext cx="115342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  <a:sym typeface="Gill Sans MT"/>
              </a:rPr>
              <a:t>Multicollinearity: Variance inflation factor (VIF)</a:t>
            </a:r>
          </a:p>
          <a:p>
            <a:r>
              <a:rPr lang="en-US" sz="2400" dirty="0">
                <a:latin typeface="+mj-lt"/>
                <a:sym typeface="Gill Sans MT"/>
              </a:rPr>
              <a:t>Should be around 3 or less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2F21DD-9271-4D0A-9F41-2ADFF7517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78" y="1704507"/>
            <a:ext cx="3796100" cy="11225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ECCDEF-0A17-46C4-AFA0-E9EFB014F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378" y="3725724"/>
            <a:ext cx="6223343" cy="1089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D297EF-0421-4D6D-93F6-E567F172D08F}"/>
              </a:ext>
            </a:extLst>
          </p:cNvPr>
          <p:cNvSpPr txBox="1"/>
          <p:nvPr/>
        </p:nvSpPr>
        <p:spPr>
          <a:xfrm>
            <a:off x="535367" y="3013501"/>
            <a:ext cx="11534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  <a:sym typeface="Gill Sans MT"/>
              </a:rPr>
              <a:t>Example of what you DON’T want to see…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3939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>
            <a:extLst>
              <a:ext uri="{FF2B5EF4-FFF2-40B4-BE49-F238E27FC236}">
                <a16:creationId xmlns:a16="http://schemas.microsoft.com/office/drawing/2014/main" id="{AD613488-ED13-4273-A63F-ED1EB26B2F4C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Let’s try it out: what’s the best model?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B78313-CC78-445E-9E88-E326474DF3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6483" r="8042" b="17554"/>
          <a:stretch/>
        </p:blipFill>
        <p:spPr>
          <a:xfrm>
            <a:off x="2501317" y="1174458"/>
            <a:ext cx="7189365" cy="520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75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>
            <a:extLst>
              <a:ext uri="{FF2B5EF4-FFF2-40B4-BE49-F238E27FC236}">
                <a16:creationId xmlns:a16="http://schemas.microsoft.com/office/drawing/2014/main" id="{AD613488-ED13-4273-A63F-ED1EB26B2F4C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What if our model was based on store COUNT?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10B28D-069C-4D84-BDA9-B95A007D5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29" y="938085"/>
            <a:ext cx="5516810" cy="36949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0B7FF7-898E-4870-B414-FFB11D841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284" y="3112316"/>
            <a:ext cx="6914787" cy="359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17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>
            <a:extLst>
              <a:ext uri="{FF2B5EF4-FFF2-40B4-BE49-F238E27FC236}">
                <a16:creationId xmlns:a16="http://schemas.microsoft.com/office/drawing/2014/main" id="{AD613488-ED13-4273-A63F-ED1EB26B2F4C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Controlling for population…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B7FF7-898E-4870-B414-FFB11D841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00" y="902648"/>
            <a:ext cx="5963188" cy="30961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43BA0E6-D6A5-4467-BD68-13FB54777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479" y="2579832"/>
            <a:ext cx="6515100" cy="4181475"/>
          </a:xfrm>
          <a:prstGeom prst="rect">
            <a:avLst/>
          </a:prstGeom>
          <a:ln>
            <a:solidFill>
              <a:schemeClr val="tx2">
                <a:lumMod val="90000"/>
              </a:schemeClr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78442F-4BE8-4A87-A505-07665DE71212}"/>
              </a:ext>
            </a:extLst>
          </p:cNvPr>
          <p:cNvSpPr/>
          <p:nvPr/>
        </p:nvSpPr>
        <p:spPr>
          <a:xfrm>
            <a:off x="6622590" y="1172254"/>
            <a:ext cx="5569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ym typeface="Gill Sans MT"/>
              </a:rPr>
              <a:t>We still probably need different models…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A04E74-9BF3-4247-B861-B7BAC2BBCD9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7645160" y="1593908"/>
            <a:ext cx="718664" cy="20720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5A022D2-4B3C-4039-A1EA-E2623C5BA471}"/>
              </a:ext>
            </a:extLst>
          </p:cNvPr>
          <p:cNvSpPr/>
          <p:nvPr/>
        </p:nvSpPr>
        <p:spPr>
          <a:xfrm>
            <a:off x="5567479" y="3665989"/>
            <a:ext cx="4155361" cy="75442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19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>
            <a:extLst>
              <a:ext uri="{FF2B5EF4-FFF2-40B4-BE49-F238E27FC236}">
                <a16:creationId xmlns:a16="http://schemas.microsoft.com/office/drawing/2014/main" id="{AD613488-ED13-4273-A63F-ED1EB26B2F4C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What other variables should we consider? Why?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19925C-E011-4FA4-ACAD-6710F576B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962" y="1157244"/>
            <a:ext cx="745807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64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>
            <a:extLst>
              <a:ext uri="{FF2B5EF4-FFF2-40B4-BE49-F238E27FC236}">
                <a16:creationId xmlns:a16="http://schemas.microsoft.com/office/drawing/2014/main" id="{AD613488-ED13-4273-A63F-ED1EB26B2F4C}"/>
              </a:ext>
            </a:extLst>
          </p:cNvPr>
          <p:cNvSpPr txBox="1"/>
          <p:nvPr/>
        </p:nvSpPr>
        <p:spPr>
          <a:xfrm>
            <a:off x="219498" y="183993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Variable selection: Stepwise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EC8C48-8BCF-44E2-BDDB-4EB66CA55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31" y="1266737"/>
            <a:ext cx="8439055" cy="415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5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What tests have we covered?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751B92-4161-48C8-A39C-E6863EA9FF89}"/>
              </a:ext>
            </a:extLst>
          </p:cNvPr>
          <p:cNvSpPr/>
          <p:nvPr/>
        </p:nvSpPr>
        <p:spPr>
          <a:xfrm>
            <a:off x="177553" y="1193592"/>
            <a:ext cx="1185169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T-tests: One-sample, Two-sample, Paired, non-parametric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Chi-square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3600" dirty="0"/>
              <a:t>In pairs or on your own: Come up with a research question that can be answered by one of these tests. We will try to guess which one.</a:t>
            </a:r>
          </a:p>
        </p:txBody>
      </p:sp>
    </p:spTree>
    <p:extLst>
      <p:ext uri="{BB962C8B-B14F-4D97-AF65-F5344CB8AC3E}">
        <p14:creationId xmlns:p14="http://schemas.microsoft.com/office/powerpoint/2010/main" val="230472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Multivariate regression: </a:t>
            </a:r>
          </a:p>
          <a:p>
            <a:pPr>
              <a:buSzPct val="25000"/>
            </a:pPr>
            <a:r>
              <a:rPr lang="en-US" sz="3200" dirty="0">
                <a:latin typeface="+mj-lt"/>
                <a:ea typeface="Gill Sans MT"/>
                <a:cs typeface="Gill Sans MT"/>
                <a:sym typeface="Gill Sans MT"/>
              </a:rPr>
              <a:t>Why to include more variables?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751B92-4161-48C8-A39C-E6863EA9FF89}"/>
              </a:ext>
            </a:extLst>
          </p:cNvPr>
          <p:cNvSpPr/>
          <p:nvPr/>
        </p:nvSpPr>
        <p:spPr>
          <a:xfrm>
            <a:off x="612395" y="1545929"/>
            <a:ext cx="113087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Because more than one independent variable might be relevant.</a:t>
            </a:r>
          </a:p>
          <a:p>
            <a:pPr marL="514350" indent="-514350">
              <a:buAutoNum type="arabicPeriod"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Because you want to rule out (or “control for”) other factors.</a:t>
            </a:r>
          </a:p>
        </p:txBody>
      </p:sp>
    </p:spTree>
    <p:extLst>
      <p:ext uri="{BB962C8B-B14F-4D97-AF65-F5344CB8AC3E}">
        <p14:creationId xmlns:p14="http://schemas.microsoft.com/office/powerpoint/2010/main" val="181768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An example: What census variables would be associated with the per capita count of Waffle Houses in a county?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ABAC82-1879-4A83-A082-6F2347AE6D26}"/>
              </a:ext>
            </a:extLst>
          </p:cNvPr>
          <p:cNvSpPr/>
          <p:nvPr/>
        </p:nvSpPr>
        <p:spPr>
          <a:xfrm>
            <a:off x="648747" y="1499099"/>
            <a:ext cx="1026671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Race/Ethnicity</a:t>
            </a:r>
            <a:r>
              <a:rPr lang="en-US" sz="2800" dirty="0">
                <a:solidFill>
                  <a:srgbClr val="FFC000"/>
                </a:solidFill>
              </a:rPr>
              <a:t>: </a:t>
            </a:r>
            <a:r>
              <a:rPr lang="en-US" sz="2800" dirty="0"/>
              <a:t>% classified White, Black, American Indian, Asian, Hispanic, Hawaiian/Pacific Islander,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Educational attainment: </a:t>
            </a:r>
            <a:r>
              <a:rPr lang="en-US" sz="2800" dirty="0"/>
              <a:t>% Less than high school, High school graduate, Some college, BA Degree, Graduate degree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% in poverty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Nativity: </a:t>
            </a:r>
            <a:r>
              <a:rPr lang="en-US" sz="2800" dirty="0"/>
              <a:t>Naturalized/native citizen, Foreign-born naturalized, Foreign-born/not a citizen</a:t>
            </a: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C2151-3962-42BC-9B15-78535833A4DC}"/>
              </a:ext>
            </a:extLst>
          </p:cNvPr>
          <p:cNvSpPr txBox="1"/>
          <p:nvPr/>
        </p:nvSpPr>
        <p:spPr>
          <a:xfrm>
            <a:off x="440977" y="4918777"/>
            <a:ext cx="104744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  <a:t>Think of: </a:t>
            </a:r>
          </a:p>
          <a:p>
            <a:pPr marL="342900" indent="-342900">
              <a:buAutoNum type="arabicParenR"/>
            </a:pPr>
            <a:r>
              <a:rPr lang="en-US" sz="2400" dirty="0">
                <a:latin typeface="+mj-lt"/>
                <a:sym typeface="Gill Sans MT"/>
              </a:rPr>
              <a:t>What research question you would be trying to answer?</a:t>
            </a:r>
          </a:p>
          <a:p>
            <a:pPr marL="342900" indent="-342900">
              <a:buAutoNum type="arabicParenR"/>
            </a:pPr>
            <a:r>
              <a:rPr lang="en-US" sz="2400" dirty="0">
                <a:latin typeface="+mj-lt"/>
                <a:sym typeface="Gill Sans MT"/>
              </a:rPr>
              <a:t>A hypothesized relationship between the variables you chose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30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>
            <a:extLst>
              <a:ext uri="{FF2B5EF4-FFF2-40B4-BE49-F238E27FC236}">
                <a16:creationId xmlns:a16="http://schemas.microsoft.com/office/drawing/2014/main" id="{AD613488-ED13-4273-A63F-ED1EB26B2F4C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First check: Normality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BD6622-9198-41BE-8D39-8F6253818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190" y="860559"/>
            <a:ext cx="8247619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8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>
            <a:extLst>
              <a:ext uri="{FF2B5EF4-FFF2-40B4-BE49-F238E27FC236}">
                <a16:creationId xmlns:a16="http://schemas.microsoft.com/office/drawing/2014/main" id="{AD613488-ED13-4273-A63F-ED1EB26B2F4C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Second check: Multicollinearity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8DFB1E-06C3-4F16-9B86-EBFEB664D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428" y="1403457"/>
            <a:ext cx="9257143" cy="52666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2D098A-811B-4F17-B2C8-C40C68C311D0}"/>
              </a:ext>
            </a:extLst>
          </p:cNvPr>
          <p:cNvSpPr txBox="1"/>
          <p:nvPr/>
        </p:nvSpPr>
        <p:spPr>
          <a:xfrm>
            <a:off x="535367" y="818757"/>
            <a:ext cx="11534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  <a:sym typeface="Gill Sans MT"/>
              </a:rPr>
              <a:t>Highly correlated variables will cause confusion in the model if included together.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386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>
            <a:extLst>
              <a:ext uri="{FF2B5EF4-FFF2-40B4-BE49-F238E27FC236}">
                <a16:creationId xmlns:a16="http://schemas.microsoft.com/office/drawing/2014/main" id="{AD613488-ED13-4273-A63F-ED1EB26B2F4C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Let’s run a model!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50510D-D5A0-40E7-B3F4-BF0C339FB831}"/>
              </a:ext>
            </a:extLst>
          </p:cNvPr>
          <p:cNvSpPr txBox="1"/>
          <p:nvPr/>
        </p:nvSpPr>
        <p:spPr>
          <a:xfrm>
            <a:off x="535367" y="818757"/>
            <a:ext cx="11534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  <a:sym typeface="Gill Sans MT"/>
              </a:rPr>
              <a:t>Using only counties with Waffle Houses. How can we interpret these results?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1FF739-6B37-48AE-8AF1-B2C5DE523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69" y="1403457"/>
            <a:ext cx="7438247" cy="49818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FC57A4-CDF4-4158-A850-F9F83FA34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380" y="3894372"/>
            <a:ext cx="4421243" cy="282326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576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>
            <a:extLst>
              <a:ext uri="{FF2B5EF4-FFF2-40B4-BE49-F238E27FC236}">
                <a16:creationId xmlns:a16="http://schemas.microsoft.com/office/drawing/2014/main" id="{AD613488-ED13-4273-A63F-ED1EB26B2F4C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Let’s check diagnostics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6C94C-A237-49AE-8949-E9A78F369CE6}"/>
              </a:ext>
            </a:extLst>
          </p:cNvPr>
          <p:cNvSpPr txBox="1"/>
          <p:nvPr/>
        </p:nvSpPr>
        <p:spPr>
          <a:xfrm>
            <a:off x="535367" y="818757"/>
            <a:ext cx="11534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  <a:sym typeface="Gill Sans MT"/>
              </a:rPr>
              <a:t>Normality of residuals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396865-0169-4598-A3E0-FF1BD5992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801" y="1591143"/>
            <a:ext cx="7223583" cy="475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9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>
            <a:extLst>
              <a:ext uri="{FF2B5EF4-FFF2-40B4-BE49-F238E27FC236}">
                <a16:creationId xmlns:a16="http://schemas.microsoft.com/office/drawing/2014/main" id="{AD613488-ED13-4273-A63F-ED1EB26B2F4C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Let’s check diagnostics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6C94C-A237-49AE-8949-E9A78F369CE6}"/>
              </a:ext>
            </a:extLst>
          </p:cNvPr>
          <p:cNvSpPr txBox="1"/>
          <p:nvPr/>
        </p:nvSpPr>
        <p:spPr>
          <a:xfrm>
            <a:off x="535367" y="818757"/>
            <a:ext cx="11534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  <a:sym typeface="Gill Sans MT"/>
              </a:rPr>
              <a:t>Outliers: Cook’s Distance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DB2F3-5ACC-485C-9BA0-C477D5D48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193" y="1495363"/>
            <a:ext cx="7894701" cy="519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4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153</TotalTime>
  <Words>477</Words>
  <Application>Microsoft Office PowerPoint</Application>
  <PresentationFormat>Widescreen</PresentationFormat>
  <Paragraphs>69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Calisto MT</vt:lpstr>
      <vt:lpstr>Gill Sans MT</vt:lpstr>
      <vt:lpstr>Trebuchet MS</vt:lpstr>
      <vt:lpstr>Wingdings 2</vt:lpstr>
      <vt:lpstr>Slate</vt:lpstr>
      <vt:lpstr>Week 11:Test review; Multivariate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Jerry Shannon</cp:lastModifiedBy>
  <cp:revision>188</cp:revision>
  <dcterms:created xsi:type="dcterms:W3CDTF">2021-09-02T15:10:57Z</dcterms:created>
  <dcterms:modified xsi:type="dcterms:W3CDTF">2021-11-04T21:11:12Z</dcterms:modified>
</cp:coreProperties>
</file>