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72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85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83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70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2529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52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257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068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451" y="3979334"/>
            <a:ext cx="11073468" cy="1828801"/>
          </a:xfrm>
        </p:spPr>
        <p:txBody>
          <a:bodyPr>
            <a:normAutofit/>
          </a:bodyPr>
          <a:lstStyle/>
          <a:p>
            <a:r>
              <a:rPr lang="en-US" dirty="0"/>
              <a:t>Week 11:Clustering and the final take home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Picture 2" descr="K-Means Plot">
            <a:extLst>
              <a:ext uri="{FF2B5EF4-FFF2-40B4-BE49-F238E27FC236}">
                <a16:creationId xmlns:a16="http://schemas.microsoft.com/office/drawing/2014/main" id="{DD2CA3D7-E14E-4F7D-8989-1CE994737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58" y="325630"/>
            <a:ext cx="4440603" cy="355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132E9-7ACE-4A9F-8662-0706D3AC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09" y="325630"/>
            <a:ext cx="4736643" cy="355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1700769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Clusters are different from spatial autocorrelation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C1C18-2EB2-4201-A78E-9F55D28159E1}"/>
              </a:ext>
            </a:extLst>
          </p:cNvPr>
          <p:cNvSpPr txBox="1"/>
          <p:nvPr/>
        </p:nvSpPr>
        <p:spPr>
          <a:xfrm>
            <a:off x="257452" y="870012"/>
            <a:ext cx="10981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Clusters: </a:t>
            </a:r>
          </a:p>
          <a:p>
            <a:r>
              <a:rPr lang="en-US" sz="2800" dirty="0"/>
              <a:t>Observations grouped by similarities across </a:t>
            </a:r>
            <a:r>
              <a:rPr lang="en-US" sz="2800" dirty="0">
                <a:solidFill>
                  <a:srgbClr val="FFC000"/>
                </a:solidFill>
              </a:rPr>
              <a:t>multiple variables </a:t>
            </a:r>
          </a:p>
          <a:p>
            <a:endParaRPr lang="en-US" sz="1400" dirty="0"/>
          </a:p>
          <a:p>
            <a:r>
              <a:rPr lang="en-US" sz="2800" b="1" dirty="0"/>
              <a:t>Spatial autocorrelation: </a:t>
            </a:r>
          </a:p>
          <a:p>
            <a:r>
              <a:rPr lang="en-US" sz="2800" dirty="0"/>
              <a:t>Neighboring areas with similar values for the </a:t>
            </a:r>
            <a:r>
              <a:rPr lang="en-US" sz="2800" b="1" dirty="0">
                <a:solidFill>
                  <a:srgbClr val="FFC000"/>
                </a:solidFill>
              </a:rPr>
              <a:t>same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8F6A4-45FB-44E5-ADE5-8E089D916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52" y="3201592"/>
            <a:ext cx="4775942" cy="347251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D36868-C362-4711-AA77-7CC4A38D4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156" y="3201592"/>
            <a:ext cx="5771308" cy="3455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CFEBFF-65C0-4D2B-BDA0-096E3ADA1046}"/>
              </a:ext>
            </a:extLst>
          </p:cNvPr>
          <p:cNvSpPr txBox="1"/>
          <p:nvPr/>
        </p:nvSpPr>
        <p:spPr>
          <a:xfrm>
            <a:off x="6665464" y="2863038"/>
            <a:ext cx="51490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/>
              <a:t>HS Graduation is highest ed. attainment</a:t>
            </a:r>
          </a:p>
        </p:txBody>
      </p:sp>
    </p:spTree>
    <p:extLst>
      <p:ext uri="{BB962C8B-B14F-4D97-AF65-F5344CB8AC3E}">
        <p14:creationId xmlns:p14="http://schemas.microsoft.com/office/powerpoint/2010/main" val="17301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Wrapping up!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177553" y="1193592"/>
            <a:ext cx="11851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Two final topics this week not used in labs: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Clustering: k-means/hierarchical cluster analysis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Spatial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4" name="Picture 2" descr="K-Means Plot">
            <a:extLst>
              <a:ext uri="{FF2B5EF4-FFF2-40B4-BE49-F238E27FC236}">
                <a16:creationId xmlns:a16="http://schemas.microsoft.com/office/drawing/2014/main" id="{59E1DC3C-85DB-4BED-A3B0-9C3B5C49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88" y="2383401"/>
            <a:ext cx="5342622" cy="427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05F4BE-8E13-4CE7-B983-DB7528480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003" y="2306254"/>
            <a:ext cx="4863102" cy="2737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1" y="883253"/>
            <a:ext cx="10264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Picks a set number of “seeds” and then groups based on similarity.</a:t>
            </a:r>
          </a:p>
        </p:txBody>
      </p:sp>
    </p:spTree>
    <p:extLst>
      <p:ext uri="{BB962C8B-B14F-4D97-AF65-F5344CB8AC3E}">
        <p14:creationId xmlns:p14="http://schemas.microsoft.com/office/powerpoint/2010/main" val="181768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K-means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Highly dependent on the initial “seeds”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7D698-1AF3-4195-A226-93377220A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368" y="2039150"/>
            <a:ext cx="6674036" cy="43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7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Two cluster maps just based on the race/ethnicity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55" y="2246930"/>
            <a:ext cx="5300847" cy="38541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4BC4A5-11C8-4F7F-848F-3760AA511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107" y="224693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95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education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07" y="2305924"/>
            <a:ext cx="5300847" cy="38541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1725345" y="1769370"/>
            <a:ext cx="25831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76528" y="1782704"/>
            <a:ext cx="53489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48" y="2292590"/>
            <a:ext cx="5300847" cy="385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24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Let’s look at our county data!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28D2A1-6A14-4C56-926D-59FFA29AC660}"/>
              </a:ext>
            </a:extLst>
          </p:cNvPr>
          <p:cNvSpPr txBox="1"/>
          <p:nvPr/>
        </p:nvSpPr>
        <p:spPr>
          <a:xfrm>
            <a:off x="537590" y="883253"/>
            <a:ext cx="10087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Now let’s add in nativity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DEDF5B-B80C-45C7-8F50-146F80031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08" y="3527765"/>
            <a:ext cx="4303147" cy="31287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71B102-D097-4334-B0A1-A690178DB4EE}"/>
              </a:ext>
            </a:extLst>
          </p:cNvPr>
          <p:cNvSpPr txBox="1"/>
          <p:nvPr/>
        </p:nvSpPr>
        <p:spPr>
          <a:xfrm>
            <a:off x="4651780" y="3845146"/>
            <a:ext cx="2583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Race/ethnicity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4957052" y="5966438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247" y="3527765"/>
            <a:ext cx="4303147" cy="31287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6E058C-C586-4FED-AC82-854099CA84D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45" b="10302"/>
          <a:stretch/>
        </p:blipFill>
        <p:spPr>
          <a:xfrm>
            <a:off x="7086902" y="254185"/>
            <a:ext cx="4927545" cy="32142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D62B4-C0ED-48AF-BB3C-C0E41239B386}"/>
              </a:ext>
            </a:extLst>
          </p:cNvPr>
          <p:cNvSpPr txBox="1"/>
          <p:nvPr/>
        </p:nvSpPr>
        <p:spPr>
          <a:xfrm>
            <a:off x="4319339" y="2606439"/>
            <a:ext cx="26866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 + nativity</a:t>
            </a:r>
          </a:p>
        </p:txBody>
      </p:sp>
    </p:spTree>
    <p:extLst>
      <p:ext uri="{BB962C8B-B14F-4D97-AF65-F5344CB8AC3E}">
        <p14:creationId xmlns:p14="http://schemas.microsoft.com/office/powerpoint/2010/main" val="346861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do these clusters mean?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9C41C-0BF7-4851-B9C8-BE66B4225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18" y="1072691"/>
            <a:ext cx="9308013" cy="55848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ED68AA-A98E-4029-98F2-5EE50C7E3510}"/>
              </a:ext>
            </a:extLst>
          </p:cNvPr>
          <p:cNvSpPr txBox="1"/>
          <p:nvPr/>
        </p:nvSpPr>
        <p:spPr>
          <a:xfrm>
            <a:off x="390617" y="1411550"/>
            <a:ext cx="19885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groups:</a:t>
            </a:r>
          </a:p>
          <a:p>
            <a:r>
              <a:rPr lang="en-US" sz="2400" dirty="0"/>
              <a:t>Take one of these clusters and identify what makes it distinctive compared to the three others.</a:t>
            </a:r>
          </a:p>
          <a:p>
            <a:endParaRPr lang="en-US" sz="2400" dirty="0"/>
          </a:p>
          <a:p>
            <a:r>
              <a:rPr lang="en-US" sz="2400" dirty="0"/>
              <a:t>How would you title it?</a:t>
            </a:r>
          </a:p>
        </p:txBody>
      </p:sp>
    </p:spTree>
    <p:extLst>
      <p:ext uri="{BB962C8B-B14F-4D97-AF65-F5344CB8AC3E}">
        <p14:creationId xmlns:p14="http://schemas.microsoft.com/office/powerpoint/2010/main" val="278877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Do these clusters make sense?</a:t>
            </a:r>
            <a:endParaRPr lang="en-US" sz="3200" dirty="0">
              <a:latin typeface="+mj-lt"/>
              <a:ea typeface="Gill Sans MT"/>
              <a:cs typeface="Gill Sans MT"/>
              <a:sym typeface="Gill Sans M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A1105-83B1-49CD-B1AE-E54C15A11191}"/>
              </a:ext>
            </a:extLst>
          </p:cNvPr>
          <p:cNvSpPr txBox="1"/>
          <p:nvPr/>
        </p:nvSpPr>
        <p:spPr>
          <a:xfrm>
            <a:off x="6410117" y="1447705"/>
            <a:ext cx="51490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/>
              <a:t>Race/ethnicity + ed attainment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F8DE8-3811-4C21-A6D6-EA4325346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63" y="1259370"/>
            <a:ext cx="7555570" cy="54935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937BA1-6B61-414D-9EA7-3C0406B22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687" y="3800202"/>
            <a:ext cx="4921190" cy="2952714"/>
          </a:xfrm>
          <a:prstGeom prst="rect">
            <a:avLst/>
          </a:prstGeom>
          <a:ln>
            <a:solidFill>
              <a:schemeClr val="tx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46169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483</TotalTime>
  <Words>307</Words>
  <Application>Microsoft Office PowerPoint</Application>
  <PresentationFormat>Widescreen</PresentationFormat>
  <Paragraphs>53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Calisto MT</vt:lpstr>
      <vt:lpstr>Gill Sans MT</vt:lpstr>
      <vt:lpstr>Trebuchet MS</vt:lpstr>
      <vt:lpstr>Wingdings 2</vt:lpstr>
      <vt:lpstr>Slate</vt:lpstr>
      <vt:lpstr>Week 11:Clustering and the final take home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217</cp:revision>
  <dcterms:created xsi:type="dcterms:W3CDTF">2021-09-02T15:10:57Z</dcterms:created>
  <dcterms:modified xsi:type="dcterms:W3CDTF">2021-11-11T03:20:27Z</dcterms:modified>
</cp:coreProperties>
</file>