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5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647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99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68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36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77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79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21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16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76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662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36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J2QEsMB5fKlB0vOXXuB5s54ShSpeCJzB2Ph-SbmtQA/copy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9:Normality testing;</a:t>
            </a:r>
            <a:br>
              <a:rPr lang="en-US" dirty="0"/>
            </a:br>
            <a:r>
              <a:rPr lang="en-US" dirty="0"/>
              <a:t>Chi-square; Non-parametric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7" name="Shape 101">
            <a:extLst>
              <a:ext uri="{FF2B5EF4-FFF2-40B4-BE49-F238E27FC236}">
                <a16:creationId xmlns:a16="http://schemas.microsoft.com/office/drawing/2014/main" id="{20A9834B-95DA-48A0-8E38-0115825B89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1345" y="216790"/>
            <a:ext cx="6167213" cy="3580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EED0EF40-CE6C-42B3-BC16-FA49A288A106}"/>
              </a:ext>
            </a:extLst>
          </p:cNvPr>
          <p:cNvSpPr/>
          <p:nvPr/>
        </p:nvSpPr>
        <p:spPr>
          <a:xfrm>
            <a:off x="373165" y="4386129"/>
            <a:ext cx="1157385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 dirty="0"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538216"/>
              </p:ext>
            </p:extLst>
          </p:nvPr>
        </p:nvGraphicFramePr>
        <p:xfrm>
          <a:off x="373166" y="1130751"/>
          <a:ext cx="8534400" cy="268224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7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Calculating expected values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84349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7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What’s the chi-square statistic?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/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3348" y="902211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515BC-E81E-4987-8F9D-174C21220A7E}"/>
              </a:ext>
            </a:extLst>
          </p:cNvPr>
          <p:cNvSpPr txBox="1"/>
          <p:nvPr/>
        </p:nvSpPr>
        <p:spPr>
          <a:xfrm>
            <a:off x="655889" y="4569006"/>
            <a:ext cx="10359640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6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600" b="1" baseline="30000" dirty="0">
                <a:ea typeface="Gill Sans MT"/>
                <a:cs typeface="Gill Sans MT"/>
                <a:sym typeface="Gill Sans MT"/>
              </a:rPr>
              <a:t> 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/ 4.9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Critical value for 2 degrees of freedom is </a:t>
            </a:r>
            <a:r>
              <a:rPr lang="en-US" sz="3200" b="1" u="sng" dirty="0">
                <a:ea typeface="Gill Sans MT"/>
                <a:cs typeface="Gill Sans MT"/>
                <a:sym typeface="Gill Sans MT"/>
              </a:rPr>
              <a:t>5.99</a:t>
            </a:r>
          </a:p>
        </p:txBody>
      </p:sp>
    </p:spTree>
    <p:extLst>
      <p:ext uri="{BB962C8B-B14F-4D97-AF65-F5344CB8AC3E}">
        <p14:creationId xmlns:p14="http://schemas.microsoft.com/office/powerpoint/2010/main" val="390305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0365" y="518294"/>
            <a:ext cx="3550436" cy="14782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10" y="1010422"/>
            <a:ext cx="7939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survey was done of Manhattan residents to see if their most common transportation method was related to their income. Here are the results: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17621"/>
              </p:ext>
            </p:extLst>
          </p:nvPr>
        </p:nvGraphicFramePr>
        <p:xfrm>
          <a:off x="510610" y="2575061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AAD804-16C1-4977-ACFC-49C7BAFB885F}"/>
              </a:ext>
            </a:extLst>
          </p:cNvPr>
          <p:cNvSpPr txBox="1"/>
          <p:nvPr/>
        </p:nvSpPr>
        <p:spPr>
          <a:xfrm>
            <a:off x="510609" y="4712813"/>
            <a:ext cx="10188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Using a chi-square test, check to see if these results show a difference between these groups. You may want to enter this table in Excel to run this analysis.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0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test for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771787" y="998290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7" name="Shape 126">
            <a:extLst>
              <a:ext uri="{FF2B5EF4-FFF2-40B4-BE49-F238E27FC236}">
                <a16:creationId xmlns:a16="http://schemas.microsoft.com/office/drawing/2014/main" id="{8ACCE241-816D-4D02-9BBD-5626FCD5B8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30" y="2852256"/>
            <a:ext cx="5268285" cy="375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125">
            <a:extLst>
              <a:ext uri="{FF2B5EF4-FFF2-40B4-BE49-F238E27FC236}">
                <a16:creationId xmlns:a16="http://schemas.microsoft.com/office/drawing/2014/main" id="{A025F2F4-73A9-4D96-ADA4-F78FEEAA80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301" y="2852256"/>
            <a:ext cx="5268285" cy="3751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7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test for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536896" y="1786855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6107E-08B7-4E39-B8FE-5ECA5CE48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4" r="3301"/>
          <a:stretch/>
        </p:blipFill>
        <p:spPr>
          <a:xfrm>
            <a:off x="5005146" y="0"/>
            <a:ext cx="718685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B667F-3CAA-4954-87DB-20C02595C032}"/>
              </a:ext>
            </a:extLst>
          </p:cNvPr>
          <p:cNvSpPr txBox="1"/>
          <p:nvPr/>
        </p:nvSpPr>
        <p:spPr>
          <a:xfrm>
            <a:off x="634430" y="5867910"/>
            <a:ext cx="412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</p:spTree>
    <p:extLst>
      <p:ext uri="{BB962C8B-B14F-4D97-AF65-F5344CB8AC3E}">
        <p14:creationId xmlns:p14="http://schemas.microsoft.com/office/powerpoint/2010/main" val="402800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QQ plots</a:t>
            </a:r>
          </a:p>
          <a:p>
            <a:pPr>
              <a:buSzPct val="25000"/>
            </a:pPr>
            <a:endParaRPr lang="en-US" sz="4000" b="1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9924A-94CC-43BD-A7D1-F1B946B9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92" y="980082"/>
            <a:ext cx="6471961" cy="50174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68188-53B2-420A-A4EF-20DAAB2BA29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06954" y="2613491"/>
            <a:ext cx="4091474" cy="36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8E1188-AAD6-4058-BAD0-A8A94119ACB4}"/>
              </a:ext>
            </a:extLst>
          </p:cNvPr>
          <p:cNvSpPr txBox="1"/>
          <p:nvPr/>
        </p:nvSpPr>
        <p:spPr>
          <a:xfrm>
            <a:off x="3211270" y="2413436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4BFCB8-9A10-44DC-BB2A-C1F10C2BBFFC}"/>
              </a:ext>
            </a:extLst>
          </p:cNvPr>
          <p:cNvCxnSpPr>
            <a:cxnSpLocks/>
          </p:cNvCxnSpPr>
          <p:nvPr/>
        </p:nvCxnSpPr>
        <p:spPr>
          <a:xfrm>
            <a:off x="4685047" y="915874"/>
            <a:ext cx="2771193" cy="11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D41A9D-F516-48B1-AFBB-4662C89997EA}"/>
              </a:ext>
            </a:extLst>
          </p:cNvPr>
          <p:cNvSpPr txBox="1"/>
          <p:nvPr/>
        </p:nvSpPr>
        <p:spPr>
          <a:xfrm>
            <a:off x="3154827" y="57997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1990-40F2-4B52-822A-0EA27D770F7B}"/>
              </a:ext>
            </a:extLst>
          </p:cNvPr>
          <p:cNvSpPr txBox="1"/>
          <p:nvPr/>
        </p:nvSpPr>
        <p:spPr>
          <a:xfrm>
            <a:off x="3211270" y="5642381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80F53-774B-416B-95E0-A29BF772EFD5}"/>
              </a:ext>
            </a:extLst>
          </p:cNvPr>
          <p:cNvCxnSpPr>
            <a:cxnSpLocks/>
          </p:cNvCxnSpPr>
          <p:nvPr/>
        </p:nvCxnSpPr>
        <p:spPr>
          <a:xfrm flipV="1">
            <a:off x="5071810" y="3943657"/>
            <a:ext cx="2087822" cy="189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2237C-DD88-4574-BFAE-BEABD380A866}"/>
              </a:ext>
            </a:extLst>
          </p:cNvPr>
          <p:cNvSpPr txBox="1"/>
          <p:nvPr/>
        </p:nvSpPr>
        <p:spPr>
          <a:xfrm>
            <a:off x="3211270" y="454275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34FEF1-5585-4C50-AECB-E123473B550C}"/>
              </a:ext>
            </a:extLst>
          </p:cNvPr>
          <p:cNvCxnSpPr>
            <a:cxnSpLocks/>
          </p:cNvCxnSpPr>
          <p:nvPr/>
        </p:nvCxnSpPr>
        <p:spPr>
          <a:xfrm flipV="1">
            <a:off x="5110049" y="3640637"/>
            <a:ext cx="1422460" cy="110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8C95DE-BF92-4D56-9B34-019F97A5E449}"/>
              </a:ext>
            </a:extLst>
          </p:cNvPr>
          <p:cNvCxnSpPr>
            <a:cxnSpLocks/>
          </p:cNvCxnSpPr>
          <p:nvPr/>
        </p:nvCxnSpPr>
        <p:spPr>
          <a:xfrm>
            <a:off x="4898929" y="816710"/>
            <a:ext cx="4945948" cy="165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286194-555F-4D44-867F-1294110A2227}"/>
              </a:ext>
            </a:extLst>
          </p:cNvPr>
          <p:cNvCxnSpPr>
            <a:cxnSpLocks/>
          </p:cNvCxnSpPr>
          <p:nvPr/>
        </p:nvCxnSpPr>
        <p:spPr>
          <a:xfrm>
            <a:off x="4950511" y="2750348"/>
            <a:ext cx="1581998" cy="389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F9BD84-1893-4322-ABD6-711EF43E981E}"/>
              </a:ext>
            </a:extLst>
          </p:cNvPr>
          <p:cNvCxnSpPr>
            <a:cxnSpLocks/>
          </p:cNvCxnSpPr>
          <p:nvPr/>
        </p:nvCxnSpPr>
        <p:spPr>
          <a:xfrm flipV="1">
            <a:off x="5220836" y="3704189"/>
            <a:ext cx="3877592" cy="12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054CE-D66B-41DA-B268-EA34F87FD6C6}"/>
              </a:ext>
            </a:extLst>
          </p:cNvPr>
          <p:cNvCxnSpPr>
            <a:cxnSpLocks/>
          </p:cNvCxnSpPr>
          <p:nvPr/>
        </p:nvCxnSpPr>
        <p:spPr>
          <a:xfrm flipV="1">
            <a:off x="5155980" y="4652784"/>
            <a:ext cx="4838187" cy="12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More on QQ plot shapes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410E6-A4E4-42F2-A252-9192EF39D6AA}"/>
              </a:ext>
            </a:extLst>
          </p:cNvPr>
          <p:cNvSpPr txBox="1"/>
          <p:nvPr/>
        </p:nvSpPr>
        <p:spPr>
          <a:xfrm>
            <a:off x="117956" y="6354282"/>
            <a:ext cx="1156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1C0793-B6E3-4BB4-8FD6-CF779B15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1" y="1310512"/>
            <a:ext cx="5346579" cy="4733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8FC5A6-5B58-4852-A688-5318BA91A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13" y="1310512"/>
            <a:ext cx="5321393" cy="47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build a QQ plot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143124" y="949237"/>
            <a:ext cx="1204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https://docs.google.com/spreadsheets/d/1GJ2QEsMB5fKlB0vOXXuB5s54ShSpeCJzB2Ph-SbmtQA/copy?usp=sharing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ADED0-612A-49D3-8C64-4E0CD67B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359" y="1576480"/>
            <a:ext cx="7346740" cy="51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52334" y="176854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if the data are </a:t>
            </a:r>
            <a:r>
              <a:rPr lang="en-US" sz="4000" b="1" u="sng" dirty="0">
                <a:latin typeface="+mj-lt"/>
                <a:ea typeface="Gill Sans MT"/>
                <a:cs typeface="Gill Sans MT"/>
                <a:sym typeface="Gill Sans MT"/>
              </a:rPr>
              <a:t>NOT </a:t>
            </a: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 normal?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9D20A-6DD2-49E0-B8E8-C5F34B628C04}"/>
              </a:ext>
            </a:extLst>
          </p:cNvPr>
          <p:cNvSpPr txBox="1"/>
          <p:nvPr/>
        </p:nvSpPr>
        <p:spPr>
          <a:xfrm>
            <a:off x="559750" y="1084384"/>
            <a:ext cx="66358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Wilcoxon tests use </a:t>
            </a:r>
            <a:r>
              <a:rPr lang="en-US" sz="3600" b="1" i="1" dirty="0">
                <a:solidFill>
                  <a:srgbClr val="FFC000"/>
                </a:solidFill>
              </a:rPr>
              <a:t>ranks</a:t>
            </a:r>
            <a:r>
              <a:rPr lang="en-US" sz="3600" dirty="0"/>
              <a:t> rather than </a:t>
            </a:r>
            <a:r>
              <a:rPr lang="en-US" sz="3600" b="1" i="1" dirty="0">
                <a:solidFill>
                  <a:srgbClr val="FFC000"/>
                </a:solidFill>
              </a:rPr>
              <a:t>values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8" name="Shape 192">
            <a:extLst>
              <a:ext uri="{FF2B5EF4-FFF2-40B4-BE49-F238E27FC236}">
                <a16:creationId xmlns:a16="http://schemas.microsoft.com/office/drawing/2014/main" id="{276FC7B9-2499-43B4-9B1E-E89D5E2DD9B8}"/>
              </a:ext>
            </a:extLst>
          </p:cNvPr>
          <p:cNvSpPr txBox="1"/>
          <p:nvPr/>
        </p:nvSpPr>
        <p:spPr>
          <a:xfrm>
            <a:off x="8601445" y="176854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9" name="Shape 194">
            <a:extLst>
              <a:ext uri="{FF2B5EF4-FFF2-40B4-BE49-F238E27FC236}">
                <a16:creationId xmlns:a16="http://schemas.microsoft.com/office/drawing/2014/main" id="{EA5853FD-4B07-44EB-8FA8-DDF8A8F15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805352"/>
              </p:ext>
            </p:extLst>
          </p:nvPr>
        </p:nvGraphicFramePr>
        <p:xfrm>
          <a:off x="8366333" y="1061697"/>
          <a:ext cx="3587912" cy="4807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</a:rPr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</a:rPr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Shape 195">
            <a:extLst>
              <a:ext uri="{FF2B5EF4-FFF2-40B4-BE49-F238E27FC236}">
                <a16:creationId xmlns:a16="http://schemas.microsoft.com/office/drawing/2014/main" id="{7AF296E4-9EC1-4EE8-B99B-7EC2EFC070B8}"/>
              </a:ext>
            </a:extLst>
          </p:cNvPr>
          <p:cNvSpPr/>
          <p:nvPr/>
        </p:nvSpPr>
        <p:spPr>
          <a:xfrm>
            <a:off x="9068990" y="1441157"/>
            <a:ext cx="698853" cy="442754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66210E4B-1BD8-423A-8BBB-673B4573A5B6}"/>
              </a:ext>
            </a:extLst>
          </p:cNvPr>
          <p:cNvSpPr/>
          <p:nvPr/>
        </p:nvSpPr>
        <p:spPr>
          <a:xfrm>
            <a:off x="10850004" y="1446621"/>
            <a:ext cx="782246" cy="44220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" name="Shape 197">
            <a:extLst>
              <a:ext uri="{FF2B5EF4-FFF2-40B4-BE49-F238E27FC236}">
                <a16:creationId xmlns:a16="http://schemas.microsoft.com/office/drawing/2014/main" id="{66DAE1EE-8FA4-4F73-A19E-158C99F9364A}"/>
              </a:ext>
            </a:extLst>
          </p:cNvPr>
          <p:cNvSpPr txBox="1"/>
          <p:nvPr/>
        </p:nvSpPr>
        <p:spPr>
          <a:xfrm>
            <a:off x="8674389" y="6180124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</p:spTree>
    <p:extLst>
      <p:ext uri="{BB962C8B-B14F-4D97-AF65-F5344CB8AC3E}">
        <p14:creationId xmlns:p14="http://schemas.microsoft.com/office/powerpoint/2010/main" val="374600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37791" y="253108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Chi-square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9D20A-6DD2-49E0-B8E8-C5F34B628C04}"/>
              </a:ext>
            </a:extLst>
          </p:cNvPr>
          <p:cNvSpPr txBox="1"/>
          <p:nvPr/>
        </p:nvSpPr>
        <p:spPr>
          <a:xfrm>
            <a:off x="237791" y="1110022"/>
            <a:ext cx="6635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For two </a:t>
            </a:r>
            <a:r>
              <a:rPr lang="en-US" sz="3600" b="1" i="1" dirty="0"/>
              <a:t>categorical</a:t>
            </a:r>
            <a:r>
              <a:rPr lang="en-US" sz="3600" dirty="0"/>
              <a:t> variables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13" name="Shape 149" descr="http://2012books.lardbucket.org/books/beginning-statistics/section_15/5a0c7bbacb4242555e8a85c9767c03ee.jpg">
            <a:extLst>
              <a:ext uri="{FF2B5EF4-FFF2-40B4-BE49-F238E27FC236}">
                <a16:creationId xmlns:a16="http://schemas.microsoft.com/office/drawing/2014/main" id="{D06C83D4-AAC6-47AD-B56A-4463301FDA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91" y="2281727"/>
            <a:ext cx="5513529" cy="408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6">
            <a:extLst>
              <a:ext uri="{FF2B5EF4-FFF2-40B4-BE49-F238E27FC236}">
                <a16:creationId xmlns:a16="http://schemas.microsoft.com/office/drawing/2014/main" id="{37608350-C507-42CF-893F-2DE9CF02B4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302" y="2281727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" name="Shape 157">
            <a:extLst>
              <a:ext uri="{FF2B5EF4-FFF2-40B4-BE49-F238E27FC236}">
                <a16:creationId xmlns:a16="http://schemas.microsoft.com/office/drawing/2014/main" id="{C9600478-D462-43BD-99F8-5FB9B36E6B00}"/>
              </a:ext>
            </a:extLst>
          </p:cNvPr>
          <p:cNvSpPr txBox="1"/>
          <p:nvPr/>
        </p:nvSpPr>
        <p:spPr>
          <a:xfrm>
            <a:off x="5991072" y="4198322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Observed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 dirty="0" err="1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Expected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  <p:extLst>
      <p:ext uri="{BB962C8B-B14F-4D97-AF65-F5344CB8AC3E}">
        <p14:creationId xmlns:p14="http://schemas.microsoft.com/office/powerpoint/2010/main" val="384518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9">
            <a:extLst>
              <a:ext uri="{FF2B5EF4-FFF2-40B4-BE49-F238E27FC236}">
                <a16:creationId xmlns:a16="http://schemas.microsoft.com/office/drawing/2014/main" id="{344AE155-1CAA-4412-96BB-163D67027CE3}"/>
              </a:ext>
            </a:extLst>
          </p:cNvPr>
          <p:cNvSpPr txBox="1"/>
          <p:nvPr/>
        </p:nvSpPr>
        <p:spPr>
          <a:xfrm>
            <a:off x="160360" y="457200"/>
            <a:ext cx="1129955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D064FC92-29CF-439B-98CE-C6ADF3C5B51E}"/>
              </a:ext>
            </a:extLst>
          </p:cNvPr>
          <p:cNvSpPr txBox="1"/>
          <p:nvPr/>
        </p:nvSpPr>
        <p:spPr>
          <a:xfrm>
            <a:off x="380998" y="3352800"/>
            <a:ext cx="6686374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0" name="Shape 141" descr="http://2.bp.blogspot.com/__84RWZp_rjE/SQVR1Z6dLNI/AAAAAAAAA7g/QDvFisxHfrY/s400/tofurkey.jpg">
            <a:extLst>
              <a:ext uri="{FF2B5EF4-FFF2-40B4-BE49-F238E27FC236}">
                <a16:creationId xmlns:a16="http://schemas.microsoft.com/office/drawing/2014/main" id="{E6183EAF-5CBB-4560-810D-C75A6C8B9B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3764" y="2521010"/>
            <a:ext cx="3956169" cy="4081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71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742</Words>
  <Application>Microsoft Office PowerPoint</Application>
  <PresentationFormat>Widescreen</PresentationFormat>
  <Paragraphs>189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Noto Sans Symbols</vt:lpstr>
      <vt:lpstr>Arial</vt:lpstr>
      <vt:lpstr>Calibri</vt:lpstr>
      <vt:lpstr>Calisto MT</vt:lpstr>
      <vt:lpstr>Gill Sans MT</vt:lpstr>
      <vt:lpstr>Times New Roman</vt:lpstr>
      <vt:lpstr>Wingdings 2</vt:lpstr>
      <vt:lpstr>Slate</vt:lpstr>
      <vt:lpstr>Week 9:Normality testing; Chi-square; Non-parametric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Gerald Shannon</cp:lastModifiedBy>
  <cp:revision>67</cp:revision>
  <dcterms:created xsi:type="dcterms:W3CDTF">2021-09-02T15:10:57Z</dcterms:created>
  <dcterms:modified xsi:type="dcterms:W3CDTF">2021-10-14T16:21:30Z</dcterms:modified>
</cp:coreProperties>
</file>