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15" r:id="rId3"/>
    <p:sldId id="324" r:id="rId4"/>
    <p:sldId id="316" r:id="rId5"/>
    <p:sldId id="325" r:id="rId6"/>
    <p:sldId id="326" r:id="rId7"/>
    <p:sldId id="317" r:id="rId8"/>
    <p:sldId id="318" r:id="rId9"/>
    <p:sldId id="319" r:id="rId10"/>
    <p:sldId id="320" r:id="rId11"/>
    <p:sldId id="322" r:id="rId12"/>
    <p:sldId id="32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1722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4257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068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3381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5085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9498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5867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5835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8705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2529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652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451" y="3979334"/>
            <a:ext cx="11073468" cy="1828801"/>
          </a:xfrm>
        </p:spPr>
        <p:txBody>
          <a:bodyPr>
            <a:normAutofit/>
          </a:bodyPr>
          <a:lstStyle/>
          <a:p>
            <a:r>
              <a:rPr lang="en-US" dirty="0"/>
              <a:t>Week 11:Clustering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5" name="Picture 2" descr="K-Means Plot">
            <a:extLst>
              <a:ext uri="{FF2B5EF4-FFF2-40B4-BE49-F238E27FC236}">
                <a16:creationId xmlns:a16="http://schemas.microsoft.com/office/drawing/2014/main" id="{DD2CA3D7-E14E-4F7D-8989-1CE994737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158" y="325630"/>
            <a:ext cx="4440603" cy="355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132E9-7ACE-4A9F-8662-0706D3AC8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609" y="325630"/>
            <a:ext cx="4736643" cy="35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What do these clusters mean?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9C41C-0BF7-4851-B9C8-BE66B4225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18" y="1072691"/>
            <a:ext cx="9308013" cy="55848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ED68AA-A98E-4029-98F2-5EE50C7E3510}"/>
              </a:ext>
            </a:extLst>
          </p:cNvPr>
          <p:cNvSpPr txBox="1"/>
          <p:nvPr/>
        </p:nvSpPr>
        <p:spPr>
          <a:xfrm>
            <a:off x="94391" y="1411550"/>
            <a:ext cx="25249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Ed + ethnicity</a:t>
            </a:r>
          </a:p>
          <a:p>
            <a:endParaRPr lang="en-US" sz="2400" dirty="0"/>
          </a:p>
          <a:p>
            <a:r>
              <a:rPr lang="en-US" sz="2400" dirty="0"/>
              <a:t>In groups:</a:t>
            </a:r>
          </a:p>
          <a:p>
            <a:r>
              <a:rPr lang="en-US" sz="2400" dirty="0"/>
              <a:t>Take one of these clusters and identify what makes it distinctive compared to the three others.</a:t>
            </a:r>
          </a:p>
          <a:p>
            <a:endParaRPr lang="en-US" sz="2400" dirty="0"/>
          </a:p>
          <a:p>
            <a:r>
              <a:rPr lang="en-US" sz="2400" dirty="0"/>
              <a:t>How would you title it?</a:t>
            </a:r>
          </a:p>
        </p:txBody>
      </p:sp>
    </p:spTree>
    <p:extLst>
      <p:ext uri="{BB962C8B-B14F-4D97-AF65-F5344CB8AC3E}">
        <p14:creationId xmlns:p14="http://schemas.microsoft.com/office/powerpoint/2010/main" val="278877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Do these clusters make sense?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A1105-83B1-49CD-B1AE-E54C15A11191}"/>
              </a:ext>
            </a:extLst>
          </p:cNvPr>
          <p:cNvSpPr txBox="1"/>
          <p:nvPr/>
        </p:nvSpPr>
        <p:spPr>
          <a:xfrm>
            <a:off x="6410117" y="1447705"/>
            <a:ext cx="51490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/>
              <a:t>Race/ethnicity + ed attainment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F8DE8-3811-4C21-A6D6-EA4325346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63" y="1259370"/>
            <a:ext cx="7555570" cy="5493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937BA1-6B61-414D-9EA7-3C0406B22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687" y="3800202"/>
            <a:ext cx="4921190" cy="2952714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616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170076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Clusters are different from spatial autocorrelation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C1C18-2EB2-4201-A78E-9F55D28159E1}"/>
              </a:ext>
            </a:extLst>
          </p:cNvPr>
          <p:cNvSpPr txBox="1"/>
          <p:nvPr/>
        </p:nvSpPr>
        <p:spPr>
          <a:xfrm>
            <a:off x="257452" y="870012"/>
            <a:ext cx="10981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Clusters: </a:t>
            </a:r>
          </a:p>
          <a:p>
            <a:r>
              <a:rPr lang="en-US" sz="2800" dirty="0"/>
              <a:t>Observations grouped by similarities across </a:t>
            </a:r>
            <a:r>
              <a:rPr lang="en-US" sz="2800" dirty="0">
                <a:solidFill>
                  <a:srgbClr val="FFC000"/>
                </a:solidFill>
              </a:rPr>
              <a:t>multiple variables </a:t>
            </a:r>
          </a:p>
          <a:p>
            <a:endParaRPr lang="en-US" sz="1400" dirty="0"/>
          </a:p>
          <a:p>
            <a:r>
              <a:rPr lang="en-US" sz="2800" b="1" dirty="0"/>
              <a:t>Spatial autocorrelation: </a:t>
            </a:r>
          </a:p>
          <a:p>
            <a:r>
              <a:rPr lang="en-US" sz="2800" dirty="0"/>
              <a:t>Neighboring areas with similar values for the </a:t>
            </a:r>
            <a:r>
              <a:rPr lang="en-US" sz="2800" b="1" dirty="0">
                <a:solidFill>
                  <a:srgbClr val="FFC000"/>
                </a:solidFill>
              </a:rPr>
              <a:t>same variable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B8F6A4-45FB-44E5-ADE5-8E089D916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52" y="3201592"/>
            <a:ext cx="4775942" cy="347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D36868-C362-4711-AA77-7CC4A38D4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156" y="3201592"/>
            <a:ext cx="5771308" cy="3455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CFEBFF-65C0-4D2B-BDA0-096E3ADA1046}"/>
              </a:ext>
            </a:extLst>
          </p:cNvPr>
          <p:cNvSpPr txBox="1"/>
          <p:nvPr/>
        </p:nvSpPr>
        <p:spPr>
          <a:xfrm>
            <a:off x="6665464" y="2863038"/>
            <a:ext cx="51490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/>
              <a:t>HS Graduation is highest ed. attainment</a:t>
            </a:r>
          </a:p>
        </p:txBody>
      </p:sp>
    </p:spTree>
    <p:extLst>
      <p:ext uri="{BB962C8B-B14F-4D97-AF65-F5344CB8AC3E}">
        <p14:creationId xmlns:p14="http://schemas.microsoft.com/office/powerpoint/2010/main" val="173019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K-means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4" name="Picture 2" descr="K-Means Plot">
            <a:extLst>
              <a:ext uri="{FF2B5EF4-FFF2-40B4-BE49-F238E27FC236}">
                <a16:creationId xmlns:a16="http://schemas.microsoft.com/office/drawing/2014/main" id="{59E1DC3C-85DB-4BED-A3B0-9C3B5C498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788" y="2383401"/>
            <a:ext cx="5342622" cy="427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05F4BE-8E13-4CE7-B983-DB7528480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03" y="2306254"/>
            <a:ext cx="4863102" cy="2737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1" y="883253"/>
            <a:ext cx="102641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Picks a set number of “seeds” and then groups based on similarity.</a:t>
            </a:r>
          </a:p>
        </p:txBody>
      </p:sp>
    </p:spTree>
    <p:extLst>
      <p:ext uri="{BB962C8B-B14F-4D97-AF65-F5344CB8AC3E}">
        <p14:creationId xmlns:p14="http://schemas.microsoft.com/office/powerpoint/2010/main" val="181768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Hierarchical clustering (HCA)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98B821-AFD2-496E-A904-6A29A5840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764" y="1042777"/>
            <a:ext cx="6275595" cy="58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8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K-means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0" y="883253"/>
            <a:ext cx="100871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Highly dependent on the initial “seeds”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77D698-1AF3-4195-A226-93377220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368" y="2039150"/>
            <a:ext cx="6674036" cy="435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7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Racial clusters in Georgia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0" y="883253"/>
            <a:ext cx="10087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Using HCA: How many clusters?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8C74A7-44CE-4676-9AC7-2F6E8C1F6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238" y="1646975"/>
            <a:ext cx="8209524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8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Racial clusters in Georgia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1716910" y="1071260"/>
            <a:ext cx="2385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Three clusters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85327-3476-4ABC-9A78-0BE03E34B9F5}"/>
              </a:ext>
            </a:extLst>
          </p:cNvPr>
          <p:cNvSpPr txBox="1"/>
          <p:nvPr/>
        </p:nvSpPr>
        <p:spPr>
          <a:xfrm>
            <a:off x="7253160" y="1071260"/>
            <a:ext cx="2385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Five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BE24A-422C-4E33-A02B-F5E1A2BB8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96" y="1594480"/>
            <a:ext cx="4289921" cy="25679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42131C-EA36-486E-B703-9A8C3B15E7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38" r="23907"/>
          <a:stretch/>
        </p:blipFill>
        <p:spPr>
          <a:xfrm>
            <a:off x="3075041" y="3780122"/>
            <a:ext cx="2589862" cy="296679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E8247E-C2EC-4B75-A704-267DB03B4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6924" y="1594480"/>
            <a:ext cx="4289921" cy="25679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6C76F2-DCAC-45A6-808A-A0756AB734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49" t="10647" r="6542" b="11208"/>
          <a:stretch/>
        </p:blipFill>
        <p:spPr>
          <a:xfrm>
            <a:off x="9583461" y="3849189"/>
            <a:ext cx="2535564" cy="2897729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90405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Let’s look at our county data!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0" y="883253"/>
            <a:ext cx="100871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Two cluster maps just based on the race/ethnicity variables using </a:t>
            </a:r>
            <a:r>
              <a:rPr lang="en-US" sz="2800" b="1" i="1" dirty="0"/>
              <a:t>k-means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DEDF5B-B80C-45C7-8F50-146F80031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55" y="2246930"/>
            <a:ext cx="5300847" cy="38541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4BC4A5-11C8-4F7F-848F-3760AA511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07" y="2246930"/>
            <a:ext cx="5300847" cy="385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5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Let’s look at our county data!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0" y="883253"/>
            <a:ext cx="10087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Now let’s add in education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DEDF5B-B80C-45C7-8F50-146F80031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7" y="2305924"/>
            <a:ext cx="5300847" cy="38541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71B102-D097-4334-B0A1-A690178DB4EE}"/>
              </a:ext>
            </a:extLst>
          </p:cNvPr>
          <p:cNvSpPr txBox="1"/>
          <p:nvPr/>
        </p:nvSpPr>
        <p:spPr>
          <a:xfrm>
            <a:off x="1725345" y="1769370"/>
            <a:ext cx="2583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Race/ethnicity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A1105-83B1-49CD-B1AE-E54C15A11191}"/>
              </a:ext>
            </a:extLst>
          </p:cNvPr>
          <p:cNvSpPr txBox="1"/>
          <p:nvPr/>
        </p:nvSpPr>
        <p:spPr>
          <a:xfrm>
            <a:off x="6476528" y="1782704"/>
            <a:ext cx="53489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Race/ethnicity + ed attainment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F8DE8-3811-4C21-A6D6-EA4325346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48" y="2292590"/>
            <a:ext cx="5300847" cy="385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4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Let’s look at our county data!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0" y="883253"/>
            <a:ext cx="10087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Now let’s add in nativity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DEDF5B-B80C-45C7-8F50-146F80031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8" y="3527765"/>
            <a:ext cx="4303147" cy="31287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71B102-D097-4334-B0A1-A690178DB4EE}"/>
              </a:ext>
            </a:extLst>
          </p:cNvPr>
          <p:cNvSpPr txBox="1"/>
          <p:nvPr/>
        </p:nvSpPr>
        <p:spPr>
          <a:xfrm>
            <a:off x="4651780" y="3845146"/>
            <a:ext cx="2583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Race/ethnicity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A1105-83B1-49CD-B1AE-E54C15A11191}"/>
              </a:ext>
            </a:extLst>
          </p:cNvPr>
          <p:cNvSpPr txBox="1"/>
          <p:nvPr/>
        </p:nvSpPr>
        <p:spPr>
          <a:xfrm>
            <a:off x="4957052" y="5966438"/>
            <a:ext cx="2686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/>
              <a:t>Race/ethnicity + ed attainment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F8DE8-3811-4C21-A6D6-EA4325346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247" y="3527765"/>
            <a:ext cx="4303147" cy="31287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6E058C-C586-4FED-AC82-854099CA84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245" b="10302"/>
          <a:stretch/>
        </p:blipFill>
        <p:spPr>
          <a:xfrm>
            <a:off x="7086902" y="254185"/>
            <a:ext cx="4927545" cy="32142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5D62B4-C0ED-48AF-BB3C-C0E41239B386}"/>
              </a:ext>
            </a:extLst>
          </p:cNvPr>
          <p:cNvSpPr txBox="1"/>
          <p:nvPr/>
        </p:nvSpPr>
        <p:spPr>
          <a:xfrm>
            <a:off x="4319339" y="2606439"/>
            <a:ext cx="2686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/>
              <a:t>Race/ethnicity + ed attainment + nativity</a:t>
            </a:r>
          </a:p>
        </p:txBody>
      </p:sp>
    </p:spTree>
    <p:extLst>
      <p:ext uri="{BB962C8B-B14F-4D97-AF65-F5344CB8AC3E}">
        <p14:creationId xmlns:p14="http://schemas.microsoft.com/office/powerpoint/2010/main" val="3468617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541</TotalTime>
  <Words>330</Words>
  <Application>Microsoft Office PowerPoint</Application>
  <PresentationFormat>Widescreen</PresentationFormat>
  <Paragraphs>61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Calisto MT</vt:lpstr>
      <vt:lpstr>Wingdings 2</vt:lpstr>
      <vt:lpstr>Slate</vt:lpstr>
      <vt:lpstr>Week 11:Clustering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239</cp:revision>
  <dcterms:created xsi:type="dcterms:W3CDTF">2021-09-02T15:10:57Z</dcterms:created>
  <dcterms:modified xsi:type="dcterms:W3CDTF">2022-11-10T20:03:32Z</dcterms:modified>
</cp:coreProperties>
</file>