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89" r:id="rId4"/>
    <p:sldId id="290" r:id="rId5"/>
    <p:sldId id="288" r:id="rId6"/>
    <p:sldId id="283" r:id="rId7"/>
    <p:sldId id="284" r:id="rId8"/>
    <p:sldId id="285" r:id="rId9"/>
    <p:sldId id="286" r:id="rId10"/>
    <p:sldId id="278" r:id="rId11"/>
    <p:sldId id="279" r:id="rId12"/>
    <p:sldId id="280" r:id="rId13"/>
    <p:sldId id="281" r:id="rId14"/>
    <p:sldId id="29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499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70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201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5203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689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17" y="3979334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dirty="0"/>
              <a:t>Week 3: Classification/Descriptive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4" name="Shape 91" descr="http://personal.frostburg.edu/aeridenour0/Number%20of%20families.jpg">
            <a:extLst>
              <a:ext uri="{FF2B5EF4-FFF2-40B4-BE49-F238E27FC236}">
                <a16:creationId xmlns:a16="http://schemas.microsoft.com/office/drawing/2014/main" id="{A50A9848-9D3A-4C3A-ADD5-B2766265EFF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28684" y="276134"/>
            <a:ext cx="4792500" cy="370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20">
            <a:extLst>
              <a:ext uri="{FF2B5EF4-FFF2-40B4-BE49-F238E27FC236}">
                <a16:creationId xmlns:a16="http://schemas.microsoft.com/office/drawing/2014/main" id="{40EC573B-C7E2-4CA8-8C16-EB7E1E421CDE}"/>
              </a:ext>
            </a:extLst>
          </p:cNvPr>
          <p:cNvSpPr txBox="1"/>
          <p:nvPr/>
        </p:nvSpPr>
        <p:spPr>
          <a:xfrm>
            <a:off x="307652" y="164839"/>
            <a:ext cx="925579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Desriptive</a:t>
            </a: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 states in action: </a:t>
            </a:r>
          </a:p>
          <a:p>
            <a:pPr>
              <a:buSzPct val="25000"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What’s a “low education county?”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2E53A6-75E8-4F9C-9A43-E95352BBD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90" y="1674535"/>
            <a:ext cx="7852271" cy="501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6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20">
            <a:extLst>
              <a:ext uri="{FF2B5EF4-FFF2-40B4-BE49-F238E27FC236}">
                <a16:creationId xmlns:a16="http://schemas.microsoft.com/office/drawing/2014/main" id="{40EC573B-C7E2-4CA8-8C16-EB7E1E421CDE}"/>
              </a:ext>
            </a:extLst>
          </p:cNvPr>
          <p:cNvSpPr txBox="1"/>
          <p:nvPr/>
        </p:nvSpPr>
        <p:spPr>
          <a:xfrm>
            <a:off x="307652" y="164839"/>
            <a:ext cx="925579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How could we decide?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0F76B-2B24-44D4-9139-AE2D920659AB}"/>
              </a:ext>
            </a:extLst>
          </p:cNvPr>
          <p:cNvSpPr/>
          <p:nvPr/>
        </p:nvSpPr>
        <p:spPr>
          <a:xfrm>
            <a:off x="827869" y="1054808"/>
            <a:ext cx="907985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25000"/>
            </a:pPr>
            <a:r>
              <a:rPr lang="en-US" sz="3200" dirty="0">
                <a:ea typeface="Calibri"/>
                <a:cs typeface="Calibri"/>
                <a:sym typeface="Calibri"/>
              </a:rPr>
              <a:t>Based off the data/Relative measure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  <a:sym typeface="Calibri"/>
              </a:rPr>
              <a:t>How many standard deviations below the mean?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  <a:sym typeface="Calibri"/>
              </a:rPr>
              <a:t>What percentile of all counties?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89733B-B71E-46A0-A649-8453899A5259}"/>
              </a:ext>
            </a:extLst>
          </p:cNvPr>
          <p:cNvSpPr/>
          <p:nvPr/>
        </p:nvSpPr>
        <p:spPr>
          <a:xfrm>
            <a:off x="827869" y="2806551"/>
            <a:ext cx="1061471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3200" dirty="0">
                <a:ea typeface="Calibri"/>
                <a:cs typeface="Calibri"/>
                <a:sym typeface="Calibri"/>
              </a:rPr>
              <a:t>Based off the research/Absolute measure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  <a:sym typeface="Calibri"/>
              </a:rPr>
              <a:t>What’s the average of a larger area (e.g., national/international)?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  <a:sym typeface="Calibri"/>
              </a:rPr>
              <a:t>What has been used by other researchers?</a:t>
            </a:r>
          </a:p>
        </p:txBody>
      </p:sp>
    </p:spTree>
    <p:extLst>
      <p:ext uri="{BB962C8B-B14F-4D97-AF65-F5344CB8AC3E}">
        <p14:creationId xmlns:p14="http://schemas.microsoft.com/office/powerpoint/2010/main" val="2724203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20">
            <a:extLst>
              <a:ext uri="{FF2B5EF4-FFF2-40B4-BE49-F238E27FC236}">
                <a16:creationId xmlns:a16="http://schemas.microsoft.com/office/drawing/2014/main" id="{40EC573B-C7E2-4CA8-8C16-EB7E1E421CDE}"/>
              </a:ext>
            </a:extLst>
          </p:cNvPr>
          <p:cNvSpPr txBox="1"/>
          <p:nvPr/>
        </p:nvSpPr>
        <p:spPr>
          <a:xfrm>
            <a:off x="307652" y="164839"/>
            <a:ext cx="925579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You try it!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0F76B-2B24-44D4-9139-AE2D920659AB}"/>
              </a:ext>
            </a:extLst>
          </p:cNvPr>
          <p:cNvSpPr/>
          <p:nvPr/>
        </p:nvSpPr>
        <p:spPr>
          <a:xfrm>
            <a:off x="580041" y="856357"/>
            <a:ext cx="1080295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2800" dirty="0">
                <a:ea typeface="Calibri"/>
                <a:cs typeface="Calibri"/>
                <a:sym typeface="Calibri"/>
              </a:rPr>
              <a:t>Open the county census data CSV spreadsheet in Excel/Google Sheets</a:t>
            </a:r>
          </a:p>
          <a:p>
            <a:pPr>
              <a:buSzPct val="25000"/>
            </a:pPr>
            <a:endParaRPr lang="en-US" sz="2800" dirty="0">
              <a:ea typeface="Calibri"/>
              <a:cs typeface="Calibri"/>
              <a:sym typeface="Calibri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What are the mean, median and standard deviation for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LessHS_pct</a:t>
            </a:r>
            <a:r>
              <a:rPr lang="en-US" sz="2800" dirty="0">
                <a:ea typeface="Calibri"/>
                <a:cs typeface="Calibri"/>
                <a:sym typeface="Calibri"/>
              </a:rPr>
              <a:t> and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HS_Grad_pct</a:t>
            </a:r>
            <a:r>
              <a:rPr lang="en-US" sz="2800" dirty="0">
                <a:ea typeface="Calibri"/>
                <a:cs typeface="Calibri"/>
                <a:sym typeface="Calibri"/>
              </a:rPr>
              <a:t> nationally?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=AVERAGE, =MEDIAN,=STDEV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What values determines the 25</a:t>
            </a:r>
            <a:r>
              <a:rPr lang="en-US" sz="2800" baseline="30000" dirty="0">
                <a:ea typeface="Calibri"/>
                <a:cs typeface="Calibri"/>
                <a:sym typeface="Calibri"/>
              </a:rPr>
              <a:t>th</a:t>
            </a:r>
            <a:r>
              <a:rPr lang="en-US" sz="2800" dirty="0">
                <a:ea typeface="Calibri"/>
                <a:cs typeface="Calibri"/>
                <a:sym typeface="Calibri"/>
              </a:rPr>
              <a:t> and 75</a:t>
            </a:r>
            <a:r>
              <a:rPr lang="en-US" sz="2800" baseline="30000" dirty="0">
                <a:ea typeface="Calibri"/>
                <a:cs typeface="Calibri"/>
                <a:sym typeface="Calibri"/>
              </a:rPr>
              <a:t>th</a:t>
            </a:r>
            <a:r>
              <a:rPr lang="en-US" sz="2800" dirty="0">
                <a:ea typeface="Calibri"/>
                <a:cs typeface="Calibri"/>
                <a:sym typeface="Calibri"/>
              </a:rPr>
              <a:t> percentile for each of these values?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=QUARTILE(range,1) and =QUARTILE(range,3)</a:t>
            </a:r>
          </a:p>
          <a:p>
            <a:pPr>
              <a:buSzPct val="25000"/>
            </a:pPr>
            <a:endParaRPr lang="en-US" sz="2800" dirty="0"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r>
              <a:rPr lang="en-US" sz="2800" dirty="0">
                <a:ea typeface="Calibri"/>
                <a:cs typeface="Calibri"/>
                <a:sym typeface="Calibri"/>
              </a:rPr>
              <a:t>Which are the better measures of central tendency/ distribution?</a:t>
            </a:r>
          </a:p>
        </p:txBody>
      </p:sp>
    </p:spTree>
    <p:extLst>
      <p:ext uri="{BB962C8B-B14F-4D97-AF65-F5344CB8AC3E}">
        <p14:creationId xmlns:p14="http://schemas.microsoft.com/office/powerpoint/2010/main" val="133495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20">
            <a:extLst>
              <a:ext uri="{FF2B5EF4-FFF2-40B4-BE49-F238E27FC236}">
                <a16:creationId xmlns:a16="http://schemas.microsoft.com/office/drawing/2014/main" id="{40EC573B-C7E2-4CA8-8C16-EB7E1E421CDE}"/>
              </a:ext>
            </a:extLst>
          </p:cNvPr>
          <p:cNvSpPr txBox="1"/>
          <p:nvPr/>
        </p:nvSpPr>
        <p:spPr>
          <a:xfrm>
            <a:off x="307652" y="164839"/>
            <a:ext cx="925579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You try it!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0F76B-2B24-44D4-9139-AE2D920659AB}"/>
              </a:ext>
            </a:extLst>
          </p:cNvPr>
          <p:cNvSpPr/>
          <p:nvPr/>
        </p:nvSpPr>
        <p:spPr>
          <a:xfrm>
            <a:off x="580041" y="856357"/>
            <a:ext cx="1080295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2800" dirty="0">
                <a:ea typeface="Calibri"/>
                <a:cs typeface="Calibri"/>
                <a:sym typeface="Calibri"/>
              </a:rPr>
              <a:t>How many counties in Georgia fall below the 25</a:t>
            </a:r>
            <a:r>
              <a:rPr lang="en-US" sz="2800" baseline="30000" dirty="0">
                <a:ea typeface="Calibri"/>
                <a:cs typeface="Calibri"/>
                <a:sym typeface="Calibri"/>
              </a:rPr>
              <a:t>th</a:t>
            </a:r>
            <a:r>
              <a:rPr lang="en-US" sz="2800" dirty="0">
                <a:ea typeface="Calibri"/>
                <a:cs typeface="Calibri"/>
                <a:sym typeface="Calibri"/>
              </a:rPr>
              <a:t> percentile for each of these variables?</a:t>
            </a:r>
          </a:p>
          <a:p>
            <a:pPr>
              <a:buSzPct val="25000"/>
            </a:pPr>
            <a:endParaRPr lang="en-US" sz="2800" dirty="0"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r>
              <a:rPr lang="en-US" sz="2800" dirty="0">
                <a:ea typeface="Calibri"/>
                <a:cs typeface="Calibri"/>
                <a:sym typeface="Calibri"/>
              </a:rPr>
              <a:t>How many are two or more standard deviations below the mean?</a:t>
            </a:r>
          </a:p>
          <a:p>
            <a:pPr>
              <a:buSzPct val="25000"/>
            </a:pPr>
            <a:endParaRPr lang="en-US" sz="2800" dirty="0"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r>
              <a:rPr lang="en-US" sz="2800" dirty="0">
                <a:ea typeface="Calibri"/>
                <a:cs typeface="Calibri"/>
                <a:sym typeface="Calibri"/>
              </a:rPr>
              <a:t>How would you classify a “low-education county” based on these data? What might that miss?</a:t>
            </a:r>
          </a:p>
        </p:txBody>
      </p:sp>
    </p:spTree>
    <p:extLst>
      <p:ext uri="{BB962C8B-B14F-4D97-AF65-F5344CB8AC3E}">
        <p14:creationId xmlns:p14="http://schemas.microsoft.com/office/powerpoint/2010/main" val="2425937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20">
            <a:extLst>
              <a:ext uri="{FF2B5EF4-FFF2-40B4-BE49-F238E27FC236}">
                <a16:creationId xmlns:a16="http://schemas.microsoft.com/office/drawing/2014/main" id="{40EC573B-C7E2-4CA8-8C16-EB7E1E421CDE}"/>
              </a:ext>
            </a:extLst>
          </p:cNvPr>
          <p:cNvSpPr txBox="1"/>
          <p:nvPr/>
        </p:nvSpPr>
        <p:spPr>
          <a:xfrm>
            <a:off x="307652" y="164839"/>
            <a:ext cx="11414366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Tukey and Wickham on 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74A80-E6F1-4EEC-866D-461B285D8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44" y="1822901"/>
            <a:ext cx="5618385" cy="4235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22356D-1B40-4158-84E5-5214A2C89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719" y="2937721"/>
            <a:ext cx="5962281" cy="36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7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6710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This week: Descriptive statistics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19BFF-48DA-42BF-9128-606189495B83}"/>
              </a:ext>
            </a:extLst>
          </p:cNvPr>
          <p:cNvSpPr/>
          <p:nvPr/>
        </p:nvSpPr>
        <p:spPr>
          <a:xfrm>
            <a:off x="494951" y="1096753"/>
            <a:ext cx="4764381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Measures of central tendency: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Median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Measures of distribution: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Standard deviation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Interquartile range (IQR)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Coefficient of variation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1ABD5B-DC46-4D46-8162-9550E0B7D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816" y="1096753"/>
            <a:ext cx="5461233" cy="39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1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11487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Which measure of central tendency should we use for the number of UGA football games we have attended?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85093D-1213-4909-A42B-481245116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331153"/>
              </p:ext>
            </p:extLst>
          </p:nvPr>
        </p:nvGraphicFramePr>
        <p:xfrm>
          <a:off x="4395019" y="1696570"/>
          <a:ext cx="2739056" cy="4627138"/>
        </p:xfrm>
        <a:graphic>
          <a:graphicData uri="http://schemas.openxmlformats.org/drawingml/2006/table">
            <a:tbl>
              <a:tblPr/>
              <a:tblGrid>
                <a:gridCol w="1693115">
                  <a:extLst>
                    <a:ext uri="{9D8B030D-6E8A-4147-A177-3AD203B41FA5}">
                      <a16:colId xmlns:a16="http://schemas.microsoft.com/office/drawing/2014/main" val="2221963998"/>
                    </a:ext>
                  </a:extLst>
                </a:gridCol>
                <a:gridCol w="1045941">
                  <a:extLst>
                    <a:ext uri="{9D8B030D-6E8A-4147-A177-3AD203B41FA5}">
                      <a16:colId xmlns:a16="http://schemas.microsoft.com/office/drawing/2014/main" val="837344462"/>
                    </a:ext>
                  </a:extLst>
                </a:gridCol>
              </a:tblGrid>
              <a:tr h="177429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</a:rPr>
                        <a:t>exactly 1 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23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720896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</a:rPr>
                        <a:t>NA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8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336603"/>
                  </a:ext>
                </a:extLst>
              </a:tr>
              <a:tr h="333221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none as of now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5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605941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336813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>
                          <a:effectLst/>
                        </a:rPr>
                        <a:t>2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>
                          <a:effectLst/>
                        </a:rPr>
                        <a:t>10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230879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none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324096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>
                          <a:effectLst/>
                        </a:rPr>
                        <a:t>12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74689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324535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>
                          <a:effectLst/>
                        </a:rPr>
                        <a:t>7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5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66062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>
                          <a:effectLst/>
                        </a:rPr>
                        <a:t>3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792589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2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~15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81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49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11487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What’s a related question we could ask for which </a:t>
            </a:r>
            <a:r>
              <a:rPr lang="en-US" sz="3600" b="1" i="1" u="sng" dirty="0"/>
              <a:t>mode </a:t>
            </a:r>
            <a:r>
              <a:rPr lang="en-US" sz="3600" b="1" dirty="0"/>
              <a:t>would be the appropriate measure of central </a:t>
            </a:r>
            <a:r>
              <a:rPr lang="en-US" sz="3600" b="1" dirty="0" err="1"/>
              <a:t>tendancy</a:t>
            </a:r>
            <a:r>
              <a:rPr lang="en-US" sz="3600" b="1" dirty="0"/>
              <a:t>?</a:t>
            </a:r>
            <a:endParaRPr lang="en-US" sz="3600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8A852-C55F-42BC-BD21-63B3D06C1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770" y="1858296"/>
            <a:ext cx="6944844" cy="462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7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Skewness/kurtosis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19BFF-48DA-42BF-9128-606189495B83}"/>
              </a:ext>
            </a:extLst>
          </p:cNvPr>
          <p:cNvSpPr/>
          <p:nvPr/>
        </p:nvSpPr>
        <p:spPr>
          <a:xfrm>
            <a:off x="494951" y="1096753"/>
            <a:ext cx="4764381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Measures of central tendency: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Median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Measures of distribution: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Standard deviation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Interquartile range (IQR)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Coefficient of variation</a:t>
            </a:r>
          </a:p>
        </p:txBody>
      </p:sp>
    </p:spTree>
    <p:extLst>
      <p:ext uri="{BB962C8B-B14F-4D97-AF65-F5344CB8AC3E}">
        <p14:creationId xmlns:p14="http://schemas.microsoft.com/office/powerpoint/2010/main" val="303302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622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Measuring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BF2C9-55E9-4A88-B840-1648700978AF}"/>
                  </a:ext>
                </a:extLst>
              </p:cNvPr>
              <p:cNvSpPr txBox="1"/>
              <p:nvPr/>
            </p:nvSpPr>
            <p:spPr>
              <a:xfrm>
                <a:off x="6639646" y="2074391"/>
                <a:ext cx="4777526" cy="2000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4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4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4400" b="0" i="1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4400" b="0" i="1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b="0" i="1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4400" b="0" i="1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4400" b="0" i="1" smtClean="0">
                                          <a:solidFill>
                                            <a:schemeClr val="accent2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b="0" i="1" smtClean="0">
                                          <a:solidFill>
                                            <a:schemeClr val="accent2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4400" i="1">
                                              <a:solidFill>
                                                <a:schemeClr val="accent2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4400" i="1">
                                              <a:solidFill>
                                                <a:schemeClr val="accent2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sz="4400" i="1">
                                          <a:solidFill>
                                            <a:schemeClr val="accent2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4400" i="1">
                                          <a:solidFill>
                                            <a:schemeClr val="accent2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4400" i="1">
                                          <a:solidFill>
                                            <a:schemeClr val="accent2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4400" b="0" i="1" smtClean="0">
                                          <a:solidFill>
                                            <a:schemeClr val="accent2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4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000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BF2C9-55E9-4A88-B840-16487009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646" y="2074391"/>
                <a:ext cx="4777526" cy="20004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94951" y="1096753"/>
            <a:ext cx="583873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What’s the mean of all your rolls? (X bar)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What’s the difference between the mean and each of your individual rolls? (Squared and summed/absolute value)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 many rolls do you have?</a:t>
            </a:r>
          </a:p>
        </p:txBody>
      </p:sp>
    </p:spTree>
    <p:extLst>
      <p:ext uri="{BB962C8B-B14F-4D97-AF65-F5344CB8AC3E}">
        <p14:creationId xmlns:p14="http://schemas.microsoft.com/office/powerpoint/2010/main" val="190861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178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Let’s roll!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94951" y="1096753"/>
            <a:ext cx="96892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Roll your dice 10 times.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BY HAND: What’s the mean (sum of all rolls/10), median (average of two middle values), and standard deviation?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E97FE-7D01-4229-A8C8-8E33680DE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481" y="2586682"/>
            <a:ext cx="5123037" cy="412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1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512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Coefficient of 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B55F2B-4640-4FD4-89F4-CDCFF44056EB}"/>
                  </a:ext>
                </a:extLst>
              </p:cNvPr>
              <p:cNvSpPr txBox="1"/>
              <p:nvPr/>
            </p:nvSpPr>
            <p:spPr>
              <a:xfrm>
                <a:off x="8046155" y="2436292"/>
                <a:ext cx="2352887" cy="1422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sz="5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5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5400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B55F2B-4640-4FD4-89F4-CDCFF4405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155" y="2436292"/>
                <a:ext cx="2352887" cy="14228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4A7C8DA-076B-479B-91E6-549D2D57D9AC}"/>
              </a:ext>
            </a:extLst>
          </p:cNvPr>
          <p:cNvSpPr/>
          <p:nvPr/>
        </p:nvSpPr>
        <p:spPr>
          <a:xfrm>
            <a:off x="494951" y="1096753"/>
            <a:ext cx="65350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Standard deviation divided by the mean</a:t>
            </a:r>
          </a:p>
          <a:p>
            <a:endParaRPr lang="en-US" sz="2800" dirty="0"/>
          </a:p>
          <a:p>
            <a:r>
              <a:rPr lang="en-US" sz="2800" dirty="0"/>
              <a:t>Useful when means vary across groups or measures</a:t>
            </a:r>
          </a:p>
        </p:txBody>
      </p:sp>
    </p:spTree>
    <p:extLst>
      <p:ext uri="{BB962C8B-B14F-4D97-AF65-F5344CB8AC3E}">
        <p14:creationId xmlns:p14="http://schemas.microsoft.com/office/powerpoint/2010/main" val="253354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6">
            <a:extLst>
              <a:ext uri="{FF2B5EF4-FFF2-40B4-BE49-F238E27FC236}">
                <a16:creationId xmlns:a16="http://schemas.microsoft.com/office/drawing/2014/main" id="{51D852A2-68CA-4C50-B054-D5F3B086FC32}"/>
              </a:ext>
            </a:extLst>
          </p:cNvPr>
          <p:cNvSpPr txBox="1"/>
          <p:nvPr/>
        </p:nvSpPr>
        <p:spPr>
          <a:xfrm>
            <a:off x="361149" y="335560"/>
            <a:ext cx="589853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ea typeface="Calibri"/>
                <a:cs typeface="Calibri"/>
                <a:sym typeface="Calibri"/>
              </a:rPr>
              <a:t>R challenge!</a:t>
            </a:r>
          </a:p>
        </p:txBody>
      </p:sp>
      <p:sp>
        <p:nvSpPr>
          <p:cNvPr id="9" name="Shape 310">
            <a:extLst>
              <a:ext uri="{FF2B5EF4-FFF2-40B4-BE49-F238E27FC236}">
                <a16:creationId xmlns:a16="http://schemas.microsoft.com/office/drawing/2014/main" id="{B23FF25C-C4DA-4A14-B209-2953D9C5CAD7}"/>
              </a:ext>
            </a:extLst>
          </p:cNvPr>
          <p:cNvSpPr txBox="1"/>
          <p:nvPr/>
        </p:nvSpPr>
        <p:spPr>
          <a:xfrm>
            <a:off x="398319" y="1043446"/>
            <a:ext cx="1127179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Calibri"/>
                <a:cs typeface="Calibri"/>
                <a:sym typeface="Calibri"/>
              </a:rPr>
              <a:t>Load the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Daymet</a:t>
            </a:r>
            <a:r>
              <a:rPr lang="en-US" sz="3200" dirty="0">
                <a:ea typeface="Calibri"/>
                <a:cs typeface="Calibri"/>
                <a:sym typeface="Calibri"/>
              </a:rPr>
              <a:t> data we will use in lab 1 and calculate the mean, standard deviation (</a:t>
            </a:r>
            <a:r>
              <a:rPr lang="en-US" sz="3200" dirty="0" err="1">
                <a:ea typeface="Calibri"/>
                <a:cs typeface="Calibri"/>
                <a:sym typeface="Calibri"/>
              </a:rPr>
              <a:t>sd</a:t>
            </a:r>
            <a:r>
              <a:rPr lang="en-US" sz="3200">
                <a:ea typeface="Calibri"/>
                <a:cs typeface="Calibri"/>
                <a:sym typeface="Calibri"/>
              </a:rPr>
              <a:t>), </a:t>
            </a:r>
            <a:r>
              <a:rPr lang="en-US" sz="3200" dirty="0">
                <a:ea typeface="Calibri"/>
                <a:cs typeface="Calibri"/>
                <a:sym typeface="Calibri"/>
              </a:rPr>
              <a:t>and cv for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prcp</a:t>
            </a:r>
            <a:r>
              <a:rPr lang="en-US" sz="3200" dirty="0">
                <a:ea typeface="Calibri"/>
                <a:cs typeface="Calibri"/>
                <a:sym typeface="Calibri"/>
              </a:rPr>
              <a:t> by county. You’ll need to use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group_by</a:t>
            </a:r>
            <a:r>
              <a:rPr lang="en-US" sz="3200" dirty="0">
                <a:ea typeface="Calibri"/>
                <a:cs typeface="Calibri"/>
                <a:sym typeface="Calibri"/>
              </a:rPr>
              <a:t>,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summarise</a:t>
            </a:r>
            <a:r>
              <a:rPr lang="en-US" sz="3200" dirty="0">
                <a:ea typeface="Calibri"/>
                <a:cs typeface="Calibri"/>
                <a:sym typeface="Calibri"/>
              </a:rPr>
              <a:t>, and mutate.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Calibri"/>
                <a:cs typeface="Calibri"/>
                <a:sym typeface="Calibri"/>
              </a:rPr>
              <a:t>Which counties have the highest cv? How does that compare to standard deviation?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17A6DD-FF8F-4454-8DCA-62A14EAB1457}"/>
                  </a:ext>
                </a:extLst>
              </p:cNvPr>
              <p:cNvSpPr txBox="1"/>
              <p:nvPr/>
            </p:nvSpPr>
            <p:spPr>
              <a:xfrm>
                <a:off x="3161623" y="4391664"/>
                <a:ext cx="2352887" cy="1422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17A6DD-FF8F-4454-8DCA-62A14EAB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623" y="4391664"/>
                <a:ext cx="2352887" cy="14228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EDB17E9F-C62D-41AE-9526-4783F1A1A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104" y="3979161"/>
            <a:ext cx="2752617" cy="274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33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83</TotalTime>
  <Words>666</Words>
  <Application>Microsoft Office PowerPoint</Application>
  <PresentationFormat>Widescreen</PresentationFormat>
  <Paragraphs>109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Calisto MT</vt:lpstr>
      <vt:lpstr>Cambria Math</vt:lpstr>
      <vt:lpstr>Wingdings 2</vt:lpstr>
      <vt:lpstr>Slate</vt:lpstr>
      <vt:lpstr>Week 3: Classification/Descriptive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22</cp:revision>
  <dcterms:created xsi:type="dcterms:W3CDTF">2021-09-02T15:10:57Z</dcterms:created>
  <dcterms:modified xsi:type="dcterms:W3CDTF">2022-09-08T19:53:34Z</dcterms:modified>
</cp:coreProperties>
</file>