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Gill Sans MT" panose="020B05020201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3E3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9" name="Shape 17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4" name="Shape 1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5" name="Shape 1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1: 29.6 stores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Q 2: 1,536.6 people</a:t>
            </a: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7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8" name="Shape 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2</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9" name="Shape 1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2" name="Shape 1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9" name="Shape 16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Gill Sans MT"/>
                <a:ea typeface="Gill Sans MT"/>
                <a:cs typeface="Gill Sans MT"/>
                <a:sym typeface="Gill Sans MT"/>
              </a:defRPr>
            </a:lvl1pPr>
            <a:lvl2pPr marL="457200" marR="0" lvl="1" indent="0" algn="ctr" rtl="0">
              <a:spcBef>
                <a:spcPts val="560"/>
              </a:spcBef>
              <a:buClr>
                <a:srgbClr val="888888"/>
              </a:buClr>
              <a:buFont typeface="Arial"/>
              <a:buNone/>
              <a:defRPr sz="2800" b="0" i="0" u="none" strike="noStrike" cap="none">
                <a:solidFill>
                  <a:srgbClr val="888888"/>
                </a:solidFill>
                <a:latin typeface="Gill Sans MT"/>
                <a:ea typeface="Gill Sans MT"/>
                <a:cs typeface="Gill Sans MT"/>
                <a:sym typeface="Gill Sans MT"/>
              </a:defRPr>
            </a:lvl2pPr>
            <a:lvl3pPr marL="914400" marR="0" lvl="2" indent="0" algn="ctr" rtl="0">
              <a:spcBef>
                <a:spcPts val="480"/>
              </a:spcBef>
              <a:buClr>
                <a:srgbClr val="888888"/>
              </a:buClr>
              <a:buFont typeface="Arial"/>
              <a:buNone/>
              <a:defRPr sz="2400" b="0" i="0" u="none" strike="noStrike" cap="none">
                <a:solidFill>
                  <a:srgbClr val="888888"/>
                </a:solidFill>
                <a:latin typeface="Gill Sans MT"/>
                <a:ea typeface="Gill Sans MT"/>
                <a:cs typeface="Gill Sans MT"/>
                <a:sym typeface="Gill Sans MT"/>
              </a:defRPr>
            </a:lvl3pPr>
            <a:lvl4pPr marL="1371600" marR="0" lvl="3"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4pPr>
            <a:lvl5pPr marL="1828800" marR="0" lvl="4"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5pPr>
            <a:lvl6pPr marL="2286000" marR="0" lvl="5"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6pPr>
            <a:lvl7pPr marL="2743200" marR="0" lvl="6"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7pPr>
            <a:lvl8pPr marL="3200400" marR="0" lvl="7"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8pPr>
            <a:lvl9pPr marL="3657600" marR="0" lvl="8" indent="0" algn="ctr"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Gill Sans MT"/>
              <a:buNone/>
              <a:defRPr sz="4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Gill Sans MT"/>
                <a:ea typeface="Gill Sans MT"/>
                <a:cs typeface="Gill Sans MT"/>
                <a:sym typeface="Gill Sans MT"/>
              </a:defRPr>
            </a:lvl1pPr>
            <a:lvl2pPr marL="457200" marR="0" lvl="1" indent="0" algn="l" rtl="0">
              <a:spcBef>
                <a:spcPts val="360"/>
              </a:spcBef>
              <a:buClr>
                <a:srgbClr val="888888"/>
              </a:buClr>
              <a:buFont typeface="Arial"/>
              <a:buNone/>
              <a:defRPr sz="1800" b="0" i="0" u="none" strike="noStrike" cap="none">
                <a:solidFill>
                  <a:srgbClr val="888888"/>
                </a:solidFill>
                <a:latin typeface="Gill Sans MT"/>
                <a:ea typeface="Gill Sans MT"/>
                <a:cs typeface="Gill Sans MT"/>
                <a:sym typeface="Gill Sans MT"/>
              </a:defRPr>
            </a:lvl2pPr>
            <a:lvl3pPr marL="914400" marR="0" lvl="2" indent="0" algn="l" rtl="0">
              <a:spcBef>
                <a:spcPts val="320"/>
              </a:spcBef>
              <a:buClr>
                <a:srgbClr val="888888"/>
              </a:buClr>
              <a:buFont typeface="Arial"/>
              <a:buNone/>
              <a:defRPr sz="1600" b="0" i="0" u="none" strike="noStrike" cap="none">
                <a:solidFill>
                  <a:srgbClr val="888888"/>
                </a:solidFill>
                <a:latin typeface="Gill Sans MT"/>
                <a:ea typeface="Gill Sans MT"/>
                <a:cs typeface="Gill Sans MT"/>
                <a:sym typeface="Gill Sans MT"/>
              </a:defRPr>
            </a:lvl3pPr>
            <a:lvl4pPr marL="1371600" marR="0" lvl="3"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4pPr>
            <a:lvl5pPr marL="1828800" marR="0" lvl="4"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5pPr>
            <a:lvl6pPr marL="2286000" marR="0" lvl="5"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6pPr>
            <a:lvl7pPr marL="2743200" marR="0" lvl="6"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7pPr>
            <a:lvl8pPr marL="3200400" marR="0" lvl="7"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8pPr>
            <a:lvl9pPr marL="3657600" marR="0" lvl="8" indent="0" algn="l" rtl="0">
              <a:spcBef>
                <a:spcPts val="280"/>
              </a:spcBef>
              <a:buClr>
                <a:srgbClr val="888888"/>
              </a:buClr>
              <a:buFont typeface="Arial"/>
              <a:buNone/>
              <a:defRPr sz="1400" b="0" i="0" u="none" strike="noStrike" cap="none">
                <a:solidFill>
                  <a:srgbClr val="888888"/>
                </a:solidFill>
                <a:latin typeface="Gill Sans MT"/>
                <a:ea typeface="Gill Sans MT"/>
                <a:cs typeface="Gill Sans MT"/>
                <a:sym typeface="Gill Sans MT"/>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Gill Sans MT"/>
                <a:ea typeface="Gill Sans MT"/>
                <a:cs typeface="Gill Sans MT"/>
                <a:sym typeface="Gill Sans MT"/>
              </a:defRPr>
            </a:lvl1pPr>
            <a:lvl2pPr marL="457200" marR="0" lvl="1" indent="0" algn="l" rtl="0">
              <a:spcBef>
                <a:spcPts val="400"/>
              </a:spcBef>
              <a:buClr>
                <a:schemeClr val="dk1"/>
              </a:buClr>
              <a:buFont typeface="Arial"/>
              <a:buNone/>
              <a:defRPr sz="2000" b="1" i="0" u="none" strike="noStrike" cap="none">
                <a:solidFill>
                  <a:schemeClr val="dk1"/>
                </a:solidFill>
                <a:latin typeface="Gill Sans MT"/>
                <a:ea typeface="Gill Sans MT"/>
                <a:cs typeface="Gill Sans MT"/>
                <a:sym typeface="Gill Sans MT"/>
              </a:defRPr>
            </a:lvl2pPr>
            <a:lvl3pPr marL="914400" marR="0" lvl="2" indent="0" algn="l" rtl="0">
              <a:spcBef>
                <a:spcPts val="360"/>
              </a:spcBef>
              <a:buClr>
                <a:schemeClr val="dk1"/>
              </a:buClr>
              <a:buFont typeface="Arial"/>
              <a:buNone/>
              <a:defRPr sz="1800" b="1" i="0" u="none" strike="noStrike" cap="none">
                <a:solidFill>
                  <a:schemeClr val="dk1"/>
                </a:solidFill>
                <a:latin typeface="Gill Sans MT"/>
                <a:ea typeface="Gill Sans MT"/>
                <a:cs typeface="Gill Sans MT"/>
                <a:sym typeface="Gill Sans MT"/>
              </a:defRPr>
            </a:lvl3pPr>
            <a:lvl4pPr marL="1371600" marR="0" lvl="3"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4pPr>
            <a:lvl5pPr marL="1828800" marR="0" lvl="4"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5pPr>
            <a:lvl6pPr marL="2286000" marR="0" lvl="5"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6pPr>
            <a:lvl7pPr marL="2743200" marR="0" lvl="6"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7pPr>
            <a:lvl8pPr marL="3200400" marR="0" lvl="7"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8pPr>
            <a:lvl9pPr marL="3657600" marR="0" lvl="8" indent="0" algn="l" rtl="0">
              <a:spcBef>
                <a:spcPts val="320"/>
              </a:spcBef>
              <a:buClr>
                <a:schemeClr val="dk1"/>
              </a:buClr>
              <a:buFont typeface="Arial"/>
              <a:buNone/>
              <a:defRPr sz="1600" b="1" i="0" u="none" strike="noStrike" cap="none">
                <a:solidFill>
                  <a:schemeClr val="dk1"/>
                </a:solidFill>
                <a:latin typeface="Gill Sans MT"/>
                <a:ea typeface="Gill Sans MT"/>
                <a:cs typeface="Gill Sans MT"/>
                <a:sym typeface="Gill Sans MT"/>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Gill Sans MT"/>
                <a:ea typeface="Gill Sans MT"/>
                <a:cs typeface="Gill Sans MT"/>
                <a:sym typeface="Gill Sans MT"/>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Gill Sans MT"/>
                <a:ea typeface="Gill Sans MT"/>
                <a:cs typeface="Gill Sans MT"/>
                <a:sym typeface="Gill Sans MT"/>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Gill Sans MT"/>
              <a:buNone/>
              <a:defRPr sz="2000" b="1"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Gill Sans MT"/>
                <a:ea typeface="Gill Sans MT"/>
                <a:cs typeface="Gill Sans MT"/>
                <a:sym typeface="Gill Sans MT"/>
              </a:defRPr>
            </a:lvl1pPr>
            <a:lvl2pPr marL="457200" marR="0" lvl="1" indent="0" algn="l" rtl="0">
              <a:spcBef>
                <a:spcPts val="560"/>
              </a:spcBef>
              <a:buClr>
                <a:schemeClr val="dk1"/>
              </a:buClr>
              <a:buFont typeface="Arial"/>
              <a:buNone/>
              <a:defRPr sz="2800" b="0" i="0" u="none" strike="noStrike" cap="none">
                <a:solidFill>
                  <a:schemeClr val="dk1"/>
                </a:solidFill>
                <a:latin typeface="Gill Sans MT"/>
                <a:ea typeface="Gill Sans MT"/>
                <a:cs typeface="Gill Sans MT"/>
                <a:sym typeface="Gill Sans MT"/>
              </a:defRPr>
            </a:lvl2pPr>
            <a:lvl3pPr marL="914400" marR="0" lvl="2" indent="0" algn="l" rtl="0">
              <a:spcBef>
                <a:spcPts val="480"/>
              </a:spcBef>
              <a:buClr>
                <a:schemeClr val="dk1"/>
              </a:buClr>
              <a:buFont typeface="Arial"/>
              <a:buNone/>
              <a:defRPr sz="2400" b="0" i="0" u="none" strike="noStrike" cap="none">
                <a:solidFill>
                  <a:schemeClr val="dk1"/>
                </a:solidFill>
                <a:latin typeface="Gill Sans MT"/>
                <a:ea typeface="Gill Sans MT"/>
                <a:cs typeface="Gill Sans MT"/>
                <a:sym typeface="Gill Sans MT"/>
              </a:defRPr>
            </a:lvl3pPr>
            <a:lvl4pPr marL="1371600" marR="0" lvl="3"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4pPr>
            <a:lvl5pPr marL="1828800" marR="0" lvl="4"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5pPr>
            <a:lvl6pPr marL="2286000" marR="0" lvl="5"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6pPr>
            <a:lvl7pPr marL="2743200" marR="0" lvl="6"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7pPr>
            <a:lvl8pPr marL="3200400" marR="0" lvl="7"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8pPr>
            <a:lvl9pPr marL="3657600" marR="0" lvl="8" indent="0" algn="l" rtl="0">
              <a:spcBef>
                <a:spcPts val="400"/>
              </a:spcBef>
              <a:buClr>
                <a:schemeClr val="dk1"/>
              </a:buClr>
              <a:buFont typeface="Arial"/>
              <a:buNone/>
              <a:defRPr sz="2000" b="0" i="0" u="none" strike="noStrike" cap="none">
                <a:solidFill>
                  <a:schemeClr val="dk1"/>
                </a:solidFill>
                <a:latin typeface="Gill Sans MT"/>
                <a:ea typeface="Gill Sans MT"/>
                <a:cs typeface="Gill Sans MT"/>
                <a:sym typeface="Gill Sans MT"/>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Gill Sans MT"/>
                <a:ea typeface="Gill Sans MT"/>
                <a:cs typeface="Gill Sans MT"/>
                <a:sym typeface="Gill Sans MT"/>
              </a:defRPr>
            </a:lvl1pPr>
            <a:lvl2pPr marL="457200" marR="0" lvl="1" indent="0" algn="l" rtl="0">
              <a:spcBef>
                <a:spcPts val="240"/>
              </a:spcBef>
              <a:buClr>
                <a:schemeClr val="dk1"/>
              </a:buClr>
              <a:buFont typeface="Arial"/>
              <a:buNone/>
              <a:defRPr sz="1200" b="0" i="0" u="none" strike="noStrike" cap="none">
                <a:solidFill>
                  <a:schemeClr val="dk1"/>
                </a:solidFill>
                <a:latin typeface="Gill Sans MT"/>
                <a:ea typeface="Gill Sans MT"/>
                <a:cs typeface="Gill Sans MT"/>
                <a:sym typeface="Gill Sans MT"/>
              </a:defRPr>
            </a:lvl2pPr>
            <a:lvl3pPr marL="914400" marR="0" lvl="2" indent="0" algn="l" rtl="0">
              <a:spcBef>
                <a:spcPts val="200"/>
              </a:spcBef>
              <a:buClr>
                <a:schemeClr val="dk1"/>
              </a:buClr>
              <a:buFont typeface="Arial"/>
              <a:buNone/>
              <a:defRPr sz="1000" b="0" i="0" u="none" strike="noStrike" cap="none">
                <a:solidFill>
                  <a:schemeClr val="dk1"/>
                </a:solidFill>
                <a:latin typeface="Gill Sans MT"/>
                <a:ea typeface="Gill Sans MT"/>
                <a:cs typeface="Gill Sans MT"/>
                <a:sym typeface="Gill Sans MT"/>
              </a:defRPr>
            </a:lvl3pPr>
            <a:lvl4pPr marL="1371600" marR="0" lvl="3"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4pPr>
            <a:lvl5pPr marL="1828800" marR="0" lvl="4"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5pPr>
            <a:lvl6pPr marL="2286000" marR="0" lvl="5"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6pPr>
            <a:lvl7pPr marL="2743200" marR="0" lvl="6"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7pPr>
            <a:lvl8pPr marL="3200400" marR="0" lvl="7"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8pPr>
            <a:lvl9pPr marL="3657600" marR="0" lvl="8" indent="0" algn="l" rtl="0">
              <a:spcBef>
                <a:spcPts val="180"/>
              </a:spcBef>
              <a:buClr>
                <a:schemeClr val="dk1"/>
              </a:buClr>
              <a:buFont typeface="Arial"/>
              <a:buNone/>
              <a:defRPr sz="900" b="0" i="0" u="none" strike="noStrike" cap="none">
                <a:solidFill>
                  <a:schemeClr val="dk1"/>
                </a:solidFill>
                <a:latin typeface="Gill Sans MT"/>
                <a:ea typeface="Gill Sans MT"/>
                <a:cs typeface="Gill Sans MT"/>
                <a:sym typeface="Gill Sans MT"/>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Gill Sans MT"/>
                <a:ea typeface="Gill Sans MT"/>
                <a:cs typeface="Gill Sans MT"/>
                <a:sym typeface="Gill Sans MT"/>
              </a:rPr>
              <a:t>‹#›</a:t>
            </a:fld>
            <a:endParaRPr lang="en-US" sz="1200">
              <a:solidFill>
                <a:srgbClr val="888888"/>
              </a:solidFill>
              <a:latin typeface="Gill Sans MT"/>
              <a:ea typeface="Gill Sans MT"/>
              <a:cs typeface="Gill Sans MT"/>
              <a:sym typeface="Gill Sans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ill Sans MT"/>
              <a:buNone/>
              <a:defRPr sz="4400" b="0" i="0" u="none" strike="noStrike" cap="none">
                <a:solidFill>
                  <a:schemeClr val="dk1"/>
                </a:solidFill>
                <a:latin typeface="Gill Sans MT"/>
                <a:ea typeface="Gill Sans MT"/>
                <a:cs typeface="Gill Sans MT"/>
                <a:sym typeface="Gill Sans MT"/>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Gill Sans MT"/>
                <a:ea typeface="Gill Sans MT"/>
                <a:cs typeface="Gill Sans MT"/>
                <a:sym typeface="Gill Sans MT"/>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Gill Sans MT"/>
                <a:ea typeface="Gill Sans MT"/>
                <a:cs typeface="Gill Sans MT"/>
                <a:sym typeface="Gill Sans MT"/>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Gill Sans MT"/>
                <a:ea typeface="Gill Sans MT"/>
                <a:cs typeface="Gill Sans MT"/>
                <a:sym typeface="Gill Sans MT"/>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Gill Sans MT"/>
                <a:ea typeface="Gill Sans MT"/>
                <a:cs typeface="Gill Sans MT"/>
                <a:sym typeface="Gill Sans MT"/>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Gill Sans MT"/>
                <a:ea typeface="Gill Sans MT"/>
                <a:cs typeface="Gill Sans MT"/>
                <a:sym typeface="Gill Sans MT"/>
              </a:defRPr>
            </a:lvl1pPr>
            <a:lvl2pPr marL="457200" marR="0" lvl="1" indent="0" algn="l" rtl="0">
              <a:spcBef>
                <a:spcPts val="0"/>
              </a:spcBef>
              <a:buNone/>
              <a:defRPr sz="1800" b="0" i="0" u="none" strike="noStrike" cap="none">
                <a:solidFill>
                  <a:schemeClr val="dk1"/>
                </a:solidFill>
                <a:latin typeface="Gill Sans MT"/>
                <a:ea typeface="Gill Sans MT"/>
                <a:cs typeface="Gill Sans MT"/>
                <a:sym typeface="Gill Sans MT"/>
              </a:defRPr>
            </a:lvl2pPr>
            <a:lvl3pPr marL="914400" marR="0" lvl="2" indent="0" algn="l" rtl="0">
              <a:spcBef>
                <a:spcPts val="0"/>
              </a:spcBef>
              <a:buNone/>
              <a:defRPr sz="1800" b="0" i="0" u="none" strike="noStrike" cap="none">
                <a:solidFill>
                  <a:schemeClr val="dk1"/>
                </a:solidFill>
                <a:latin typeface="Gill Sans MT"/>
                <a:ea typeface="Gill Sans MT"/>
                <a:cs typeface="Gill Sans MT"/>
                <a:sym typeface="Gill Sans MT"/>
              </a:defRPr>
            </a:lvl3pPr>
            <a:lvl4pPr marL="1371600" marR="0" lvl="3" indent="0" algn="l" rtl="0">
              <a:spcBef>
                <a:spcPts val="0"/>
              </a:spcBef>
              <a:buNone/>
              <a:defRPr sz="1800" b="0" i="0" u="none" strike="noStrike" cap="none">
                <a:solidFill>
                  <a:schemeClr val="dk1"/>
                </a:solidFill>
                <a:latin typeface="Gill Sans MT"/>
                <a:ea typeface="Gill Sans MT"/>
                <a:cs typeface="Gill Sans MT"/>
                <a:sym typeface="Gill Sans MT"/>
              </a:defRPr>
            </a:lvl4pPr>
            <a:lvl5pPr marL="1828800" marR="0" lvl="4" indent="0" algn="l" rtl="0">
              <a:spcBef>
                <a:spcPts val="0"/>
              </a:spcBef>
              <a:buNone/>
              <a:defRPr sz="1800" b="0" i="0" u="none" strike="noStrike" cap="none">
                <a:solidFill>
                  <a:schemeClr val="dk1"/>
                </a:solidFill>
                <a:latin typeface="Gill Sans MT"/>
                <a:ea typeface="Gill Sans MT"/>
                <a:cs typeface="Gill Sans MT"/>
                <a:sym typeface="Gill Sans MT"/>
              </a:defRPr>
            </a:lvl5pPr>
            <a:lvl6pPr marL="2286000" marR="0" lvl="5" indent="0" algn="l" rtl="0">
              <a:spcBef>
                <a:spcPts val="0"/>
              </a:spcBef>
              <a:buNone/>
              <a:defRPr sz="1800" b="0" i="0" u="none" strike="noStrike" cap="none">
                <a:solidFill>
                  <a:schemeClr val="dk1"/>
                </a:solidFill>
                <a:latin typeface="Gill Sans MT"/>
                <a:ea typeface="Gill Sans MT"/>
                <a:cs typeface="Gill Sans MT"/>
                <a:sym typeface="Gill Sans MT"/>
              </a:defRPr>
            </a:lvl6pPr>
            <a:lvl7pPr marL="2743200" marR="0" lvl="6" indent="0" algn="l" rtl="0">
              <a:spcBef>
                <a:spcPts val="0"/>
              </a:spcBef>
              <a:buNone/>
              <a:defRPr sz="1800" b="0" i="0" u="none" strike="noStrike" cap="none">
                <a:solidFill>
                  <a:schemeClr val="dk1"/>
                </a:solidFill>
                <a:latin typeface="Gill Sans MT"/>
                <a:ea typeface="Gill Sans MT"/>
                <a:cs typeface="Gill Sans MT"/>
                <a:sym typeface="Gill Sans MT"/>
              </a:defRPr>
            </a:lvl7pPr>
            <a:lvl8pPr marL="3200400" marR="0" lvl="7" indent="0" algn="l" rtl="0">
              <a:spcBef>
                <a:spcPts val="0"/>
              </a:spcBef>
              <a:buNone/>
              <a:defRPr sz="1800" b="0" i="0" u="none" strike="noStrike" cap="none">
                <a:solidFill>
                  <a:schemeClr val="dk1"/>
                </a:solidFill>
                <a:latin typeface="Gill Sans MT"/>
                <a:ea typeface="Gill Sans MT"/>
                <a:cs typeface="Gill Sans MT"/>
                <a:sym typeface="Gill Sans MT"/>
              </a:defRPr>
            </a:lvl8pPr>
            <a:lvl9pPr marL="3657600" marR="0" lvl="8" indent="0" algn="l" rtl="0">
              <a:spcBef>
                <a:spcPts val="0"/>
              </a:spcBef>
              <a:buNone/>
              <a:defRPr sz="1800" b="0" i="0" u="none" strike="noStrike" cap="none">
                <a:solidFill>
                  <a:schemeClr val="dk1"/>
                </a:solidFill>
                <a:latin typeface="Gill Sans MT"/>
                <a:ea typeface="Gill Sans MT"/>
                <a:cs typeface="Gill Sans MT"/>
                <a:sym typeface="Gill Sans MT"/>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Gill Sans MT"/>
                <a:ea typeface="Gill Sans MT"/>
                <a:cs typeface="Gill Sans MT"/>
                <a:sym typeface="Gill Sans MT"/>
              </a:rPr>
              <a:t>‹#›</a:t>
            </a:fld>
            <a:endParaRPr lang="en-US" sz="1200" b="0" i="0" u="none" strike="noStrike" cap="none">
              <a:solidFill>
                <a:srgbClr val="888888"/>
              </a:solidFill>
              <a:latin typeface="Gill Sans MT"/>
              <a:ea typeface="Gill Sans MT"/>
              <a:cs typeface="Gill Sans MT"/>
              <a:sym typeface="Gill Sans M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371600" y="312737"/>
            <a:ext cx="6324600" cy="1363799"/>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spcBef>
                <a:spcPts val="0"/>
              </a:spcBef>
              <a:buClr>
                <a:srgbClr val="FFFF66"/>
              </a:buClr>
              <a:buSzPct val="25000"/>
              <a:buFont typeface="Gill Sans MT"/>
              <a:buNone/>
            </a:pPr>
            <a:r>
              <a:rPr lang="en-US" sz="4400" b="0" i="0" u="none" strike="noStrike" cap="none">
                <a:solidFill>
                  <a:srgbClr val="FFFF66"/>
                </a:solidFill>
                <a:latin typeface="Gill Sans MT"/>
                <a:ea typeface="Gill Sans MT"/>
                <a:cs typeface="Gill Sans MT"/>
                <a:sym typeface="Gill Sans MT"/>
              </a:rPr>
              <a:t>Sampling</a:t>
            </a:r>
            <a:br>
              <a:rPr lang="en-US" sz="4400" b="0" i="0" u="none" strike="noStrike" cap="none">
                <a:solidFill>
                  <a:srgbClr val="FFFF66"/>
                </a:solidFill>
                <a:latin typeface="Gill Sans MT"/>
                <a:ea typeface="Gill Sans MT"/>
                <a:cs typeface="Gill Sans MT"/>
                <a:sym typeface="Gill Sans MT"/>
              </a:rPr>
            </a:br>
            <a:endParaRPr lang="en-US" sz="4400" b="0" i="0" u="none" strike="noStrike" cap="none">
              <a:solidFill>
                <a:srgbClr val="FFFF66"/>
              </a:solidFill>
              <a:latin typeface="Gill Sans MT"/>
              <a:ea typeface="Gill Sans MT"/>
              <a:cs typeface="Gill Sans MT"/>
              <a:sym typeface="Gill Sans MT"/>
            </a:endParaRPr>
          </a:p>
        </p:txBody>
      </p:sp>
      <p:sp>
        <p:nvSpPr>
          <p:cNvPr id="90" name="Shape 90"/>
          <p:cNvSpPr txBox="1"/>
          <p:nvPr/>
        </p:nvSpPr>
        <p:spPr>
          <a:xfrm>
            <a:off x="2743200" y="5943600"/>
            <a:ext cx="3429000" cy="808037"/>
          </a:xfrm>
          <a:prstGeom prst="rect">
            <a:avLst/>
          </a:prstGeom>
          <a:solidFill>
            <a:srgbClr val="262626">
              <a:alpha val="61960"/>
            </a:srgbClr>
          </a:solidFill>
          <a:ln>
            <a:noFill/>
          </a:ln>
        </p:spPr>
        <p:txBody>
          <a:bodyPr lIns="91425" tIns="45700" rIns="91425" bIns="45700" anchor="ctr" anchorCtr="0">
            <a:noAutofit/>
          </a:bodyPr>
          <a:lstStyle/>
          <a:p>
            <a:pPr marL="0" marR="0" lvl="0" indent="0" algn="ctr" rtl="0">
              <a:lnSpc>
                <a:spcPct val="80000"/>
              </a:lnSpc>
              <a:spcBef>
                <a:spcPts val="0"/>
              </a:spcBef>
              <a:spcAft>
                <a:spcPts val="0"/>
              </a:spcAft>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Geog4300/6300</a:t>
            </a:r>
          </a:p>
          <a:p>
            <a:pPr marL="0" marR="0" lvl="0" indent="0" algn="ctr" rtl="0">
              <a:lnSpc>
                <a:spcPct val="80000"/>
              </a:lnSpc>
              <a:spcBef>
                <a:spcPts val="0"/>
              </a:spcBef>
              <a:buClr>
                <a:srgbClr val="FFFF66"/>
              </a:buClr>
              <a:buSzPct val="25000"/>
              <a:buFont typeface="Gill Sans MT"/>
              <a:buNone/>
            </a:pPr>
            <a:r>
              <a:rPr lang="en-US" sz="2750" b="0" i="0" u="none" strike="noStrike" cap="none">
                <a:solidFill>
                  <a:srgbClr val="FFFF66"/>
                </a:solidFill>
                <a:latin typeface="Gill Sans MT"/>
                <a:ea typeface="Gill Sans MT"/>
                <a:cs typeface="Gill Sans MT"/>
                <a:sym typeface="Gill Sans MT"/>
              </a:rPr>
              <a:t>Jerry Shannon</a:t>
            </a:r>
          </a:p>
        </p:txBody>
      </p:sp>
      <p:sp>
        <p:nvSpPr>
          <p:cNvPr id="91" name="Shape 91" descr="http://upload.wikimedia.org/wikipedia/commons/c/c4/2-Dice-Icon.svg"/>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2" name="Shape 92" descr="http://upload.wikimedia.org/wikipedia/commons/c/c4/2-Dice-Icon.svg"/>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sp>
        <p:nvSpPr>
          <p:cNvPr id="93" name="Shape 93" descr="http://upload.wikimedia.org/wikipedia/commons/c/c4/2-Dice-Icon.svg"/>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ill Sans MT"/>
              <a:ea typeface="Gill Sans MT"/>
              <a:cs typeface="Gill Sans MT"/>
              <a:sym typeface="Gill Sans MT"/>
            </a:endParaRPr>
          </a:p>
        </p:txBody>
      </p:sp>
      <p:pic>
        <p:nvPicPr>
          <p:cNvPr id="94" name="Shape 94" descr="http://media.cleveland.com/business_impact/photo/heinens-samples-cheesecake-bites-and-eggnogjpg-18875e4df01fff3c.jpg"/>
          <p:cNvPicPr preferRelativeResize="0"/>
          <p:nvPr/>
        </p:nvPicPr>
        <p:blipFill rotWithShape="1">
          <a:blip r:embed="rId3">
            <a:alphaModFix/>
          </a:blip>
          <a:srcRect/>
          <a:stretch/>
        </p:blipFill>
        <p:spPr>
          <a:xfrm>
            <a:off x="1299750" y="1230888"/>
            <a:ext cx="6468300" cy="463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82" name="Shape 182"/>
          <p:cNvSpPr txBox="1"/>
          <p:nvPr/>
        </p:nvSpPr>
        <p:spPr>
          <a:xfrm>
            <a:off x="304800" y="1066800"/>
            <a:ext cx="8226425"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you wanted to know the proportion of grads reading 80 or more articles? Your initial survey suggests that 8.3% currently do so. How many more students would you need to have a margin of error less than 2% (with 95% confidence)? </a:t>
            </a:r>
          </a:p>
        </p:txBody>
      </p:sp>
      <p:sp>
        <p:nvSpPr>
          <p:cNvPr id="183" name="Shape 183"/>
          <p:cNvSpPr/>
          <p:nvPr/>
        </p:nvSpPr>
        <p:spPr>
          <a:xfrm>
            <a:off x="448050" y="4209701"/>
            <a:ext cx="2692200" cy="12408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184" name="Shape 184"/>
          <p:cNvSpPr/>
          <p:nvPr/>
        </p:nvSpPr>
        <p:spPr>
          <a:xfrm>
            <a:off x="3484326" y="4267151"/>
            <a:ext cx="5046899" cy="11259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1" name="Shape 191"/>
          <p:cNvSpPr/>
          <p:nvPr/>
        </p:nvSpPr>
        <p:spPr>
          <a:xfrm>
            <a:off x="457200" y="885166"/>
            <a:ext cx="8669232" cy="4563134"/>
          </a:xfrm>
          <a:prstGeom prst="rect">
            <a:avLst/>
          </a:prstGeom>
          <a:blipFill rotWithShape="1">
            <a:blip r:embed="rId3">
              <a:alphaModFix/>
            </a:blip>
            <a:srcRect/>
            <a:stretch>
              <a:fillRect r="-68" b="-4631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mc:AlternateContent xmlns:mc="http://schemas.openxmlformats.org/markup-compatibility/2006" xmlns:a14="http://schemas.microsoft.com/office/drawing/2010/main">
        <mc:Choice Requires="a14">
          <p:sp>
            <p:nvSpPr>
              <p:cNvPr id="4" name="Rectangle 3"/>
              <p:cNvSpPr/>
              <p:nvPr/>
            </p:nvSpPr>
            <p:spPr>
              <a:xfrm>
                <a:off x="377091" y="5675412"/>
                <a:ext cx="3515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=730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m:t>
                      </m:r>
                    </m:oMath>
                  </m:oMathPara>
                </a14:m>
                <a:endParaRPr lang="en-US" sz="1800" dirty="0">
                  <a:solidFill>
                    <a:srgbClr val="FFFF66"/>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77091" y="5675412"/>
                <a:ext cx="3515578" cy="646331"/>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sp>
        <p:nvSpPr>
          <p:cNvPr id="198" name="Shape 198"/>
          <p:cNvSpPr/>
          <p:nvPr/>
        </p:nvSpPr>
        <p:spPr>
          <a:xfrm>
            <a:off x="498949" y="1086450"/>
            <a:ext cx="80151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if we don’t have initial data? </a:t>
            </a:r>
          </a:p>
          <a:p>
            <a:pPr marL="0" marR="0" lvl="0" indent="0" algn="l" rtl="0">
              <a:spcBef>
                <a:spcPts val="0"/>
              </a:spcBef>
              <a:buNone/>
            </a:pPr>
            <a:endParaRPr sz="2800" dirty="0">
              <a:solidFill>
                <a:srgbClr val="FFFF66"/>
              </a:solidFill>
              <a:latin typeface="Gill Sans MT"/>
              <a:ea typeface="Gill Sans MT"/>
              <a:cs typeface="Gill Sans MT"/>
              <a:sym typeface="Gill Sans MT"/>
            </a:endParaRP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A proportion of 0.5 produces the most conservative sample size estimate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Practice</a:t>
            </a:r>
          </a:p>
        </p:txBody>
      </p:sp>
      <p:sp>
        <p:nvSpPr>
          <p:cNvPr id="205" name="Shape 205"/>
          <p:cNvSpPr/>
          <p:nvPr/>
        </p:nvSpPr>
        <p:spPr>
          <a:xfrm>
            <a:off x="404900" y="3245763"/>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2. A survey estimated that 20% of all Canadians aged 16</a:t>
            </a:r>
          </a:p>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to 20 drove under the influence of drugs or alcohol in the last year. A similar survey is planned for the US. They want a 95% confidence interval with a margin of error of 0.02 (2%). How large should the sample be?</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televisions owned by graduate students. The national standard deviation is 1.2.  Assuming the same variance, how many graduate students would need to be surveyed to have a 95% estimate with an accuracy of 0.5 televisions?</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dirty="0">
                <a:solidFill>
                  <a:srgbClr val="FFFF66"/>
                </a:solidFill>
                <a:latin typeface="Gill Sans MT"/>
                <a:ea typeface="Gill Sans MT"/>
                <a:cs typeface="Gill Sans MT"/>
                <a:sym typeface="Gill Sans MT"/>
              </a:rPr>
              <a:t>In R: </a:t>
            </a:r>
          </a:p>
        </p:txBody>
      </p:sp>
      <p:sp>
        <p:nvSpPr>
          <p:cNvPr id="206" name="Shape 206"/>
          <p:cNvSpPr/>
          <p:nvPr/>
        </p:nvSpPr>
        <p:spPr>
          <a:xfrm>
            <a:off x="433475" y="990600"/>
            <a:ext cx="8347881"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1. A study is seeking to find the number of geographers who rate the Mercator projection as “disturbing” or “very disturbing.” A sample of 60 responses shows that 38 rated it in one of these two categories. How many more responses would need to be surveyed to have a 95% estimate with an accuracy of +/- 3%?</a:t>
            </a:r>
          </a:p>
        </p:txBody>
      </p:sp>
      <p:sp>
        <p:nvSpPr>
          <p:cNvPr id="207" name="Shape 207"/>
          <p:cNvSpPr/>
          <p:nvPr/>
        </p:nvSpPr>
        <p:spPr>
          <a:xfrm>
            <a:off x="3987755" y="5364187"/>
            <a:ext cx="5046899" cy="1125900"/>
          </a:xfrm>
          <a:prstGeom prst="rect">
            <a:avLst/>
          </a:prstGeom>
          <a:blipFill rotWithShape="1">
            <a:blip r:embed="rId3">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
        <p:nvSpPr>
          <p:cNvPr id="208" name="Shape 208"/>
          <p:cNvSpPr/>
          <p:nvPr/>
        </p:nvSpPr>
        <p:spPr>
          <a:xfrm>
            <a:off x="433475" y="5306723"/>
            <a:ext cx="2692200" cy="1240800"/>
          </a:xfrm>
          <a:prstGeom prst="rect">
            <a:avLst/>
          </a:prstGeom>
          <a:blipFill rotWithShape="1">
            <a:blip r:embed="rId4">
              <a:alphaModFix/>
            </a:blip>
            <a:stretch>
              <a:fillRect/>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spTree>
    <p:extLst>
      <p:ext uri="{BB962C8B-B14F-4D97-AF65-F5344CB8AC3E}">
        <p14:creationId xmlns:p14="http://schemas.microsoft.com/office/powerpoint/2010/main" val="33705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 y="111194"/>
            <a:ext cx="7702594"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a:solidFill>
                  <a:srgbClr val="FFFF66"/>
                </a:solidFill>
                <a:latin typeface="Gill Sans MT"/>
                <a:ea typeface="Gill Sans MT"/>
                <a:cs typeface="Gill Sans MT"/>
                <a:sym typeface="Gill Sans MT"/>
              </a:rPr>
              <a:t>Why sample?</a:t>
            </a:r>
          </a:p>
        </p:txBody>
      </p:sp>
      <p:sp>
        <p:nvSpPr>
          <p:cNvPr id="101" name="Shape 101"/>
          <p:cNvSpPr txBox="1"/>
          <p:nvPr/>
        </p:nvSpPr>
        <p:spPr>
          <a:xfrm>
            <a:off x="622322" y="819081"/>
            <a:ext cx="7280297" cy="1815881"/>
          </a:xfrm>
          <a:prstGeom prst="rect">
            <a:avLst/>
          </a:prstGeom>
          <a:noFill/>
          <a:ln>
            <a:noFill/>
          </a:ln>
        </p:spPr>
        <p:txBody>
          <a:bodyPr lIns="91425" tIns="45700" rIns="91425" bIns="45700" anchor="t" anchorCtr="0">
            <a:noAutofit/>
          </a:bodyPr>
          <a:lstStyle/>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money</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Saves time</a:t>
            </a:r>
          </a:p>
          <a:p>
            <a:pPr marL="457200" marR="0" lvl="0" indent="-457200" algn="l" rtl="0">
              <a:spcBef>
                <a:spcPts val="0"/>
              </a:spcBef>
              <a:buClr>
                <a:srgbClr val="FFFF66"/>
              </a:buClr>
              <a:buSzPct val="100000"/>
              <a:buFont typeface="Arial"/>
              <a:buChar char="•"/>
            </a:pPr>
            <a:r>
              <a:rPr lang="en-US" sz="2800">
                <a:solidFill>
                  <a:srgbClr val="FFFF66"/>
                </a:solidFill>
                <a:latin typeface="Gill Sans MT"/>
                <a:ea typeface="Gill Sans MT"/>
                <a:cs typeface="Gill Sans MT"/>
                <a:sym typeface="Gill Sans MT"/>
              </a:rPr>
              <a:t>Full sample may be impossible/impractical</a:t>
            </a:r>
          </a:p>
          <a:p>
            <a:pPr marL="457200" marR="0" lvl="0" indent="-457200" algn="l" rtl="0">
              <a:spcBef>
                <a:spcPts val="0"/>
              </a:spcBef>
              <a:buClr>
                <a:schemeClr val="dk1"/>
              </a:buClr>
              <a:buFont typeface="Arial"/>
              <a:buNone/>
            </a:pPr>
            <a:endParaRPr sz="2800">
              <a:solidFill>
                <a:srgbClr val="FFFF66"/>
              </a:solidFill>
              <a:latin typeface="Gill Sans MT"/>
              <a:ea typeface="Gill Sans MT"/>
              <a:cs typeface="Gill Sans MT"/>
              <a:sym typeface="Gill Sans MT"/>
            </a:endParaRPr>
          </a:p>
        </p:txBody>
      </p:sp>
      <p:pic>
        <p:nvPicPr>
          <p:cNvPr id="102" name="Shape 102" descr="http://www.epa.gov/katrina/images/Composite-Sampling-Map_1650.jpg"/>
          <p:cNvPicPr preferRelativeResize="0"/>
          <p:nvPr/>
        </p:nvPicPr>
        <p:blipFill rotWithShape="1">
          <a:blip r:embed="rId3">
            <a:alphaModFix/>
          </a:blip>
          <a:srcRect/>
          <a:stretch/>
        </p:blipFill>
        <p:spPr>
          <a:xfrm>
            <a:off x="3124200" y="2282535"/>
            <a:ext cx="5773271" cy="44611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p:nvPr/>
        </p:nvSpPr>
        <p:spPr>
          <a:xfrm>
            <a:off x="304800" y="615099"/>
            <a:ext cx="7280297"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dirty="0">
                <a:solidFill>
                  <a:srgbClr val="FFFF66"/>
                </a:solidFill>
                <a:latin typeface="Gill Sans MT"/>
                <a:ea typeface="Gill Sans MT"/>
                <a:cs typeface="Gill Sans MT"/>
                <a:sym typeface="Gill Sans MT"/>
              </a:rPr>
              <a:t>Sample research question:</a:t>
            </a:r>
          </a:p>
        </p:txBody>
      </p:sp>
      <p:sp>
        <p:nvSpPr>
          <p:cNvPr id="109" name="Shape 109"/>
          <p:cNvSpPr txBox="1"/>
          <p:nvPr/>
        </p:nvSpPr>
        <p:spPr>
          <a:xfrm>
            <a:off x="629250" y="1199873"/>
            <a:ext cx="7493818" cy="4419600"/>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2800" dirty="0">
                <a:solidFill>
                  <a:srgbClr val="FFFF66"/>
                </a:solidFill>
                <a:latin typeface="Gill Sans MT"/>
                <a:ea typeface="Gill Sans MT"/>
                <a:cs typeface="Gill Sans MT"/>
                <a:sym typeface="Gill Sans MT"/>
              </a:rPr>
              <a:t>What are the most significant obstacles homeowners face in maintaining their homes? How does this vary by their age and the age of the home? </a:t>
            </a:r>
          </a:p>
        </p:txBody>
      </p:sp>
      <p:pic>
        <p:nvPicPr>
          <p:cNvPr id="3" name="Picture 2">
            <a:extLst>
              <a:ext uri="{FF2B5EF4-FFF2-40B4-BE49-F238E27FC236}">
                <a16:creationId xmlns:a16="http://schemas.microsoft.com/office/drawing/2014/main" id="{FA62756E-A55D-4542-9478-8DB0D69687E4}"/>
              </a:ext>
            </a:extLst>
          </p:cNvPr>
          <p:cNvPicPr>
            <a:picLocks noChangeAspect="1"/>
          </p:cNvPicPr>
          <p:nvPr/>
        </p:nvPicPr>
        <p:blipFill rotWithShape="1">
          <a:blip r:embed="rId3"/>
          <a:srcRect b="13546"/>
          <a:stretch/>
        </p:blipFill>
        <p:spPr>
          <a:xfrm>
            <a:off x="3719181" y="3091332"/>
            <a:ext cx="4920131" cy="34356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3" name="Picture 2">
            <a:extLst>
              <a:ext uri="{FF2B5EF4-FFF2-40B4-BE49-F238E27FC236}">
                <a16:creationId xmlns:a16="http://schemas.microsoft.com/office/drawing/2014/main" id="{39F0CA4B-FA1F-4682-854B-60EED434981B}"/>
              </a:ext>
            </a:extLst>
          </p:cNvPr>
          <p:cNvPicPr>
            <a:picLocks noChangeAspect="1"/>
          </p:cNvPicPr>
          <p:nvPr/>
        </p:nvPicPr>
        <p:blipFill>
          <a:blip r:embed="rId3"/>
          <a:stretch>
            <a:fillRect/>
          </a:stretch>
        </p:blipFill>
        <p:spPr>
          <a:xfrm>
            <a:off x="228601" y="2338014"/>
            <a:ext cx="7878274" cy="1381318"/>
          </a:xfrm>
          <a:prstGeom prst="rect">
            <a:avLst/>
          </a:prstGeom>
        </p:spPr>
      </p:pic>
      <p:sp>
        <p:nvSpPr>
          <p:cNvPr id="122" name="Shape 122"/>
          <p:cNvSpPr txBox="1"/>
          <p:nvPr/>
        </p:nvSpPr>
        <p:spPr>
          <a:xfrm>
            <a:off x="228601" y="268458"/>
            <a:ext cx="8686800" cy="4419599"/>
          </a:xfrm>
          <a:prstGeom prst="rect">
            <a:avLst/>
          </a:prstGeom>
          <a:noFill/>
          <a:ln>
            <a:noFill/>
          </a:ln>
        </p:spPr>
        <p:txBody>
          <a:bodyPr lIns="91425" tIns="45700" rIns="91425" bIns="45700" anchor="t" anchorCtr="0">
            <a:noAutofit/>
          </a:bodyPr>
          <a:lstStyle/>
          <a:p>
            <a:pPr marL="0" marR="0" lvl="0" indent="0" algn="l" rtl="0">
              <a:spcBef>
                <a:spcPts val="0"/>
              </a:spcBef>
              <a:buClr>
                <a:srgbClr val="FFFF66"/>
              </a:buClr>
              <a:buSzPct val="25000"/>
              <a:buFont typeface="Arial"/>
              <a:buNone/>
            </a:pPr>
            <a:r>
              <a:rPr lang="en-US" sz="3600" b="1" dirty="0">
                <a:solidFill>
                  <a:srgbClr val="FFFF66"/>
                </a:solidFill>
                <a:latin typeface="Gill Sans MT"/>
                <a:ea typeface="Gill Sans MT"/>
                <a:cs typeface="Gill Sans MT"/>
                <a:sym typeface="Gill Sans MT"/>
              </a:rPr>
              <a:t>Sampling frame: </a:t>
            </a:r>
          </a:p>
          <a:p>
            <a:pPr marL="0" marR="0" lvl="0" indent="0" algn="l" rtl="0">
              <a:spcBef>
                <a:spcPts val="0"/>
              </a:spcBef>
              <a:buClr>
                <a:srgbClr val="FFFF66"/>
              </a:buClr>
              <a:buSzPct val="25000"/>
              <a:buFont typeface="Arial"/>
              <a:buNone/>
            </a:pPr>
            <a:r>
              <a:rPr lang="en-US" sz="3600" dirty="0">
                <a:solidFill>
                  <a:srgbClr val="FFFF66"/>
                </a:solidFill>
                <a:latin typeface="Gill Sans MT"/>
                <a:ea typeface="Gill Sans MT"/>
                <a:cs typeface="Gill Sans MT"/>
                <a:sym typeface="Gill Sans MT"/>
              </a:rPr>
              <a:t>List of ALL possible households you could interview</a:t>
            </a:r>
          </a:p>
        </p:txBody>
      </p:sp>
      <p:pic>
        <p:nvPicPr>
          <p:cNvPr id="2" name="Picture 1">
            <a:extLst>
              <a:ext uri="{FF2B5EF4-FFF2-40B4-BE49-F238E27FC236}">
                <a16:creationId xmlns:a16="http://schemas.microsoft.com/office/drawing/2014/main" id="{256E219D-3081-41A2-A1B8-6EF7BEE05D25}"/>
              </a:ext>
            </a:extLst>
          </p:cNvPr>
          <p:cNvPicPr>
            <a:picLocks noChangeAspect="1"/>
          </p:cNvPicPr>
          <p:nvPr/>
        </p:nvPicPr>
        <p:blipFill>
          <a:blip r:embed="rId4"/>
          <a:stretch>
            <a:fillRect/>
          </a:stretch>
        </p:blipFill>
        <p:spPr>
          <a:xfrm>
            <a:off x="2493974" y="3506680"/>
            <a:ext cx="6421425" cy="3213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304800" y="890925"/>
            <a:ext cx="4420800" cy="1815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dirty="0">
                <a:solidFill>
                  <a:srgbClr val="FFFF66"/>
                </a:solidFill>
                <a:latin typeface="Gill Sans MT"/>
                <a:ea typeface="Gill Sans MT"/>
                <a:cs typeface="Gill Sans MT"/>
                <a:sym typeface="Gill Sans MT"/>
              </a:rPr>
              <a:t>Non-probability sample</a:t>
            </a:r>
            <a:br>
              <a:rPr lang="en-US" sz="2800" u="sng" dirty="0">
                <a:solidFill>
                  <a:srgbClr val="FFFF66"/>
                </a:solidFill>
                <a:latin typeface="Gill Sans MT"/>
                <a:ea typeface="Gill Sans MT"/>
                <a:cs typeface="Gill Sans MT"/>
                <a:sym typeface="Gill Sans MT"/>
              </a:rPr>
            </a:br>
            <a:r>
              <a:rPr lang="en-US" sz="2800" dirty="0">
                <a:solidFill>
                  <a:srgbClr val="FFFF66"/>
                </a:solidFill>
                <a:latin typeface="Gill Sans MT"/>
                <a:ea typeface="Gill Sans MT"/>
                <a:cs typeface="Gill Sans MT"/>
                <a:sym typeface="Gill Sans MT"/>
              </a:rPr>
              <a:t>Convenience</a:t>
            </a: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Snowball</a:t>
            </a:r>
          </a:p>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Quota</a:t>
            </a:r>
          </a:p>
        </p:txBody>
      </p:sp>
      <p:sp>
        <p:nvSpPr>
          <p:cNvPr id="139" name="Shape 139"/>
          <p:cNvSpPr txBox="1"/>
          <p:nvPr/>
        </p:nvSpPr>
        <p:spPr>
          <a:xfrm>
            <a:off x="5105400" y="914400"/>
            <a:ext cx="3618600" cy="2246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u="sng">
                <a:solidFill>
                  <a:srgbClr val="FFFF66"/>
                </a:solidFill>
                <a:latin typeface="Gill Sans MT"/>
                <a:ea typeface="Gill Sans MT"/>
                <a:cs typeface="Gill Sans MT"/>
                <a:sym typeface="Gill Sans MT"/>
              </a:rPr>
              <a:t>Probability sample</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Random</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Systematic</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Stratified</a:t>
            </a:r>
          </a:p>
          <a:p>
            <a:pPr marL="0" marR="0" lvl="0" indent="0" algn="l" rtl="0">
              <a:spcBef>
                <a:spcPts val="0"/>
              </a:spcBef>
              <a:buSzPct val="25000"/>
              <a:buNone/>
            </a:pPr>
            <a:r>
              <a:rPr lang="en-US" sz="2800">
                <a:solidFill>
                  <a:srgbClr val="FFFF66"/>
                </a:solidFill>
                <a:latin typeface="Gill Sans MT"/>
                <a:ea typeface="Gill Sans MT"/>
                <a:cs typeface="Gill Sans MT"/>
                <a:sym typeface="Gill Sans MT"/>
              </a:rPr>
              <a:t>Cluster</a:t>
            </a:r>
          </a:p>
        </p:txBody>
      </p:sp>
      <p:sp>
        <p:nvSpPr>
          <p:cNvPr id="140" name="Shape 140"/>
          <p:cNvSpPr txBox="1"/>
          <p:nvPr/>
        </p:nvSpPr>
        <p:spPr>
          <a:xfrm>
            <a:off x="304800" y="3733800"/>
            <a:ext cx="8719053"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dirty="0">
                <a:solidFill>
                  <a:srgbClr val="FFFF66"/>
                </a:solidFill>
                <a:latin typeface="Gill Sans MT"/>
                <a:ea typeface="Gill Sans MT"/>
                <a:cs typeface="Gill Sans MT"/>
                <a:sym typeface="Gill Sans MT"/>
              </a:rPr>
              <a:t>Do some research!</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Give a one minute summary of what this sampling strategy entails</a:t>
            </a:r>
          </a:p>
          <a:p>
            <a:pPr marL="342900" marR="0" lvl="0" indent="-342900" algn="l" rtl="0">
              <a:spcBef>
                <a:spcPts val="0"/>
              </a:spcBef>
              <a:buClr>
                <a:srgbClr val="FFFF66"/>
              </a:buClr>
              <a:buSzPct val="100000"/>
              <a:buFont typeface="Gill Sans MT"/>
              <a:buAutoNum type="arabicPeriod"/>
            </a:pPr>
            <a:r>
              <a:rPr lang="en-US" sz="2400" dirty="0">
                <a:solidFill>
                  <a:srgbClr val="FFFF66"/>
                </a:solidFill>
                <a:latin typeface="Gill Sans MT"/>
                <a:ea typeface="Gill Sans MT"/>
                <a:cs typeface="Gill Sans MT"/>
                <a:sym typeface="Gill Sans MT"/>
              </a:rPr>
              <a:t>How would it be used with our study </a:t>
            </a:r>
            <a:r>
              <a:rPr lang="en-US" sz="2400">
                <a:solidFill>
                  <a:srgbClr val="FFFF66"/>
                </a:solidFill>
                <a:latin typeface="Gill Sans MT"/>
                <a:ea typeface="Gill Sans MT"/>
                <a:cs typeface="Gill Sans MT"/>
                <a:sym typeface="Gill Sans MT"/>
              </a:rPr>
              <a:t>of homeowners?</a:t>
            </a:r>
            <a:endParaRPr lang="en-US" sz="2400" dirty="0">
              <a:solidFill>
                <a:srgbClr val="FFFF66"/>
              </a:solidFill>
              <a:latin typeface="Gill Sans MT"/>
              <a:ea typeface="Gill Sans MT"/>
              <a:cs typeface="Gill Sans MT"/>
              <a:sym typeface="Gill Sans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sp>
        <p:nvSpPr>
          <p:cNvPr id="147" name="Shape 147"/>
          <p:cNvSpPr txBox="1"/>
          <p:nvPr/>
        </p:nvSpPr>
        <p:spPr>
          <a:xfrm>
            <a:off x="652893" y="1006563"/>
            <a:ext cx="7500507"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What is the mean number of articles read by Geography graduate students in a semester? You did a survey of 30 such students. The mean was 54.2 and the </a:t>
            </a:r>
            <a:r>
              <a:rPr lang="en-US" sz="2800" dirty="0" err="1">
                <a:solidFill>
                  <a:srgbClr val="FFFF66"/>
                </a:solidFill>
                <a:latin typeface="Gill Sans MT"/>
                <a:ea typeface="Gill Sans MT"/>
                <a:cs typeface="Gill Sans MT"/>
                <a:sym typeface="Gill Sans MT"/>
              </a:rPr>
              <a:t>s.d.</a:t>
            </a:r>
            <a:r>
              <a:rPr lang="en-US" sz="2800" dirty="0">
                <a:solidFill>
                  <a:srgbClr val="FFFF66"/>
                </a:solidFill>
                <a:latin typeface="Gill Sans MT"/>
                <a:ea typeface="Gill Sans MT"/>
                <a:cs typeface="Gill Sans MT"/>
                <a:sym typeface="Gill Sans MT"/>
              </a:rPr>
              <a:t> was 12.8. </a:t>
            </a:r>
          </a:p>
        </p:txBody>
      </p:sp>
      <p:sp>
        <p:nvSpPr>
          <p:cNvPr id="148" name="Shape 148"/>
          <p:cNvSpPr txBox="1"/>
          <p:nvPr/>
        </p:nvSpPr>
        <p:spPr>
          <a:xfrm>
            <a:off x="2514600" y="4038600"/>
            <a:ext cx="5410200" cy="181588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dirty="0">
                <a:solidFill>
                  <a:srgbClr val="FFFF66"/>
                </a:solidFill>
                <a:latin typeface="Gill Sans MT"/>
                <a:ea typeface="Gill Sans MT"/>
                <a:cs typeface="Gill Sans MT"/>
                <a:sym typeface="Gill Sans MT"/>
              </a:rPr>
              <a:t>How many students should you ask if you want your mean to be accurate to within </a:t>
            </a:r>
            <a:r>
              <a:rPr lang="en-US" sz="2800" b="1" i="1" dirty="0">
                <a:solidFill>
                  <a:srgbClr val="FFFF66"/>
                </a:solidFill>
                <a:latin typeface="Gill Sans MT"/>
                <a:ea typeface="Gill Sans MT"/>
                <a:cs typeface="Gill Sans MT"/>
                <a:sym typeface="Gill Sans MT"/>
              </a:rPr>
              <a:t>three</a:t>
            </a:r>
            <a:r>
              <a:rPr lang="en-US" sz="2800" dirty="0">
                <a:solidFill>
                  <a:srgbClr val="FFFF66"/>
                </a:solidFill>
                <a:latin typeface="Gill Sans MT"/>
                <a:ea typeface="Gill Sans MT"/>
                <a:cs typeface="Gill Sans MT"/>
                <a:sym typeface="Gill Sans MT"/>
              </a:rPr>
              <a:t> articles, with 95% confidence?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p:grpSp>
        <p:nvGrpSpPr>
          <p:cNvPr id="155" name="Shape 155"/>
          <p:cNvGrpSpPr/>
          <p:nvPr/>
        </p:nvGrpSpPr>
        <p:grpSpPr>
          <a:xfrm>
            <a:off x="518294" y="1447800"/>
            <a:ext cx="4419599" cy="1006554"/>
            <a:chOff x="2286000" y="2925722"/>
            <a:chExt cx="4419599" cy="1006554"/>
          </a:xfrm>
        </p:grpSpPr>
        <p:sp>
          <p:nvSpPr>
            <p:cNvPr id="156" name="Shape 156"/>
            <p:cNvSpPr/>
            <p:nvPr/>
          </p:nvSpPr>
          <p:spPr>
            <a:xfrm>
              <a:off x="2286000" y="2925722"/>
              <a:ext cx="4419599" cy="1006554"/>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57" name="Shape 157"/>
            <p:cNvSpPr/>
            <p:nvPr/>
          </p:nvSpPr>
          <p:spPr>
            <a:xfrm>
              <a:off x="2326200" y="3134380"/>
              <a:ext cx="4339650" cy="523219"/>
            </a:xfrm>
            <a:prstGeom prst="rect">
              <a:avLst/>
            </a:prstGeom>
            <a:blipFill rotWithShape="1">
              <a:blip r:embed="rId3">
                <a:alphaModFix/>
              </a:blip>
              <a:stretch>
                <a:fillRect l="-2947" t="-11627" r="-1825" b="-31393"/>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58" name="Shape 158"/>
          <p:cNvPicPr preferRelativeResize="0"/>
          <p:nvPr/>
        </p:nvPicPr>
        <p:blipFill>
          <a:blip r:embed="rId4">
            <a:alphaModFix/>
          </a:blip>
          <a:stretch>
            <a:fillRect/>
          </a:stretch>
        </p:blipFill>
        <p:spPr>
          <a:xfrm>
            <a:off x="2228225" y="2827200"/>
            <a:ext cx="6381699" cy="3867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304800" y="228600"/>
            <a:ext cx="860125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the mean</a:t>
            </a:r>
          </a:p>
        </p:txBody>
      </p:sp>
      <mc:AlternateContent xmlns:mc="http://schemas.openxmlformats.org/markup-compatibility/2006" xmlns:a14="http://schemas.microsoft.com/office/drawing/2010/main">
        <mc:Choice Requires="a14">
          <p:sp>
            <p:nvSpPr>
              <p:cNvPr id="2" name="Rectangle 1"/>
              <p:cNvSpPr/>
              <p:nvPr/>
            </p:nvSpPr>
            <p:spPr>
              <a:xfrm>
                <a:off x="1062891" y="1398687"/>
                <a:ext cx="2485617"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𝑍</m:t>
                                  </m:r>
                                  <m:r>
                                    <a:rPr lang="en-US" sz="3600" b="0" i="1" smtClean="0">
                                      <a:solidFill>
                                        <a:srgbClr val="FFFF66"/>
                                      </a:solidFill>
                                      <a:latin typeface="Cambria Math" panose="02040503050406030204" pitchFamily="18" charset="0"/>
                                      <a:ea typeface="Cambria Math" panose="02040503050406030204" pitchFamily="18" charset="0"/>
                                      <a:sym typeface="Gill Sans MT"/>
                                    </a:rPr>
                                    <m:t>𝜎</m:t>
                                  </m:r>
                                </m:num>
                                <m:den>
                                  <m:r>
                                    <a:rPr lang="en-US" sz="3600" b="0" i="1" smtClean="0">
                                      <a:solidFill>
                                        <a:srgbClr val="FFFF66"/>
                                      </a:solidFill>
                                      <a:latin typeface="Cambria Math" panose="02040503050406030204" pitchFamily="18" charset="0"/>
                                      <a:sym typeface="Gill Sans MT"/>
                                    </a:rPr>
                                    <m:t>𝐸</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062891" y="1398687"/>
                <a:ext cx="2485617" cy="14465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2891" y="3094137"/>
                <a:ext cx="4178323" cy="14465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m:t>
                      </m:r>
                      <m:sSup>
                        <m:sSupPr>
                          <m:ctrlPr>
                            <a:rPr lang="en-US" sz="3600" b="0" i="1" smtClean="0">
                              <a:solidFill>
                                <a:srgbClr val="FFFF66"/>
                              </a:solidFill>
                              <a:latin typeface="Cambria Math" panose="02040503050406030204" pitchFamily="18" charset="0"/>
                              <a:sym typeface="Gill Sans MT"/>
                            </a:rPr>
                          </m:ctrlPr>
                        </m:sSupPr>
                        <m:e>
                          <m:d>
                            <m:dPr>
                              <m:ctrlPr>
                                <a:rPr lang="en-US" sz="3600" b="0" i="1" smtClean="0">
                                  <a:solidFill>
                                    <a:srgbClr val="FFFF66"/>
                                  </a:solidFill>
                                  <a:latin typeface="Cambria Math" panose="02040503050406030204" pitchFamily="18" charset="0"/>
                                  <a:sym typeface="Gill Sans MT"/>
                                </a:rPr>
                              </m:ctrlPr>
                            </m:dPr>
                            <m:e>
                              <m:f>
                                <m:fPr>
                                  <m:ctrlPr>
                                    <a:rPr lang="en-US" sz="3600" b="0" i="1" smtClean="0">
                                      <a:solidFill>
                                        <a:srgbClr val="FFFF66"/>
                                      </a:solidFill>
                                      <a:latin typeface="Cambria Math" panose="02040503050406030204" pitchFamily="18" charset="0"/>
                                      <a:sym typeface="Gill Sans MT"/>
                                    </a:rPr>
                                  </m:ctrlPr>
                                </m:fPr>
                                <m:num>
                                  <m:r>
                                    <a:rPr lang="en-US" sz="3600" b="0" i="1" smtClean="0">
                                      <a:solidFill>
                                        <a:srgbClr val="FFFF66"/>
                                      </a:solidFill>
                                      <a:latin typeface="Cambria Math" panose="02040503050406030204" pitchFamily="18" charset="0"/>
                                      <a:sym typeface="Gill Sans MT"/>
                                    </a:rPr>
                                    <m:t>1.96 ∗12.8</m:t>
                                  </m:r>
                                </m:num>
                                <m:den>
                                  <m:r>
                                    <a:rPr lang="en-US" sz="3600" b="0" i="1" smtClean="0">
                                      <a:solidFill>
                                        <a:srgbClr val="FFFF66"/>
                                      </a:solidFill>
                                      <a:latin typeface="Cambria Math" panose="02040503050406030204" pitchFamily="18" charset="0"/>
                                      <a:sym typeface="Gill Sans MT"/>
                                    </a:rPr>
                                    <m:t>3</m:t>
                                  </m:r>
                                </m:den>
                              </m:f>
                            </m:e>
                          </m:d>
                        </m:e>
                        <m:sup>
                          <m:r>
                            <a:rPr lang="en-US" sz="3600" b="0" i="1" smtClean="0">
                              <a:solidFill>
                                <a:srgbClr val="FFFF66"/>
                              </a:solidFill>
                              <a:latin typeface="Cambria Math" panose="02040503050406030204" pitchFamily="18" charset="0"/>
                              <a:sym typeface="Gill Sans MT"/>
                            </a:rPr>
                            <m:t>2</m:t>
                          </m:r>
                        </m:sup>
                      </m:sSup>
                    </m:oMath>
                  </m:oMathPara>
                </a14:m>
                <a:endParaRPr lang="en-US" sz="1800" dirty="0">
                  <a:solidFill>
                    <a:srgbClr val="FFFF66"/>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062891" y="3094137"/>
                <a:ext cx="4178323" cy="14465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62891" y="4941987"/>
                <a:ext cx="549368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FF66"/>
                          </a:solidFill>
                          <a:latin typeface="Cambria Math" panose="02040503050406030204" pitchFamily="18" charset="0"/>
                          <a:sym typeface="Gill Sans MT"/>
                        </a:rPr>
                        <m:t>𝑛</m:t>
                      </m:r>
                      <m:r>
                        <a:rPr lang="en-US" sz="3600" b="0" i="1" smtClean="0">
                          <a:solidFill>
                            <a:srgbClr val="FFFF66"/>
                          </a:solidFill>
                          <a:latin typeface="Cambria Math" panose="02040503050406030204" pitchFamily="18" charset="0"/>
                          <a:sym typeface="Gill Sans MT"/>
                        </a:rPr>
                        <m:t>=70 </m:t>
                      </m:r>
                      <m:r>
                        <m:rPr>
                          <m:sty m:val="p"/>
                        </m:rPr>
                        <a:rPr lang="en-US" sz="3600" b="0" i="0" smtClean="0">
                          <a:solidFill>
                            <a:srgbClr val="FFFF66"/>
                          </a:solidFill>
                          <a:latin typeface="Cambria Math" panose="02040503050406030204" pitchFamily="18" charset="0"/>
                          <a:sym typeface="Gill Sans MT"/>
                        </a:rPr>
                        <m:t>people</m:t>
                      </m:r>
                      <m:r>
                        <a:rPr lang="en-US" sz="3600" b="0" i="0" smtClean="0">
                          <a:solidFill>
                            <a:srgbClr val="FFFF66"/>
                          </a:solidFill>
                          <a:latin typeface="Cambria Math" panose="02040503050406030204" pitchFamily="18" charset="0"/>
                          <a:sym typeface="Gill Sans MT"/>
                        </a:rPr>
                        <m:t>, </m:t>
                      </m:r>
                      <m:r>
                        <m:rPr>
                          <m:sty m:val="p"/>
                        </m:rPr>
                        <a:rPr lang="en-US" sz="3600" b="0" i="0" smtClean="0">
                          <a:solidFill>
                            <a:srgbClr val="FFFF66"/>
                          </a:solidFill>
                          <a:latin typeface="Cambria Math" panose="02040503050406030204" pitchFamily="18" charset="0"/>
                          <a:sym typeface="Gill Sans MT"/>
                        </a:rPr>
                        <m:t>or</m:t>
                      </m:r>
                      <m:r>
                        <a:rPr lang="en-US" sz="3600" b="0" i="0" smtClean="0">
                          <a:solidFill>
                            <a:srgbClr val="FFFF66"/>
                          </a:solidFill>
                          <a:latin typeface="Cambria Math" panose="02040503050406030204" pitchFamily="18" charset="0"/>
                          <a:sym typeface="Gill Sans MT"/>
                        </a:rPr>
                        <m:t> 40 </m:t>
                      </m:r>
                      <m:r>
                        <m:rPr>
                          <m:sty m:val="p"/>
                        </m:rPr>
                        <a:rPr lang="en-US" sz="3600" b="0" i="0" smtClean="0">
                          <a:solidFill>
                            <a:srgbClr val="FFFF66"/>
                          </a:solidFill>
                          <a:latin typeface="Cambria Math" panose="02040503050406030204" pitchFamily="18" charset="0"/>
                          <a:sym typeface="Gill Sans MT"/>
                        </a:rPr>
                        <m:t>more</m:t>
                      </m:r>
                    </m:oMath>
                  </m:oMathPara>
                </a14:m>
                <a:endParaRPr lang="en-US" sz="1800" dirty="0">
                  <a:solidFill>
                    <a:srgbClr val="FFFF66"/>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062891" y="4941987"/>
                <a:ext cx="5493683" cy="646331"/>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p:nvPr/>
        </p:nvSpPr>
        <p:spPr>
          <a:xfrm>
            <a:off x="304800" y="228600"/>
            <a:ext cx="8601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a:solidFill>
                  <a:srgbClr val="FFFF66"/>
                </a:solidFill>
                <a:latin typeface="Gill Sans MT"/>
                <a:ea typeface="Gill Sans MT"/>
                <a:cs typeface="Gill Sans MT"/>
                <a:sym typeface="Gill Sans MT"/>
              </a:rPr>
              <a:t>Finding sample size: Error of proportion</a:t>
            </a:r>
          </a:p>
        </p:txBody>
      </p:sp>
      <p:grpSp>
        <p:nvGrpSpPr>
          <p:cNvPr id="172" name="Shape 172"/>
          <p:cNvGrpSpPr/>
          <p:nvPr/>
        </p:nvGrpSpPr>
        <p:grpSpPr>
          <a:xfrm>
            <a:off x="570794" y="1257750"/>
            <a:ext cx="4419600" cy="1006500"/>
            <a:chOff x="2286000" y="2925722"/>
            <a:chExt cx="4419600" cy="1006500"/>
          </a:xfrm>
        </p:grpSpPr>
        <p:sp>
          <p:nvSpPr>
            <p:cNvPr id="173" name="Shape 173"/>
            <p:cNvSpPr/>
            <p:nvPr/>
          </p:nvSpPr>
          <p:spPr>
            <a:xfrm>
              <a:off x="2286000" y="2925722"/>
              <a:ext cx="4419600" cy="1006500"/>
            </a:xfrm>
            <a:prstGeom prst="rect">
              <a:avLst/>
            </a:prstGeom>
            <a:solidFill>
              <a:srgbClr val="F2F2F2"/>
            </a:solidFill>
            <a:ln w="25400"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Gill Sans MT"/>
                <a:ea typeface="Gill Sans MT"/>
                <a:cs typeface="Gill Sans MT"/>
                <a:sym typeface="Gill Sans MT"/>
              </a:endParaRPr>
            </a:p>
          </p:txBody>
        </p:sp>
        <p:sp>
          <p:nvSpPr>
            <p:cNvPr id="174" name="Shape 174"/>
            <p:cNvSpPr/>
            <p:nvPr/>
          </p:nvSpPr>
          <p:spPr>
            <a:xfrm>
              <a:off x="2326200" y="3134380"/>
              <a:ext cx="4339800" cy="523199"/>
            </a:xfrm>
            <a:prstGeom prst="rect">
              <a:avLst/>
            </a:prstGeom>
            <a:blipFill rotWithShape="1">
              <a:blip r:embed="rId3">
                <a:alphaModFix/>
              </a:blip>
              <a:stretch>
                <a:fillRect l="-2949" t="-11628" r="-1819" b="-31387"/>
              </a:stretch>
            </a:blipFill>
            <a:ln>
              <a:noFill/>
            </a:ln>
          </p:spPr>
          <p:txBody>
            <a:bodyPr lIns="91425" tIns="45700" rIns="91425" bIns="45700" anchor="t" anchorCtr="0">
              <a:noAutofit/>
            </a:bodyPr>
            <a:lstStyle/>
            <a:p>
              <a:pPr marL="0" marR="0" lvl="0" indent="0" algn="l" rtl="0">
                <a:spcBef>
                  <a:spcPts val="0"/>
                </a:spcBef>
                <a:buSzPct val="25000"/>
                <a:buNone/>
              </a:pPr>
              <a:r>
                <a:rPr lang="en-US" sz="1800">
                  <a:latin typeface="Gill Sans MT"/>
                  <a:ea typeface="Gill Sans MT"/>
                  <a:cs typeface="Gill Sans MT"/>
                  <a:sym typeface="Gill Sans MT"/>
                </a:rPr>
                <a:t> </a:t>
              </a:r>
            </a:p>
          </p:txBody>
        </p:sp>
      </p:grpSp>
      <p:pic>
        <p:nvPicPr>
          <p:cNvPr id="175" name="Shape 175"/>
          <p:cNvPicPr preferRelativeResize="0"/>
          <p:nvPr/>
        </p:nvPicPr>
        <p:blipFill>
          <a:blip r:embed="rId4">
            <a:alphaModFix/>
          </a:blip>
          <a:stretch>
            <a:fillRect/>
          </a:stretch>
        </p:blipFill>
        <p:spPr>
          <a:xfrm>
            <a:off x="2092150" y="2689200"/>
            <a:ext cx="6615449" cy="36014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525</Words>
  <Application>Microsoft Office PowerPoint</Application>
  <PresentationFormat>On-screen Show (4:3)</PresentationFormat>
  <Paragraphs>74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Gill Sans MT</vt:lpstr>
      <vt:lpstr>Cambria Math</vt:lpstr>
      <vt:lpstr>Arial</vt:lpstr>
      <vt:lpstr>Calibri</vt:lpstr>
      <vt:lpstr>Office Theme</vt:lpstr>
      <vt:lpstr>Sampling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Gerald Shannon</dc:creator>
  <cp:lastModifiedBy>Jerry Shannon</cp:lastModifiedBy>
  <cp:revision>8</cp:revision>
  <dcterms:modified xsi:type="dcterms:W3CDTF">2021-09-30T20:35:15Z</dcterms:modified>
</cp:coreProperties>
</file>