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95" r:id="rId4"/>
    <p:sldId id="296" r:id="rId5"/>
    <p:sldId id="306" r:id="rId6"/>
    <p:sldId id="269" r:id="rId7"/>
    <p:sldId id="297" r:id="rId8"/>
    <p:sldId id="303" r:id="rId9"/>
    <p:sldId id="305" r:id="rId10"/>
    <p:sldId id="298" r:id="rId11"/>
    <p:sldId id="299" r:id="rId12"/>
    <p:sldId id="304" r:id="rId13"/>
    <p:sldId id="307" r:id="rId14"/>
    <p:sldId id="308" r:id="rId15"/>
    <p:sldId id="30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23026-85D4-48E8-9219-18000F688023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42E2-8102-4E72-B8DC-BA820988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0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9256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7691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2006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4833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5565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382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885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3331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8651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712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2492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2984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1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8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91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932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1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10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54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21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1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7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9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5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6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3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3C8B963-0F36-48FC-991E-AA63861DA92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79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A1E6-0A9B-4FAD-9E42-B37B3CA5D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917" y="3979334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/>
              <a:t>Week 6: Tests of difference; Midterm reflections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1488-58DF-4A33-AC86-D6B690A68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4917" y="5808133"/>
            <a:ext cx="9440034" cy="1049867"/>
          </a:xfrm>
        </p:spPr>
        <p:txBody>
          <a:bodyPr>
            <a:normAutofit/>
          </a:bodyPr>
          <a:lstStyle/>
          <a:p>
            <a:r>
              <a:rPr lang="en-US" sz="3200" dirty="0"/>
              <a:t>Geog4300: Shannon</a:t>
            </a:r>
          </a:p>
        </p:txBody>
      </p:sp>
      <p:pic>
        <p:nvPicPr>
          <p:cNvPr id="5" name="Shape 121" descr="http://my.execpc.com/~helberg/pitfalls/power.GIF">
            <a:extLst>
              <a:ext uri="{FF2B5EF4-FFF2-40B4-BE49-F238E27FC236}">
                <a16:creationId xmlns:a16="http://schemas.microsoft.com/office/drawing/2014/main" id="{4AE21C7F-A5FA-4EE9-A71D-1365A637BE0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06144" y="357231"/>
            <a:ext cx="4579712" cy="3434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4645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424452" y="186909"/>
            <a:ext cx="10405735" cy="64268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560"/>
              </a:spcBef>
              <a:buClr>
                <a:srgbClr val="FFFF66"/>
              </a:buClr>
              <a:buSzPct val="25000"/>
            </a:pPr>
            <a:r>
              <a:rPr lang="en-US" sz="4000" b="1" dirty="0">
                <a:ea typeface="Gill Sans MT"/>
                <a:cs typeface="Gill Sans MT"/>
                <a:sym typeface="Gill Sans MT"/>
              </a:rPr>
              <a:t>Interpreting results</a:t>
            </a:r>
            <a:endParaRPr lang="en-US" sz="4000" b="1" dirty="0">
              <a:effectLst/>
              <a:ea typeface="Gill Sans MT"/>
              <a:cs typeface="Gill Sans MT"/>
              <a:sym typeface="Gill Sans M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E8621C-82F3-42A2-89F9-F4AEFEBF5767}"/>
              </a:ext>
            </a:extLst>
          </p:cNvPr>
          <p:cNvSpPr/>
          <p:nvPr/>
        </p:nvSpPr>
        <p:spPr>
          <a:xfrm>
            <a:off x="552257" y="861861"/>
            <a:ext cx="101641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Is this a one-tailed or two-tailed test? </a:t>
            </a:r>
          </a:p>
          <a:p>
            <a:r>
              <a:rPr lang="en-US" sz="2800" dirty="0"/>
              <a:t>Is the result above/below the critical value for significance?</a:t>
            </a:r>
          </a:p>
        </p:txBody>
      </p:sp>
      <p:pic>
        <p:nvPicPr>
          <p:cNvPr id="4" name="Shape 153" descr="http://www.biochemia-medica.com/sites/default/files/Marusteri_M._Statistical_test_selection_when_comparing_groups_Fig._3.jpg">
            <a:extLst>
              <a:ext uri="{FF2B5EF4-FFF2-40B4-BE49-F238E27FC236}">
                <a16:creationId xmlns:a16="http://schemas.microsoft.com/office/drawing/2014/main" id="{F77A2C1E-7756-44BD-9939-354C5123333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99810" y="2140473"/>
            <a:ext cx="6567738" cy="453061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C7441C5-4496-43B4-8C0B-7E4EF33586AA}"/>
              </a:ext>
            </a:extLst>
          </p:cNvPr>
          <p:cNvSpPr/>
          <p:nvPr/>
        </p:nvSpPr>
        <p:spPr>
          <a:xfrm>
            <a:off x="545234" y="2140473"/>
            <a:ext cx="442626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 &lt; 0.05:</a:t>
            </a:r>
          </a:p>
          <a:p>
            <a:r>
              <a:rPr lang="en-US" sz="2800" dirty="0"/>
              <a:t>These results are possible in &lt;5% of all possible samples in which the two means are equal.</a:t>
            </a:r>
          </a:p>
        </p:txBody>
      </p:sp>
    </p:spTree>
    <p:extLst>
      <p:ext uri="{BB962C8B-B14F-4D97-AF65-F5344CB8AC3E}">
        <p14:creationId xmlns:p14="http://schemas.microsoft.com/office/powerpoint/2010/main" val="789215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6DAFA2-681F-4AFC-A065-CDB4A8A21AC1}"/>
              </a:ext>
            </a:extLst>
          </p:cNvPr>
          <p:cNvSpPr/>
          <p:nvPr/>
        </p:nvSpPr>
        <p:spPr>
          <a:xfrm>
            <a:off x="346409" y="217048"/>
            <a:ext cx="40672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560"/>
              </a:spcBef>
              <a:buClr>
                <a:srgbClr val="FFFF66"/>
              </a:buClr>
              <a:buSzPct val="25000"/>
            </a:pPr>
            <a:r>
              <a:rPr lang="en-US" sz="3600" b="1" dirty="0">
                <a:ea typeface="Gill Sans MT"/>
                <a:cs typeface="Gill Sans MT"/>
                <a:sym typeface="Gill Sans MT"/>
              </a:rPr>
              <a:t>Interpreting results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3EC99C-11A5-42CE-89E8-A7932E31ABC6}"/>
              </a:ext>
            </a:extLst>
          </p:cNvPr>
          <p:cNvSpPr/>
          <p:nvPr/>
        </p:nvSpPr>
        <p:spPr>
          <a:xfrm>
            <a:off x="552258" y="861861"/>
            <a:ext cx="629242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Is this a one-tailed or two-tailed test? </a:t>
            </a:r>
          </a:p>
          <a:p>
            <a:r>
              <a:rPr lang="en-US" sz="2800" dirty="0"/>
              <a:t>Is the result above/below the critical value for significance?</a:t>
            </a:r>
          </a:p>
          <a:p>
            <a:endParaRPr lang="en-US" sz="2800" dirty="0"/>
          </a:p>
          <a:p>
            <a:r>
              <a:rPr lang="en-US" sz="2800" b="1" dirty="0"/>
              <a:t>Degrees of freedom:</a:t>
            </a:r>
            <a:r>
              <a:rPr lang="en-US" sz="2800" b="1" i="1" dirty="0"/>
              <a:t> </a:t>
            </a:r>
          </a:p>
          <a:p>
            <a:pPr lvl="0">
              <a:buSzPct val="25000"/>
            </a:pPr>
            <a:r>
              <a:rPr lang="en-US" sz="2800" dirty="0">
                <a:ea typeface="Gill Sans MT"/>
                <a:cs typeface="Gill Sans MT"/>
                <a:sym typeface="Gill Sans MT"/>
              </a:rPr>
              <a:t>One sample test: n-1 (28 in our case)</a:t>
            </a:r>
          </a:p>
          <a:p>
            <a:pPr lvl="0">
              <a:buSzPct val="25000"/>
            </a:pPr>
            <a:endParaRPr lang="en-US" sz="2800" dirty="0">
              <a:ea typeface="Gill Sans MT"/>
              <a:cs typeface="Gill Sans MT"/>
              <a:sym typeface="Gill Sans MT"/>
            </a:endParaRPr>
          </a:p>
          <a:p>
            <a:pPr lvl="0">
              <a:buSzPct val="25000"/>
            </a:pPr>
            <a:endParaRPr lang="en-US" sz="2800" dirty="0">
              <a:ea typeface="Gill Sans MT"/>
              <a:cs typeface="Gill Sans MT"/>
              <a:sym typeface="Gill Sans MT"/>
            </a:endParaRPr>
          </a:p>
          <a:p>
            <a:pPr>
              <a:buSzPct val="25000"/>
            </a:pPr>
            <a:r>
              <a:rPr lang="en-US" sz="2800" b="1" dirty="0"/>
              <a:t>Critical value:</a:t>
            </a:r>
            <a:r>
              <a:rPr lang="en-US" sz="2800" b="1" i="1" dirty="0"/>
              <a:t> </a:t>
            </a:r>
          </a:p>
          <a:p>
            <a:pPr lvl="0">
              <a:buSzPct val="25000"/>
            </a:pPr>
            <a:r>
              <a:rPr lang="en-US" sz="2800" dirty="0">
                <a:ea typeface="Gill Sans MT"/>
                <a:cs typeface="Gill Sans MT"/>
                <a:sym typeface="Gill Sans MT"/>
              </a:rPr>
              <a:t>Based on confidence level (alpha) and </a:t>
            </a:r>
            <a:r>
              <a:rPr lang="en-US" sz="2800" dirty="0" err="1">
                <a:ea typeface="Gill Sans MT"/>
                <a:cs typeface="Gill Sans MT"/>
                <a:sym typeface="Gill Sans MT"/>
              </a:rPr>
              <a:t>df</a:t>
            </a:r>
            <a:endParaRPr lang="en-US" sz="2800" dirty="0">
              <a:ea typeface="Gill Sans MT"/>
              <a:cs typeface="Gill Sans MT"/>
              <a:sym typeface="Gill Sans MT"/>
            </a:endParaRPr>
          </a:p>
          <a:p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76EA96-E7C3-49FE-8148-26FB35F7A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647" y="-1"/>
            <a:ext cx="5054353" cy="685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97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6DAFA2-681F-4AFC-A065-CDB4A8A21AC1}"/>
              </a:ext>
            </a:extLst>
          </p:cNvPr>
          <p:cNvSpPr/>
          <p:nvPr/>
        </p:nvSpPr>
        <p:spPr>
          <a:xfrm>
            <a:off x="346409" y="217048"/>
            <a:ext cx="40672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560"/>
              </a:spcBef>
              <a:buClr>
                <a:srgbClr val="FFFF66"/>
              </a:buClr>
              <a:buSzPct val="25000"/>
            </a:pPr>
            <a:r>
              <a:rPr lang="en-US" sz="3600" b="1" dirty="0">
                <a:ea typeface="Gill Sans MT"/>
                <a:cs typeface="Gill Sans MT"/>
                <a:sym typeface="Gill Sans MT"/>
              </a:rPr>
              <a:t>Interpreting results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3EC99C-11A5-42CE-89E8-A7932E31ABC6}"/>
              </a:ext>
            </a:extLst>
          </p:cNvPr>
          <p:cNvSpPr/>
          <p:nvPr/>
        </p:nvSpPr>
        <p:spPr>
          <a:xfrm>
            <a:off x="552258" y="861861"/>
            <a:ext cx="629242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Is this a one-tailed or two-tailed test? </a:t>
            </a:r>
          </a:p>
          <a:p>
            <a:r>
              <a:rPr lang="en-US" sz="2800" dirty="0"/>
              <a:t>Is the result above/below the critical value for significance?</a:t>
            </a:r>
          </a:p>
          <a:p>
            <a:endParaRPr lang="en-US" sz="2800" dirty="0"/>
          </a:p>
          <a:p>
            <a:r>
              <a:rPr lang="en-US" sz="2800" b="1" dirty="0"/>
              <a:t>Degrees of freedom:</a:t>
            </a:r>
            <a:r>
              <a:rPr lang="en-US" sz="2800" b="1" i="1" dirty="0"/>
              <a:t> </a:t>
            </a:r>
          </a:p>
          <a:p>
            <a:pPr lvl="0">
              <a:buSzPct val="25000"/>
            </a:pPr>
            <a:r>
              <a:rPr lang="en-US" sz="2800" dirty="0">
                <a:ea typeface="Gill Sans MT"/>
                <a:cs typeface="Gill Sans MT"/>
                <a:sym typeface="Gill Sans MT"/>
              </a:rPr>
              <a:t>One sample test: n-1 (28 in our case)</a:t>
            </a:r>
          </a:p>
          <a:p>
            <a:pPr lvl="0">
              <a:buSzPct val="25000"/>
            </a:pPr>
            <a:endParaRPr lang="en-US" sz="2800" dirty="0">
              <a:ea typeface="Gill Sans MT"/>
              <a:cs typeface="Gill Sans MT"/>
              <a:sym typeface="Gill Sans MT"/>
            </a:endParaRPr>
          </a:p>
          <a:p>
            <a:pPr>
              <a:buSzPct val="25000"/>
            </a:pPr>
            <a:r>
              <a:rPr lang="en-US" sz="2800" b="1" dirty="0"/>
              <a:t>Critical value:</a:t>
            </a:r>
            <a:r>
              <a:rPr lang="en-US" sz="2800" b="1" i="1" dirty="0"/>
              <a:t> </a:t>
            </a:r>
          </a:p>
          <a:p>
            <a:pPr lvl="0">
              <a:buSzPct val="25000"/>
            </a:pPr>
            <a:r>
              <a:rPr lang="en-US" sz="2800" dirty="0">
                <a:ea typeface="Gill Sans MT"/>
                <a:cs typeface="Gill Sans MT"/>
                <a:sym typeface="Gill Sans MT"/>
              </a:rPr>
              <a:t>Based on confidence level (alpha) and </a:t>
            </a:r>
            <a:r>
              <a:rPr lang="en-US" sz="2800" dirty="0" err="1">
                <a:ea typeface="Gill Sans MT"/>
                <a:cs typeface="Gill Sans MT"/>
                <a:sym typeface="Gill Sans MT"/>
              </a:rPr>
              <a:t>df</a:t>
            </a:r>
            <a:endParaRPr lang="en-US" sz="2800" dirty="0">
              <a:ea typeface="Gill Sans MT"/>
              <a:cs typeface="Gill Sans MT"/>
              <a:sym typeface="Gill Sans MT"/>
            </a:endParaRPr>
          </a:p>
          <a:p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76EA96-E7C3-49FE-8148-26FB35F7A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647" y="-1"/>
            <a:ext cx="5054353" cy="685668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0205293-1399-BE51-D550-8629D2FF6FFB}"/>
              </a:ext>
            </a:extLst>
          </p:cNvPr>
          <p:cNvSpPr/>
          <p:nvPr/>
        </p:nvSpPr>
        <p:spPr>
          <a:xfrm>
            <a:off x="9170126" y="5704114"/>
            <a:ext cx="357051" cy="148046"/>
          </a:xfrm>
          <a:prstGeom prst="rect">
            <a:avLst/>
          </a:prstGeom>
          <a:solidFill>
            <a:srgbClr val="BC451B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4B9E33-607B-ADA3-25EA-F896ADD8D9E2}"/>
              </a:ext>
            </a:extLst>
          </p:cNvPr>
          <p:cNvCxnSpPr>
            <a:cxnSpLocks/>
          </p:cNvCxnSpPr>
          <p:nvPr/>
        </p:nvCxnSpPr>
        <p:spPr>
          <a:xfrm>
            <a:off x="5054354" y="4868091"/>
            <a:ext cx="4115772" cy="8360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057B716-C84C-912C-394B-7A9EB75EDA8C}"/>
              </a:ext>
            </a:extLst>
          </p:cNvPr>
          <p:cNvSpPr txBox="1"/>
          <p:nvPr/>
        </p:nvSpPr>
        <p:spPr>
          <a:xfrm>
            <a:off x="213361" y="5615491"/>
            <a:ext cx="70974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ea typeface="Gill Sans MT"/>
                <a:cs typeface="Gill Sans MT"/>
                <a:sym typeface="Gill Sans MT"/>
              </a:rPr>
              <a:t>How do we interpret a t-score of -5.8?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080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6DAFA2-681F-4AFC-A065-CDB4A8A21AC1}"/>
              </a:ext>
            </a:extLst>
          </p:cNvPr>
          <p:cNvSpPr/>
          <p:nvPr/>
        </p:nvSpPr>
        <p:spPr>
          <a:xfrm>
            <a:off x="346409" y="217048"/>
            <a:ext cx="30903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560"/>
              </a:spcBef>
              <a:buClr>
                <a:srgbClr val="FFFF66"/>
              </a:buClr>
              <a:buSzPct val="25000"/>
            </a:pPr>
            <a:r>
              <a:rPr lang="en-US" sz="3600" b="1" dirty="0">
                <a:ea typeface="Gill Sans MT"/>
                <a:cs typeface="Gill Sans MT"/>
                <a:sym typeface="Gill Sans MT"/>
              </a:rPr>
              <a:t>Let’s try it out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3EC99C-11A5-42CE-89E8-A7932E31ABC6}"/>
              </a:ext>
            </a:extLst>
          </p:cNvPr>
          <p:cNvSpPr/>
          <p:nvPr/>
        </p:nvSpPr>
        <p:spPr>
          <a:xfrm>
            <a:off x="552258" y="861861"/>
            <a:ext cx="629242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American Community Survey indicates that statewide, the average commute time is 22 minutes</a:t>
            </a:r>
          </a:p>
          <a:p>
            <a:endParaRPr lang="en-US" sz="2800" dirty="0"/>
          </a:p>
          <a:p>
            <a:r>
              <a:rPr lang="en-US" sz="2800" dirty="0"/>
              <a:t>We surveyed 37 community members: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Mean commute: 17.2 minutes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Standard deviation: 3.2 minutes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Is our group different from the state average?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76EA96-E7C3-49FE-8148-26FB35F7A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647" y="-1"/>
            <a:ext cx="5054353" cy="685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63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6DAFA2-681F-4AFC-A065-CDB4A8A21AC1}"/>
              </a:ext>
            </a:extLst>
          </p:cNvPr>
          <p:cNvSpPr/>
          <p:nvPr/>
        </p:nvSpPr>
        <p:spPr>
          <a:xfrm>
            <a:off x="346409" y="217048"/>
            <a:ext cx="64551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560"/>
              </a:spcBef>
              <a:buClr>
                <a:srgbClr val="FFFF66"/>
              </a:buClr>
              <a:buSzPct val="25000"/>
            </a:pPr>
            <a:r>
              <a:rPr lang="en-US" sz="3600" b="1" dirty="0">
                <a:ea typeface="Gill Sans MT"/>
                <a:cs typeface="Gill Sans MT"/>
                <a:sym typeface="Gill Sans MT"/>
              </a:rPr>
              <a:t>How are proportions different?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3EC99C-11A5-42CE-89E8-A7932E31ABC6}"/>
              </a:ext>
            </a:extLst>
          </p:cNvPr>
          <p:cNvSpPr/>
          <p:nvPr/>
        </p:nvSpPr>
        <p:spPr>
          <a:xfrm>
            <a:off x="552258" y="861861"/>
            <a:ext cx="104119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</a:t>
            </a:r>
            <a:r>
              <a:rPr lang="en-US" sz="2800" b="1" i="1" dirty="0"/>
              <a:t>standard error</a:t>
            </a:r>
            <a:r>
              <a:rPr lang="en-US" sz="2800" dirty="0"/>
              <a:t> is different for proportions/rates.</a:t>
            </a:r>
          </a:p>
          <a:p>
            <a:r>
              <a:rPr lang="en-US" sz="2800" dirty="0"/>
              <a:t>We also use a z statistic rather than a t-statistic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1B0400-EC0E-41C8-ABB3-8D2577E4F120}"/>
                  </a:ext>
                </a:extLst>
              </p:cNvPr>
              <p:cNvSpPr txBox="1"/>
              <p:nvPr/>
            </p:nvSpPr>
            <p:spPr>
              <a:xfrm>
                <a:off x="1142075" y="2989546"/>
                <a:ext cx="2431884" cy="1533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1B0400-EC0E-41C8-ABB3-8D2577E4F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75" y="2989546"/>
                <a:ext cx="2431884" cy="1533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A066BF-0940-4CA4-B397-089DFA406522}"/>
                  </a:ext>
                </a:extLst>
              </p:cNvPr>
              <p:cNvSpPr txBox="1"/>
              <p:nvPr/>
            </p:nvSpPr>
            <p:spPr>
              <a:xfrm>
                <a:off x="6437088" y="2989546"/>
                <a:ext cx="4540025" cy="19373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type m:val="skw"/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∗(1−</m:t>
                                  </m:r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A066BF-0940-4CA4-B397-089DFA406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088" y="2989546"/>
                <a:ext cx="4540025" cy="19373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594AC00-7C50-4EEB-BDBA-DB6B8C1EDADA}"/>
              </a:ext>
            </a:extLst>
          </p:cNvPr>
          <p:cNvSpPr txBox="1"/>
          <p:nvPr/>
        </p:nvSpPr>
        <p:spPr>
          <a:xfrm>
            <a:off x="1450649" y="2340616"/>
            <a:ext cx="29418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T-test for counts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08FFC6-C989-45F9-90D8-8C634539C221}"/>
              </a:ext>
            </a:extLst>
          </p:cNvPr>
          <p:cNvSpPr txBox="1"/>
          <p:nvPr/>
        </p:nvSpPr>
        <p:spPr>
          <a:xfrm>
            <a:off x="7659209" y="2356776"/>
            <a:ext cx="29418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Z-test for proportions</a:t>
            </a:r>
          </a:p>
        </p:txBody>
      </p:sp>
    </p:spTree>
    <p:extLst>
      <p:ext uri="{BB962C8B-B14F-4D97-AF65-F5344CB8AC3E}">
        <p14:creationId xmlns:p14="http://schemas.microsoft.com/office/powerpoint/2010/main" val="1813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6DAFA2-681F-4AFC-A065-CDB4A8A21AC1}"/>
              </a:ext>
            </a:extLst>
          </p:cNvPr>
          <p:cNvSpPr/>
          <p:nvPr/>
        </p:nvSpPr>
        <p:spPr>
          <a:xfrm>
            <a:off x="346409" y="217048"/>
            <a:ext cx="4048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560"/>
              </a:spcBef>
              <a:buClr>
                <a:srgbClr val="FFFF66"/>
              </a:buClr>
              <a:buSzPct val="25000"/>
            </a:pPr>
            <a:r>
              <a:rPr lang="en-US" sz="3600" b="1" dirty="0">
                <a:ea typeface="Gill Sans MT"/>
                <a:cs typeface="Gill Sans MT"/>
                <a:sym typeface="Gill Sans MT"/>
              </a:rPr>
              <a:t>Midterm reflection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3EC99C-11A5-42CE-89E8-A7932E31ABC6}"/>
              </a:ext>
            </a:extLst>
          </p:cNvPr>
          <p:cNvSpPr/>
          <p:nvPr/>
        </p:nvSpPr>
        <p:spPr>
          <a:xfrm>
            <a:off x="552257" y="861861"/>
            <a:ext cx="1143944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0" i="0" u="none" strike="noStrike" dirty="0">
                <a:effectLst/>
              </a:rPr>
              <a:t>How often have you watched the online videos?</a:t>
            </a:r>
          </a:p>
          <a:p>
            <a:pPr marL="914400" indent="-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0" i="0" u="none" strike="noStrike" dirty="0">
                <a:effectLst/>
              </a:rPr>
              <a:t>How often have you submitted assignments on time (or nearly on time)?</a:t>
            </a:r>
          </a:p>
          <a:p>
            <a:pPr marL="914400" indent="-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/>
              <a:t>What are two things you have learned about data science and quantitative analysis that are NOT about learning R/coding?</a:t>
            </a:r>
          </a:p>
          <a:p>
            <a:pPr marL="914400" indent="-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/>
              <a:t>What is at least one thing you have found valuable about your work in R/</a:t>
            </a:r>
            <a:r>
              <a:rPr lang="en-US" sz="2800" dirty="0" err="1"/>
              <a:t>Rstudio</a:t>
            </a:r>
            <a:r>
              <a:rPr lang="en-US" sz="2800" dirty="0"/>
              <a:t>/Github?</a:t>
            </a:r>
          </a:p>
          <a:p>
            <a:pPr marL="914400" indent="-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/>
              <a:t>What do you want to gain or improve on as a learner from the remainder of this course? </a:t>
            </a:r>
          </a:p>
          <a:p>
            <a:pPr marL="914400" indent="-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/>
              <a:t>Are there any changes I could make to the course to help you as a learner?</a:t>
            </a:r>
          </a:p>
        </p:txBody>
      </p:sp>
    </p:spTree>
    <p:extLst>
      <p:ext uri="{BB962C8B-B14F-4D97-AF65-F5344CB8AC3E}">
        <p14:creationId xmlns:p14="http://schemas.microsoft.com/office/powerpoint/2010/main" val="265881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2251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This week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6F41FE-C35C-4ABD-80FC-79A98E493CED}"/>
              </a:ext>
            </a:extLst>
          </p:cNvPr>
          <p:cNvSpPr/>
          <p:nvPr/>
        </p:nvSpPr>
        <p:spPr>
          <a:xfrm>
            <a:off x="538528" y="814111"/>
            <a:ext cx="108872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Hypothesis testing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One- and two-sample tests of difference</a:t>
            </a:r>
          </a:p>
        </p:txBody>
      </p:sp>
    </p:spTree>
    <p:extLst>
      <p:ext uri="{BB962C8B-B14F-4D97-AF65-F5344CB8AC3E}">
        <p14:creationId xmlns:p14="http://schemas.microsoft.com/office/powerpoint/2010/main" val="392681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6" y="253767"/>
            <a:ext cx="5404204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latin typeface="+mj-lt"/>
                <a:ea typeface="Gill Sans MT"/>
                <a:cs typeface="Gill Sans MT"/>
                <a:sym typeface="Gill Sans MT"/>
              </a:rPr>
              <a:t>Ingredients of classical hypothesis testing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391" y="1416339"/>
            <a:ext cx="4076749" cy="150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391" y="3057675"/>
            <a:ext cx="4153324" cy="271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3DC1E106-D16E-FD3D-A494-FB188A31F7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72" y="0"/>
            <a:ext cx="53025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74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6" y="253767"/>
            <a:ext cx="789404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Reject or fail to reject?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D516A0-E7F0-4BE5-B2C9-019EEC54CF54}"/>
              </a:ext>
            </a:extLst>
          </p:cNvPr>
          <p:cNvSpPr/>
          <p:nvPr/>
        </p:nvSpPr>
        <p:spPr>
          <a:xfrm>
            <a:off x="536895" y="990280"/>
            <a:ext cx="113251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Based on test results, we </a:t>
            </a:r>
            <a:r>
              <a:rPr lang="en-US" sz="3600" b="1" i="1" dirty="0">
                <a:solidFill>
                  <a:srgbClr val="FFC000"/>
                </a:solidFill>
              </a:rPr>
              <a:t>reject</a:t>
            </a:r>
            <a:r>
              <a:rPr lang="en-US" sz="3600" b="1" i="1" dirty="0"/>
              <a:t> </a:t>
            </a:r>
            <a:r>
              <a:rPr lang="en-US" sz="3600" dirty="0"/>
              <a:t>or </a:t>
            </a:r>
            <a:r>
              <a:rPr lang="en-US" sz="3600" b="1" i="1" dirty="0">
                <a:solidFill>
                  <a:srgbClr val="FFC000"/>
                </a:solidFill>
              </a:rPr>
              <a:t>fail to reject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/>
              <a:t>the null hypothesis.</a:t>
            </a:r>
          </a:p>
          <a:p>
            <a:endParaRPr lang="en-US" sz="3600" dirty="0"/>
          </a:p>
          <a:p>
            <a:r>
              <a:rPr lang="en-US" sz="3600" dirty="0"/>
              <a:t>We don’t prove or disprove it, but show it is likely or unlikely to be true.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4C960-41A8-4697-835A-DC13BB9B44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1"/>
          <a:stretch/>
        </p:blipFill>
        <p:spPr>
          <a:xfrm>
            <a:off x="5898226" y="3852602"/>
            <a:ext cx="5963806" cy="286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97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5" y="297310"/>
            <a:ext cx="789404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Hypothesizing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D516A0-E7F0-4BE5-B2C9-019EEC54CF54}"/>
              </a:ext>
            </a:extLst>
          </p:cNvPr>
          <p:cNvSpPr/>
          <p:nvPr/>
        </p:nvSpPr>
        <p:spPr>
          <a:xfrm>
            <a:off x="914400" y="990280"/>
            <a:ext cx="1094763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Give the null and alterative hypothesis for the following research questions.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Is the average commute time higher on Mondays than it is the rest of the week?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Is the amount of property damage from severe weather different between southern states?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Is there an association between college teams’ football records and rates of student enrollment?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Is the rate of flu cases low in our area compared to our state?</a:t>
            </a:r>
          </a:p>
        </p:txBody>
      </p:sp>
    </p:spTree>
    <p:extLst>
      <p:ext uri="{BB962C8B-B14F-4D97-AF65-F5344CB8AC3E}">
        <p14:creationId xmlns:p14="http://schemas.microsoft.com/office/powerpoint/2010/main" val="2478345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424452" y="186909"/>
            <a:ext cx="10405735" cy="64268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560"/>
              </a:spcBef>
              <a:buClr>
                <a:srgbClr val="FFFF66"/>
              </a:buClr>
              <a:buSzPct val="25000"/>
            </a:pPr>
            <a:r>
              <a:rPr lang="en-US" sz="4000" b="1">
                <a:ea typeface="Gill Sans MT"/>
                <a:cs typeface="Gill Sans MT"/>
                <a:sym typeface="Gill Sans MT"/>
              </a:rPr>
              <a:t>Tests of difference</a:t>
            </a:r>
            <a:endParaRPr lang="en-US" sz="4000" b="1" dirty="0">
              <a:effectLst/>
              <a:ea typeface="Gill Sans MT"/>
              <a:cs typeface="Gill Sans MT"/>
              <a:sym typeface="Gill Sans M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E8621C-82F3-42A2-89F9-F4AEFEBF5767}"/>
              </a:ext>
            </a:extLst>
          </p:cNvPr>
          <p:cNvSpPr/>
          <p:nvPr/>
        </p:nvSpPr>
        <p:spPr>
          <a:xfrm>
            <a:off x="552257" y="861861"/>
            <a:ext cx="33009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Is there a difference?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9A548-9E19-44FC-8FE4-86C910962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861" y="1979803"/>
            <a:ext cx="8051578" cy="4239720"/>
          </a:xfrm>
          <a:prstGeom prst="rect">
            <a:avLst/>
          </a:prstGeom>
        </p:spPr>
      </p:pic>
      <p:pic>
        <p:nvPicPr>
          <p:cNvPr id="7" name="Shape 150">
            <a:extLst>
              <a:ext uri="{FF2B5EF4-FFF2-40B4-BE49-F238E27FC236}">
                <a16:creationId xmlns:a16="http://schemas.microsoft.com/office/drawing/2014/main" id="{E072D09D-22CF-4F6E-AB98-BE38955E185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4452" y="3147163"/>
            <a:ext cx="3089275" cy="190499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424452" y="186909"/>
            <a:ext cx="10405735" cy="64268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560"/>
              </a:spcBef>
              <a:buClr>
                <a:srgbClr val="FFFF66"/>
              </a:buClr>
              <a:buSzPct val="25000"/>
            </a:pPr>
            <a:r>
              <a:rPr lang="en-US" sz="4000" b="1">
                <a:ea typeface="Gill Sans MT"/>
                <a:cs typeface="Gill Sans MT"/>
                <a:sym typeface="Gill Sans MT"/>
              </a:rPr>
              <a:t>Tests of difference</a:t>
            </a:r>
            <a:endParaRPr lang="en-US" sz="4000" b="1" dirty="0">
              <a:effectLst/>
              <a:ea typeface="Gill Sans MT"/>
              <a:cs typeface="Gill Sans MT"/>
              <a:sym typeface="Gill Sans M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E8621C-82F3-42A2-89F9-F4AEFEBF5767}"/>
              </a:ext>
            </a:extLst>
          </p:cNvPr>
          <p:cNvSpPr/>
          <p:nvPr/>
        </p:nvSpPr>
        <p:spPr>
          <a:xfrm>
            <a:off x="552257" y="861861"/>
            <a:ext cx="1016416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What is the specific purpose of this test? When would you use it rather than another one?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One sample t-test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Two sample t-test with equal variance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Two sample t-test with unequal variance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Two sample paired t-test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Difference between two proportions</a:t>
            </a:r>
          </a:p>
        </p:txBody>
      </p:sp>
    </p:spTree>
    <p:extLst>
      <p:ext uri="{BB962C8B-B14F-4D97-AF65-F5344CB8AC3E}">
        <p14:creationId xmlns:p14="http://schemas.microsoft.com/office/powerpoint/2010/main" val="127034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424452" y="186909"/>
            <a:ext cx="10405735" cy="64268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560"/>
              </a:spcBef>
              <a:buClr>
                <a:srgbClr val="FFFF66"/>
              </a:buClr>
              <a:buSzPct val="25000"/>
            </a:pPr>
            <a:r>
              <a:rPr lang="en-US" sz="4000" b="1" dirty="0">
                <a:ea typeface="Gill Sans MT"/>
                <a:cs typeface="Gill Sans MT"/>
                <a:sym typeface="Gill Sans MT"/>
              </a:rPr>
              <a:t>One sample t-test</a:t>
            </a:r>
            <a:endParaRPr lang="en-US" sz="4000" b="1" dirty="0">
              <a:effectLst/>
              <a:ea typeface="Gill Sans MT"/>
              <a:cs typeface="Gill Sans MT"/>
              <a:sym typeface="Gill Sans M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E8621C-82F3-42A2-89F9-F4AEFEBF5767}"/>
              </a:ext>
            </a:extLst>
          </p:cNvPr>
          <p:cNvSpPr/>
          <p:nvPr/>
        </p:nvSpPr>
        <p:spPr>
          <a:xfrm>
            <a:off x="552257" y="861861"/>
            <a:ext cx="1016416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Example: Are oak trees in our area (n=28) the same age as those throughout the state?</a:t>
            </a:r>
          </a:p>
          <a:p>
            <a:endParaRPr lang="en-US" sz="2800" dirty="0"/>
          </a:p>
          <a:p>
            <a:r>
              <a:rPr lang="en-US" sz="2800" dirty="0"/>
              <a:t>Sample area:</a:t>
            </a:r>
          </a:p>
          <a:p>
            <a:r>
              <a:rPr lang="en-US" sz="2800" dirty="0"/>
              <a:t>	Mean age: 65 years			Standard deviation: 7.3 years</a:t>
            </a:r>
          </a:p>
          <a:p>
            <a:endParaRPr lang="en-US" sz="2800" dirty="0"/>
          </a:p>
          <a:p>
            <a:r>
              <a:rPr lang="en-US" sz="2800" dirty="0"/>
              <a:t>State: </a:t>
            </a:r>
          </a:p>
          <a:p>
            <a:r>
              <a:rPr lang="en-US" sz="2800" dirty="0"/>
              <a:t>	Mean age: 57 years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0C94F1-B90A-7204-703A-EE0E39EB5844}"/>
                  </a:ext>
                </a:extLst>
              </p:cNvPr>
              <p:cNvSpPr txBox="1"/>
              <p:nvPr/>
            </p:nvSpPr>
            <p:spPr>
              <a:xfrm>
                <a:off x="1182849" y="4937988"/>
                <a:ext cx="2431884" cy="1533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0C94F1-B90A-7204-703A-EE0E39EB5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849" y="4937988"/>
                <a:ext cx="2431884" cy="1533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4097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424452" y="186909"/>
            <a:ext cx="10405735" cy="64268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560"/>
              </a:spcBef>
              <a:buClr>
                <a:srgbClr val="FFFF66"/>
              </a:buClr>
              <a:buSzPct val="25000"/>
            </a:pPr>
            <a:r>
              <a:rPr lang="en-US" sz="4000" b="1" dirty="0">
                <a:ea typeface="Gill Sans MT"/>
                <a:cs typeface="Gill Sans MT"/>
                <a:sym typeface="Gill Sans MT"/>
              </a:rPr>
              <a:t>One sample t-test</a:t>
            </a:r>
            <a:endParaRPr lang="en-US" sz="4000" b="1" dirty="0">
              <a:effectLst/>
              <a:ea typeface="Gill Sans MT"/>
              <a:cs typeface="Gill Sans MT"/>
              <a:sym typeface="Gill Sans M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E8621C-82F3-42A2-89F9-F4AEFEBF5767}"/>
              </a:ext>
            </a:extLst>
          </p:cNvPr>
          <p:cNvSpPr/>
          <p:nvPr/>
        </p:nvSpPr>
        <p:spPr>
          <a:xfrm>
            <a:off x="552257" y="861861"/>
            <a:ext cx="1016416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Example: Are oak trees in our area (n=28) the same age as those throughout the state?</a:t>
            </a:r>
          </a:p>
          <a:p>
            <a:endParaRPr lang="en-US" sz="2800" dirty="0"/>
          </a:p>
          <a:p>
            <a:r>
              <a:rPr lang="en-US" sz="2800" dirty="0"/>
              <a:t>Sample area:</a:t>
            </a:r>
          </a:p>
          <a:p>
            <a:r>
              <a:rPr lang="en-US" sz="2800" dirty="0"/>
              <a:t>	Mean age: 65 years			Standard deviation: 7.3 years</a:t>
            </a:r>
          </a:p>
          <a:p>
            <a:endParaRPr lang="en-US" sz="2800" dirty="0"/>
          </a:p>
          <a:p>
            <a:r>
              <a:rPr lang="en-US" sz="2800" dirty="0"/>
              <a:t>State: </a:t>
            </a:r>
          </a:p>
          <a:p>
            <a:r>
              <a:rPr lang="en-US" sz="2800" dirty="0"/>
              <a:t>	Mean age: 57 years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0C94F1-B90A-7204-703A-EE0E39EB5844}"/>
                  </a:ext>
                </a:extLst>
              </p:cNvPr>
              <p:cNvSpPr txBox="1"/>
              <p:nvPr/>
            </p:nvSpPr>
            <p:spPr>
              <a:xfrm>
                <a:off x="1182849" y="4937988"/>
                <a:ext cx="2431884" cy="1533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0C94F1-B90A-7204-703A-EE0E39EB5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849" y="4937988"/>
                <a:ext cx="2431884" cy="1533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D1972E-BF4E-EE67-206F-B1AE5E4CA2B7}"/>
                  </a:ext>
                </a:extLst>
              </p:cNvPr>
              <p:cNvSpPr txBox="1"/>
              <p:nvPr/>
            </p:nvSpPr>
            <p:spPr>
              <a:xfrm>
                <a:off x="5236689" y="4171432"/>
                <a:ext cx="5887959" cy="1100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4000" b="0" i="1" smtClean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b="0" i="1" smtClean="0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65 −57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en-US" sz="4000" b="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7.3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4000" b="0" i="1" smtClean="0">
                                    <a:solidFill>
                                      <a:schemeClr val="accent1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4000" b="0" i="1" smtClean="0">
                                    <a:solidFill>
                                      <a:schemeClr val="accent1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sz="4000" b="0" i="1" smtClean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4000" b="0" i="1" smtClean="0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−8</m:t>
                        </m:r>
                      </m:num>
                      <m:den>
                        <m:r>
                          <a:rPr lang="en-US" sz="4000" b="0" i="1" smtClean="0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1.3796</m:t>
                        </m:r>
                      </m:den>
                    </m:f>
                    <m:r>
                      <a:rPr lang="en-US" sz="4000" b="0" i="1" smtClean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=−5.8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D1972E-BF4E-EE67-206F-B1AE5E4CA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689" y="4171432"/>
                <a:ext cx="5887959" cy="11007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3262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50</TotalTime>
  <Words>689</Words>
  <Application>Microsoft Office PowerPoint</Application>
  <PresentationFormat>Widescreen</PresentationFormat>
  <Paragraphs>109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Calisto MT</vt:lpstr>
      <vt:lpstr>Cambria Math</vt:lpstr>
      <vt:lpstr>Wingdings 2</vt:lpstr>
      <vt:lpstr>Slate</vt:lpstr>
      <vt:lpstr>Week 6: Tests of difference; Midterm reflections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Descriptive statistics</dc:title>
  <dc:creator>Jerry Shannon</dc:creator>
  <cp:lastModifiedBy>Jerry Shannon</cp:lastModifiedBy>
  <cp:revision>67</cp:revision>
  <dcterms:created xsi:type="dcterms:W3CDTF">2021-09-02T15:10:57Z</dcterms:created>
  <dcterms:modified xsi:type="dcterms:W3CDTF">2022-10-07T17:09:50Z</dcterms:modified>
</cp:coreProperties>
</file>