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95" r:id="rId3"/>
    <p:sldId id="296" r:id="rId4"/>
    <p:sldId id="309" r:id="rId5"/>
    <p:sldId id="310" r:id="rId6"/>
    <p:sldId id="300" r:id="rId7"/>
    <p:sldId id="308" r:id="rId8"/>
    <p:sldId id="297" r:id="rId9"/>
    <p:sldId id="299" r:id="rId10"/>
    <p:sldId id="298" r:id="rId11"/>
    <p:sldId id="301" r:id="rId12"/>
    <p:sldId id="302" r:id="rId13"/>
    <p:sldId id="303" r:id="rId14"/>
    <p:sldId id="304" r:id="rId15"/>
    <p:sldId id="305" r:id="rId16"/>
    <p:sldId id="306" r:id="rId17"/>
    <p:sldId id="30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25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3764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662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369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647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8995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684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30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336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1354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81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16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724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777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215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379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J2QEsMB5fKlB0vOXXuB5s54ShSpeCJzB2Ph-SbmtQA/copy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9:Normality testing;</a:t>
            </a:r>
            <a:br>
              <a:rPr lang="en-US" dirty="0"/>
            </a:br>
            <a:r>
              <a:rPr lang="en-US" dirty="0"/>
              <a:t>Chi-square; Non-parametric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7" name="Shape 101">
            <a:extLst>
              <a:ext uri="{FF2B5EF4-FFF2-40B4-BE49-F238E27FC236}">
                <a16:creationId xmlns:a16="http://schemas.microsoft.com/office/drawing/2014/main" id="{20A9834B-95DA-48A0-8E38-0115825B89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1345" y="216790"/>
            <a:ext cx="6167213" cy="3580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More on QQ plot shapes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410E6-A4E4-42F2-A252-9192EF39D6AA}"/>
              </a:ext>
            </a:extLst>
          </p:cNvPr>
          <p:cNvSpPr txBox="1"/>
          <p:nvPr/>
        </p:nvSpPr>
        <p:spPr>
          <a:xfrm>
            <a:off x="117956" y="6354282"/>
            <a:ext cx="1156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https://www.ucd.ie/ecomodel/Resources/QQplots_WebVersion.html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1C0793-B6E3-4BB4-8FD6-CF779B155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1" y="1310512"/>
            <a:ext cx="5346579" cy="4733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8FC5A6-5B58-4852-A688-5318BA91A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513" y="1310512"/>
            <a:ext cx="5321393" cy="473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18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237791" y="253108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Chi-square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9D20A-6DD2-49E0-B8E8-C5F34B628C04}"/>
              </a:ext>
            </a:extLst>
          </p:cNvPr>
          <p:cNvSpPr txBox="1"/>
          <p:nvPr/>
        </p:nvSpPr>
        <p:spPr>
          <a:xfrm>
            <a:off x="237791" y="1110022"/>
            <a:ext cx="6635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For two </a:t>
            </a:r>
            <a:r>
              <a:rPr lang="en-US" sz="3600" b="1" i="1" dirty="0"/>
              <a:t>categorical</a:t>
            </a:r>
            <a:r>
              <a:rPr lang="en-US" sz="3600" dirty="0"/>
              <a:t> variables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13" name="Shape 149" descr="http://2012books.lardbucket.org/books/beginning-statistics/section_15/5a0c7bbacb4242555e8a85c9767c03ee.jpg">
            <a:extLst>
              <a:ext uri="{FF2B5EF4-FFF2-40B4-BE49-F238E27FC236}">
                <a16:creationId xmlns:a16="http://schemas.microsoft.com/office/drawing/2014/main" id="{D06C83D4-AAC6-47AD-B56A-4463301FDA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91" y="2281727"/>
            <a:ext cx="5513529" cy="408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56">
            <a:extLst>
              <a:ext uri="{FF2B5EF4-FFF2-40B4-BE49-F238E27FC236}">
                <a16:creationId xmlns:a16="http://schemas.microsoft.com/office/drawing/2014/main" id="{37608350-C507-42CF-893F-2DE9CF02B4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9302" y="2281727"/>
            <a:ext cx="4284000" cy="1676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5" name="Shape 157">
            <a:extLst>
              <a:ext uri="{FF2B5EF4-FFF2-40B4-BE49-F238E27FC236}">
                <a16:creationId xmlns:a16="http://schemas.microsoft.com/office/drawing/2014/main" id="{C9600478-D462-43BD-99F8-5FB9B36E6B00}"/>
              </a:ext>
            </a:extLst>
          </p:cNvPr>
          <p:cNvSpPr txBox="1"/>
          <p:nvPr/>
        </p:nvSpPr>
        <p:spPr>
          <a:xfrm>
            <a:off x="5991072" y="4198322"/>
            <a:ext cx="6200928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O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i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 = Observed value for observation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i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err="1">
                <a:ea typeface="Gill Sans MT"/>
                <a:cs typeface="Gill Sans MT"/>
                <a:sym typeface="Gill Sans MT"/>
              </a:rPr>
              <a:t>E</a:t>
            </a:r>
            <a:r>
              <a:rPr lang="en-US" sz="2800" baseline="-25000" dirty="0" err="1">
                <a:ea typeface="Gill Sans MT"/>
                <a:cs typeface="Gill Sans MT"/>
                <a:sym typeface="Gill Sans MT"/>
              </a:rPr>
              <a:t>i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 = Expected value for observation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i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k = Number of observations in all groups</a:t>
            </a:r>
          </a:p>
        </p:txBody>
      </p:sp>
    </p:spTree>
    <p:extLst>
      <p:ext uri="{BB962C8B-B14F-4D97-AF65-F5344CB8AC3E}">
        <p14:creationId xmlns:p14="http://schemas.microsoft.com/office/powerpoint/2010/main" val="384518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39">
            <a:extLst>
              <a:ext uri="{FF2B5EF4-FFF2-40B4-BE49-F238E27FC236}">
                <a16:creationId xmlns:a16="http://schemas.microsoft.com/office/drawing/2014/main" id="{344AE155-1CAA-4412-96BB-163D67027CE3}"/>
              </a:ext>
            </a:extLst>
          </p:cNvPr>
          <p:cNvSpPr txBox="1"/>
          <p:nvPr/>
        </p:nvSpPr>
        <p:spPr>
          <a:xfrm>
            <a:off x="160360" y="457200"/>
            <a:ext cx="11299550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An example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Does your football team tell you something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about your Thanksgiving meal preference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(dark/white meat or tofurkey)?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40">
            <a:extLst>
              <a:ext uri="{FF2B5EF4-FFF2-40B4-BE49-F238E27FC236}">
                <a16:creationId xmlns:a16="http://schemas.microsoft.com/office/drawing/2014/main" id="{D064FC92-29CF-439B-98CE-C6ADF3C5B51E}"/>
              </a:ext>
            </a:extLst>
          </p:cNvPr>
          <p:cNvSpPr txBox="1"/>
          <p:nvPr/>
        </p:nvSpPr>
        <p:spPr>
          <a:xfrm>
            <a:off x="380998" y="3352800"/>
            <a:ext cx="6686374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What are the independent and dependent variable?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Independent: Football team (Nominal)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Dependent: Meal choice (Nominal)</a:t>
            </a:r>
          </a:p>
        </p:txBody>
      </p:sp>
      <p:pic>
        <p:nvPicPr>
          <p:cNvPr id="10" name="Shape 141" descr="http://2.bp.blogspot.com/__84RWZp_rjE/SQVR1Z6dLNI/AAAAAAAAA7g/QDvFisxHfrY/s400/tofurkey.jpg">
            <a:extLst>
              <a:ext uri="{FF2B5EF4-FFF2-40B4-BE49-F238E27FC236}">
                <a16:creationId xmlns:a16="http://schemas.microsoft.com/office/drawing/2014/main" id="{E6183EAF-5CBB-4560-810D-C75A6C8B9B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3764" y="2521010"/>
            <a:ext cx="3956169" cy="4081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71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ea typeface="Gill Sans MT"/>
                <a:cs typeface="Gill Sans MT"/>
                <a:sym typeface="Gill Sans MT"/>
              </a:rPr>
              <a:t>ESPN surveyed 85 football fans…</a:t>
            </a:r>
          </a:p>
        </p:txBody>
      </p:sp>
      <p:sp>
        <p:nvSpPr>
          <p:cNvPr id="7" name="Shape 173">
            <a:extLst>
              <a:ext uri="{FF2B5EF4-FFF2-40B4-BE49-F238E27FC236}">
                <a16:creationId xmlns:a16="http://schemas.microsoft.com/office/drawing/2014/main" id="{EED0EF40-CE6C-42B3-BC16-FA49A288A106}"/>
              </a:ext>
            </a:extLst>
          </p:cNvPr>
          <p:cNvSpPr/>
          <p:nvPr/>
        </p:nvSpPr>
        <p:spPr>
          <a:xfrm>
            <a:off x="373165" y="4386129"/>
            <a:ext cx="11573855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This </a:t>
            </a:r>
            <a:r>
              <a:rPr lang="en-US" sz="3200" b="1" dirty="0">
                <a:ea typeface="Gill Sans MT"/>
                <a:cs typeface="Gill Sans MT"/>
                <a:sym typeface="Gill Sans MT"/>
              </a:rPr>
              <a:t>contingency table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 shows turkey preference as a function of (“contingent upon”) team preference.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200" dirty="0"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Degrees of freedom = (#rows -1)*(#cols-1) = (2-1)(3-1) = 2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538216"/>
              </p:ext>
            </p:extLst>
          </p:nvPr>
        </p:nvGraphicFramePr>
        <p:xfrm>
          <a:off x="373166" y="1130751"/>
          <a:ext cx="8534400" cy="268224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87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Calculating expected values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84349"/>
              </p:ext>
            </p:extLst>
          </p:nvPr>
        </p:nvGraphicFramePr>
        <p:xfrm>
          <a:off x="450078" y="902211"/>
          <a:ext cx="8534400" cy="338330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07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What’s the chi-square statistic?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505235"/>
              </p:ext>
            </p:extLst>
          </p:nvPr>
        </p:nvGraphicFramePr>
        <p:xfrm>
          <a:off x="450078" y="902211"/>
          <a:ext cx="8534400" cy="338330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7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Shape 218">
            <a:extLst>
              <a:ext uri="{FF2B5EF4-FFF2-40B4-BE49-F238E27FC236}">
                <a16:creationId xmlns:a16="http://schemas.microsoft.com/office/drawing/2014/main" id="{978D0765-4852-4AC1-928E-D514B39B55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3348" y="902211"/>
            <a:ext cx="2913062" cy="113975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515BC-E81E-4987-8F9D-174C21220A7E}"/>
              </a:ext>
            </a:extLst>
          </p:cNvPr>
          <p:cNvSpPr txBox="1"/>
          <p:nvPr/>
        </p:nvSpPr>
        <p:spPr>
          <a:xfrm>
            <a:off x="655889" y="4569006"/>
            <a:ext cx="10359640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ea typeface="Noto Sans Symbols"/>
                <a:cs typeface="Noto Sans Symbols"/>
                <a:sym typeface="Noto Sans Symbols"/>
              </a:rPr>
              <a:t>χ</a:t>
            </a:r>
            <a:r>
              <a:rPr lang="en-US" sz="3600" baseline="30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3600" b="1" baseline="30000" dirty="0">
                <a:ea typeface="Gill Sans MT"/>
                <a:cs typeface="Gill Sans MT"/>
                <a:sym typeface="Gill Sans MT"/>
              </a:rPr>
              <a:t>  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= (15-20.2)</a:t>
            </a:r>
            <a:r>
              <a:rPr lang="en-US" sz="3200" baseline="30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 / 20.2  + … (7-4.9)</a:t>
            </a:r>
            <a:r>
              <a:rPr lang="en-US" sz="3200" baseline="30000" dirty="0">
                <a:ea typeface="Gill Sans MT"/>
                <a:cs typeface="Gill Sans MT"/>
                <a:sym typeface="Gill Sans MT"/>
              </a:rPr>
              <a:t>2 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/ 4.9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a typeface="Gill Sans MT"/>
              <a:cs typeface="Gill Sans MT"/>
              <a:sym typeface="Gill Sans MT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Critical value for 2 degrees of freedom is </a:t>
            </a:r>
            <a:r>
              <a:rPr lang="en-US" sz="3200" b="1" u="sng" dirty="0">
                <a:ea typeface="Gill Sans MT"/>
                <a:cs typeface="Gill Sans MT"/>
                <a:sym typeface="Gill Sans MT"/>
              </a:rPr>
              <a:t>5.99</a:t>
            </a:r>
          </a:p>
        </p:txBody>
      </p:sp>
    </p:spTree>
    <p:extLst>
      <p:ext uri="{BB962C8B-B14F-4D97-AF65-F5344CB8AC3E}">
        <p14:creationId xmlns:p14="http://schemas.microsoft.com/office/powerpoint/2010/main" val="390305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You try it!</a:t>
            </a:r>
          </a:p>
        </p:txBody>
      </p:sp>
      <p:pic>
        <p:nvPicPr>
          <p:cNvPr id="4" name="Shape 218">
            <a:extLst>
              <a:ext uri="{FF2B5EF4-FFF2-40B4-BE49-F238E27FC236}">
                <a16:creationId xmlns:a16="http://schemas.microsoft.com/office/drawing/2014/main" id="{978D0765-4852-4AC1-928E-D514B39B55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0365" y="518294"/>
            <a:ext cx="3550436" cy="14782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E0FEC4-1E70-4ADE-AC9A-9421713F282E}"/>
              </a:ext>
            </a:extLst>
          </p:cNvPr>
          <p:cNvSpPr txBox="1"/>
          <p:nvPr/>
        </p:nvSpPr>
        <p:spPr>
          <a:xfrm>
            <a:off x="510610" y="1010422"/>
            <a:ext cx="79397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 survey was done of Manhattan residents to see if their most common transportation method was related to their income. Here are the results: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534626-7365-46E3-85DD-961D2AEA0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17621"/>
              </p:ext>
            </p:extLst>
          </p:nvPr>
        </p:nvGraphicFramePr>
        <p:xfrm>
          <a:off x="510610" y="2575061"/>
          <a:ext cx="9223050" cy="1973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2624">
                  <a:extLst>
                    <a:ext uri="{9D8B030D-6E8A-4147-A177-3AD203B41FA5}">
                      <a16:colId xmlns:a16="http://schemas.microsoft.com/office/drawing/2014/main" val="927456705"/>
                    </a:ext>
                  </a:extLst>
                </a:gridCol>
                <a:gridCol w="1205335">
                  <a:extLst>
                    <a:ext uri="{9D8B030D-6E8A-4147-A177-3AD203B41FA5}">
                      <a16:colId xmlns:a16="http://schemas.microsoft.com/office/drawing/2014/main" val="2659888996"/>
                    </a:ext>
                  </a:extLst>
                </a:gridCol>
                <a:gridCol w="1607115">
                  <a:extLst>
                    <a:ext uri="{9D8B030D-6E8A-4147-A177-3AD203B41FA5}">
                      <a16:colId xmlns:a16="http://schemas.microsoft.com/office/drawing/2014/main" val="2190423655"/>
                    </a:ext>
                  </a:extLst>
                </a:gridCol>
                <a:gridCol w="1735550">
                  <a:extLst>
                    <a:ext uri="{9D8B030D-6E8A-4147-A177-3AD203B41FA5}">
                      <a16:colId xmlns:a16="http://schemas.microsoft.com/office/drawing/2014/main" val="280440688"/>
                    </a:ext>
                  </a:extLst>
                </a:gridCol>
                <a:gridCol w="1572426">
                  <a:extLst>
                    <a:ext uri="{9D8B030D-6E8A-4147-A177-3AD203B41FA5}">
                      <a16:colId xmlns:a16="http://schemas.microsoft.com/office/drawing/2014/main" val="7365877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Transit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Walk/bike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085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123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Moderate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4789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2039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462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693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11824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4AAD804-16C1-4977-ACFC-49C7BAFB885F}"/>
              </a:ext>
            </a:extLst>
          </p:cNvPr>
          <p:cNvSpPr txBox="1"/>
          <p:nvPr/>
        </p:nvSpPr>
        <p:spPr>
          <a:xfrm>
            <a:off x="510609" y="4712813"/>
            <a:ext cx="101887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Using a chi-square test, check to see if these results show a difference between these groups. You may want to enter this table in Excel to run this analysis.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0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Writing up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0FEC4-1E70-4ADE-AC9A-9421713F282E}"/>
              </a:ext>
            </a:extLst>
          </p:cNvPr>
          <p:cNvSpPr txBox="1"/>
          <p:nvPr/>
        </p:nvSpPr>
        <p:spPr>
          <a:xfrm>
            <a:off x="510609" y="841460"/>
            <a:ext cx="111458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Results of statistical analysis generally focus on </a:t>
            </a:r>
            <a:r>
              <a:rPr lang="en-US" sz="2400" b="1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direction, magnitude, and significance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For a chi-square test, calculate the percentage of each income group in each transit type. Then write a paragraph that summarizes your findings. What pattern do you see of higher or lower rates? What is the magnitude of the key differences? Is it statistically significant? 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534626-7365-46E3-85DD-961D2AEA0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66785"/>
              </p:ext>
            </p:extLst>
          </p:nvPr>
        </p:nvGraphicFramePr>
        <p:xfrm>
          <a:off x="510609" y="3968025"/>
          <a:ext cx="9223050" cy="1973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2624">
                  <a:extLst>
                    <a:ext uri="{9D8B030D-6E8A-4147-A177-3AD203B41FA5}">
                      <a16:colId xmlns:a16="http://schemas.microsoft.com/office/drawing/2014/main" val="927456705"/>
                    </a:ext>
                  </a:extLst>
                </a:gridCol>
                <a:gridCol w="1205335">
                  <a:extLst>
                    <a:ext uri="{9D8B030D-6E8A-4147-A177-3AD203B41FA5}">
                      <a16:colId xmlns:a16="http://schemas.microsoft.com/office/drawing/2014/main" val="2659888996"/>
                    </a:ext>
                  </a:extLst>
                </a:gridCol>
                <a:gridCol w="1607115">
                  <a:extLst>
                    <a:ext uri="{9D8B030D-6E8A-4147-A177-3AD203B41FA5}">
                      <a16:colId xmlns:a16="http://schemas.microsoft.com/office/drawing/2014/main" val="2190423655"/>
                    </a:ext>
                  </a:extLst>
                </a:gridCol>
                <a:gridCol w="1735550">
                  <a:extLst>
                    <a:ext uri="{9D8B030D-6E8A-4147-A177-3AD203B41FA5}">
                      <a16:colId xmlns:a16="http://schemas.microsoft.com/office/drawing/2014/main" val="280440688"/>
                    </a:ext>
                  </a:extLst>
                </a:gridCol>
                <a:gridCol w="1572426">
                  <a:extLst>
                    <a:ext uri="{9D8B030D-6E8A-4147-A177-3AD203B41FA5}">
                      <a16:colId xmlns:a16="http://schemas.microsoft.com/office/drawing/2014/main" val="7365877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Transit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Walk/bike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085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123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Moderate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4789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2039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462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693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118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6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How do we assess normality?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771787" y="998290"/>
            <a:ext cx="3144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QQ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Normality tests</a:t>
            </a:r>
          </a:p>
        </p:txBody>
      </p:sp>
      <p:pic>
        <p:nvPicPr>
          <p:cNvPr id="7" name="Shape 126">
            <a:extLst>
              <a:ext uri="{FF2B5EF4-FFF2-40B4-BE49-F238E27FC236}">
                <a16:creationId xmlns:a16="http://schemas.microsoft.com/office/drawing/2014/main" id="{8ACCE241-816D-4D02-9BBD-5626FCD5B8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30" y="2852256"/>
            <a:ext cx="5268285" cy="3751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" name="Shape 125">
            <a:extLst>
              <a:ext uri="{FF2B5EF4-FFF2-40B4-BE49-F238E27FC236}">
                <a16:creationId xmlns:a16="http://schemas.microsoft.com/office/drawing/2014/main" id="{A025F2F4-73A9-4D96-ADA4-F78FEEAA80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6301" y="2852256"/>
            <a:ext cx="5268285" cy="3751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7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945524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Two sample t-tests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695922" y="991725"/>
            <a:ext cx="1048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Instead of comparing one sample against a predetermined mean, identifying difference between two samples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CBBC7-4D61-25A5-1ECB-8936DB904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52" y="2364513"/>
            <a:ext cx="8051578" cy="4239720"/>
          </a:xfrm>
          <a:prstGeom prst="rect">
            <a:avLst/>
          </a:prstGeom>
        </p:spPr>
      </p:pic>
      <p:pic>
        <p:nvPicPr>
          <p:cNvPr id="5" name="Shape 150">
            <a:extLst>
              <a:ext uri="{FF2B5EF4-FFF2-40B4-BE49-F238E27FC236}">
                <a16:creationId xmlns:a16="http://schemas.microsoft.com/office/drawing/2014/main" id="{D83ACFD0-E781-9CCC-8F9B-44A0857A2B4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443" y="3531873"/>
            <a:ext cx="3089275" cy="1904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800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945524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Two sample t-tests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695922" y="991725"/>
            <a:ext cx="1048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 question #1: Is the variance in both samples </a:t>
            </a:r>
            <a:r>
              <a:rPr lang="en-US" sz="3200" b="1" i="1" dirty="0">
                <a:solidFill>
                  <a:srgbClr val="FFC000"/>
                </a:solidFill>
              </a:rPr>
              <a:t>even</a:t>
            </a:r>
            <a:r>
              <a:rPr lang="en-US" sz="3200" b="1" dirty="0"/>
              <a:t> </a:t>
            </a:r>
            <a:r>
              <a:rPr lang="en-US" sz="3200" dirty="0"/>
              <a:t>or</a:t>
            </a:r>
            <a:r>
              <a:rPr lang="en-US" sz="3200" b="1" dirty="0"/>
              <a:t> </a:t>
            </a:r>
            <a:r>
              <a:rPr lang="en-US" sz="3200" b="1" i="1" dirty="0">
                <a:solidFill>
                  <a:srgbClr val="FFC000"/>
                </a:solidFill>
              </a:rPr>
              <a:t>uneven</a:t>
            </a:r>
            <a:r>
              <a:rPr lang="en-US" sz="3200" b="1" i="1" dirty="0"/>
              <a:t>?</a:t>
            </a:r>
            <a:endParaRPr lang="en-US" sz="3200" dirty="0"/>
          </a:p>
        </p:txBody>
      </p:sp>
      <p:pic>
        <p:nvPicPr>
          <p:cNvPr id="5" name="Shape 150">
            <a:extLst>
              <a:ext uri="{FF2B5EF4-FFF2-40B4-BE49-F238E27FC236}">
                <a16:creationId xmlns:a16="http://schemas.microsoft.com/office/drawing/2014/main" id="{D83ACFD0-E781-9CCC-8F9B-44A0857A2B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922" y="2454655"/>
            <a:ext cx="3089275" cy="1904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6" name="Picture 5" descr="Chart, histogram">
            <a:extLst>
              <a:ext uri="{FF2B5EF4-FFF2-40B4-BE49-F238E27FC236}">
                <a16:creationId xmlns:a16="http://schemas.microsoft.com/office/drawing/2014/main" id="{D8849F51-31C1-5AF6-FE25-A0ECDBE1A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82" y="1907274"/>
            <a:ext cx="6600968" cy="49507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FC2A6E-AAB8-F6F6-4775-13209DC4D873}"/>
              </a:ext>
            </a:extLst>
          </p:cNvPr>
          <p:cNvSpPr/>
          <p:nvPr/>
        </p:nvSpPr>
        <p:spPr>
          <a:xfrm>
            <a:off x="1616765" y="3429000"/>
            <a:ext cx="2001078" cy="930654"/>
          </a:xfrm>
          <a:prstGeom prst="rect">
            <a:avLst/>
          </a:prstGeom>
          <a:solidFill>
            <a:srgbClr val="BC451B">
              <a:alpha val="902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945524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Two sample t-tests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695922" y="1004977"/>
            <a:ext cx="1048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 question #2: Are the samples </a:t>
            </a:r>
            <a:r>
              <a:rPr lang="en-US" sz="3200" b="1" i="1" dirty="0">
                <a:solidFill>
                  <a:srgbClr val="FFC000"/>
                </a:solidFill>
              </a:rPr>
              <a:t>independent</a:t>
            </a:r>
            <a:r>
              <a:rPr lang="en-US" sz="3200" dirty="0"/>
              <a:t> or </a:t>
            </a:r>
            <a:r>
              <a:rPr lang="en-US" sz="3200" b="1" i="1" dirty="0">
                <a:solidFill>
                  <a:srgbClr val="FFC000"/>
                </a:solidFill>
              </a:rPr>
              <a:t>paired</a:t>
            </a:r>
            <a:r>
              <a:rPr lang="en-US" sz="3200" dirty="0"/>
              <a:t>?</a:t>
            </a:r>
          </a:p>
        </p:txBody>
      </p:sp>
      <p:pic>
        <p:nvPicPr>
          <p:cNvPr id="4" name="Picture 3" descr="A picture containing chart">
            <a:extLst>
              <a:ext uri="{FF2B5EF4-FFF2-40B4-BE49-F238E27FC236}">
                <a16:creationId xmlns:a16="http://schemas.microsoft.com/office/drawing/2014/main" id="{4282F5AA-98F1-AD88-95FB-BA5DC66E0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2333665"/>
            <a:ext cx="9733539" cy="351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8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92">
            <a:extLst>
              <a:ext uri="{FF2B5EF4-FFF2-40B4-BE49-F238E27FC236}">
                <a16:creationId xmlns:a16="http://schemas.microsoft.com/office/drawing/2014/main" id="{276FC7B9-2499-43B4-9B1E-E89D5E2DD9B8}"/>
              </a:ext>
            </a:extLst>
          </p:cNvPr>
          <p:cNvSpPr txBox="1"/>
          <p:nvPr/>
        </p:nvSpPr>
        <p:spPr>
          <a:xfrm>
            <a:off x="8601445" y="176854"/>
            <a:ext cx="3352799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named Atlantic tropical storms, years</a:t>
            </a:r>
          </a:p>
        </p:txBody>
      </p:sp>
      <p:graphicFrame>
        <p:nvGraphicFramePr>
          <p:cNvPr id="9" name="Shape 194">
            <a:extLst>
              <a:ext uri="{FF2B5EF4-FFF2-40B4-BE49-F238E27FC236}">
                <a16:creationId xmlns:a16="http://schemas.microsoft.com/office/drawing/2014/main" id="{EA5853FD-4B07-44EB-8FA8-DDF8A8F158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805352"/>
              </p:ext>
            </p:extLst>
          </p:nvPr>
        </p:nvGraphicFramePr>
        <p:xfrm>
          <a:off x="8366333" y="1061697"/>
          <a:ext cx="3587912" cy="48070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3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</a:rPr>
                        <a:t>El Nino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</a:rPr>
                        <a:t>La Nina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Gill Sans MT"/>
                          <a:cs typeface="Gill Sans MT"/>
                          <a:sym typeface="Gill Sans MT"/>
                        </a:rPr>
                        <a:t>5 (15)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12 (21)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3 (9)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Gill Sans MT"/>
                          <a:cs typeface="Gill Sans MT"/>
                          <a:sym typeface="Gill Sans MT"/>
                        </a:rPr>
                        <a:t>17 (22)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1 (3.5)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7 (18)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bg1"/>
                          </a:solidFill>
                          <a:latin typeface="+mn-lt"/>
                          <a:ea typeface="Gill Sans MT"/>
                          <a:cs typeface="Gill Sans MT"/>
                          <a:sym typeface="Gill Sans M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10 (20)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0 (1.5)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2 (6.5)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8 (19)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58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>
                          <a:solidFill>
                            <a:schemeClr val="bg1"/>
                          </a:solidFill>
                          <a:latin typeface="+mn-lt"/>
                        </a:rPr>
                        <a:t>4 (12)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bg1"/>
                          </a:solidFill>
                          <a:latin typeface="+mn-lt"/>
                        </a:rPr>
                        <a:t>6 (16.5)</a:t>
                      </a:r>
                    </a:p>
                  </a:txBody>
                  <a:tcPr marL="14875" marR="14875" marT="1487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Shape 195">
            <a:extLst>
              <a:ext uri="{FF2B5EF4-FFF2-40B4-BE49-F238E27FC236}">
                <a16:creationId xmlns:a16="http://schemas.microsoft.com/office/drawing/2014/main" id="{7AF296E4-9EC1-4EE8-B99B-7EC2EFC070B8}"/>
              </a:ext>
            </a:extLst>
          </p:cNvPr>
          <p:cNvSpPr/>
          <p:nvPr/>
        </p:nvSpPr>
        <p:spPr>
          <a:xfrm>
            <a:off x="9068990" y="1441157"/>
            <a:ext cx="698853" cy="442754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" name="Shape 196">
            <a:extLst>
              <a:ext uri="{FF2B5EF4-FFF2-40B4-BE49-F238E27FC236}">
                <a16:creationId xmlns:a16="http://schemas.microsoft.com/office/drawing/2014/main" id="{66210E4B-1BD8-423A-8BBB-673B4573A5B6}"/>
              </a:ext>
            </a:extLst>
          </p:cNvPr>
          <p:cNvSpPr/>
          <p:nvPr/>
        </p:nvSpPr>
        <p:spPr>
          <a:xfrm>
            <a:off x="10850004" y="1446621"/>
            <a:ext cx="782246" cy="442208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" name="Shape 197">
            <a:extLst>
              <a:ext uri="{FF2B5EF4-FFF2-40B4-BE49-F238E27FC236}">
                <a16:creationId xmlns:a16="http://schemas.microsoft.com/office/drawing/2014/main" id="{66DAE1EE-8FA4-4F73-A19E-158C99F9364A}"/>
              </a:ext>
            </a:extLst>
          </p:cNvPr>
          <p:cNvSpPr txBox="1"/>
          <p:nvPr/>
        </p:nvSpPr>
        <p:spPr>
          <a:xfrm>
            <a:off x="8674389" y="6180124"/>
            <a:ext cx="2971799" cy="40010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9999" dist="23000" dir="5400000" rotWithShape="0">
              <a:srgbClr val="000000">
                <a:alpha val="34901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1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77.5       W</a:t>
            </a:r>
            <a:r>
              <a:rPr lang="en-US" sz="2000" baseline="-25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2</a:t>
            </a:r>
            <a:r>
              <a:rPr lang="en-US" sz="200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 = 175.5</a:t>
            </a:r>
          </a:p>
        </p:txBody>
      </p:sp>
      <p:sp>
        <p:nvSpPr>
          <p:cNvPr id="4" name="Shape 101">
            <a:extLst>
              <a:ext uri="{FF2B5EF4-FFF2-40B4-BE49-F238E27FC236}">
                <a16:creationId xmlns:a16="http://schemas.microsoft.com/office/drawing/2014/main" id="{432C8125-4C54-E7FD-FF3F-95EA976D241B}"/>
              </a:ext>
            </a:extLst>
          </p:cNvPr>
          <p:cNvSpPr txBox="1"/>
          <p:nvPr/>
        </p:nvSpPr>
        <p:spPr>
          <a:xfrm>
            <a:off x="536895" y="253767"/>
            <a:ext cx="662423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Two sample t-tests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455B8-8E53-C962-3A6B-CF4E5A68D96E}"/>
              </a:ext>
            </a:extLst>
          </p:cNvPr>
          <p:cNvSpPr txBox="1"/>
          <p:nvPr/>
        </p:nvSpPr>
        <p:spPr>
          <a:xfrm>
            <a:off x="695922" y="1004977"/>
            <a:ext cx="7348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Key question #3: Are the samples </a:t>
            </a:r>
            <a:r>
              <a:rPr lang="en-US" sz="3200" b="1" i="1" dirty="0">
                <a:solidFill>
                  <a:srgbClr val="FFC000"/>
                </a:solidFill>
              </a:rPr>
              <a:t>parametric (normal)</a:t>
            </a:r>
            <a:r>
              <a:rPr lang="en-US" sz="3200" dirty="0"/>
              <a:t> or </a:t>
            </a:r>
            <a:r>
              <a:rPr lang="en-US" sz="3200" b="1" i="1" dirty="0">
                <a:solidFill>
                  <a:srgbClr val="FFC000"/>
                </a:solidFill>
              </a:rPr>
              <a:t>non-parametric</a:t>
            </a:r>
            <a:r>
              <a:rPr lang="en-US" sz="3200" dirty="0"/>
              <a:t>?</a:t>
            </a:r>
          </a:p>
        </p:txBody>
      </p:sp>
      <p:pic>
        <p:nvPicPr>
          <p:cNvPr id="13" name="Picture 12" descr="Chart, bar chart, histogram&#10;&#10;Description automatically generated">
            <a:extLst>
              <a:ext uri="{FF2B5EF4-FFF2-40B4-BE49-F238E27FC236}">
                <a16:creationId xmlns:a16="http://schemas.microsoft.com/office/drawing/2014/main" id="{C5ADD4AD-5FFD-CA89-CF5B-1B5EE3D63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45" y="2248705"/>
            <a:ext cx="5153142" cy="431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0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412738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How do we assess normality?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536896" y="1786855"/>
            <a:ext cx="3144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QQ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Normality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6107E-08B7-4E39-B8FE-5ECA5CE48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4" r="3301"/>
          <a:stretch/>
        </p:blipFill>
        <p:spPr>
          <a:xfrm>
            <a:off x="5005146" y="0"/>
            <a:ext cx="7186854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FB667F-3CAA-4954-87DB-20C02595C032}"/>
              </a:ext>
            </a:extLst>
          </p:cNvPr>
          <p:cNvSpPr txBox="1"/>
          <p:nvPr/>
        </p:nvSpPr>
        <p:spPr>
          <a:xfrm>
            <a:off x="634430" y="5867910"/>
            <a:ext cx="412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https://www.ucd.ie/ecomodel/Resources/QQplots_WebVersion.html</a:t>
            </a:r>
          </a:p>
        </p:txBody>
      </p:sp>
    </p:spTree>
    <p:extLst>
      <p:ext uri="{BB962C8B-B14F-4D97-AF65-F5344CB8AC3E}">
        <p14:creationId xmlns:p14="http://schemas.microsoft.com/office/powerpoint/2010/main" val="63440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412738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QQ plots</a:t>
            </a:r>
          </a:p>
          <a:p>
            <a:pPr>
              <a:buSzPct val="25000"/>
            </a:pPr>
            <a:endParaRPr lang="en-US" sz="4000" b="1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9924A-94CC-43BD-A7D1-F1B946B9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692" y="980082"/>
            <a:ext cx="6471961" cy="50174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668188-53B2-420A-A4EF-20DAAB2BA29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006954" y="2613491"/>
            <a:ext cx="4091474" cy="363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8E1188-AAD6-4058-BAD0-A8A94119ACB4}"/>
              </a:ext>
            </a:extLst>
          </p:cNvPr>
          <p:cNvSpPr txBox="1"/>
          <p:nvPr/>
        </p:nvSpPr>
        <p:spPr>
          <a:xfrm>
            <a:off x="3211270" y="2413436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4BFCB8-9A10-44DC-BB2A-C1F10C2BBFFC}"/>
              </a:ext>
            </a:extLst>
          </p:cNvPr>
          <p:cNvCxnSpPr>
            <a:cxnSpLocks/>
          </p:cNvCxnSpPr>
          <p:nvPr/>
        </p:nvCxnSpPr>
        <p:spPr>
          <a:xfrm>
            <a:off x="4685047" y="915874"/>
            <a:ext cx="2771193" cy="1162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D41A9D-F516-48B1-AFBB-4662C89997EA}"/>
              </a:ext>
            </a:extLst>
          </p:cNvPr>
          <p:cNvSpPr txBox="1"/>
          <p:nvPr/>
        </p:nvSpPr>
        <p:spPr>
          <a:xfrm>
            <a:off x="3154827" y="579972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90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41990-40F2-4B52-822A-0EA27D770F7B}"/>
              </a:ext>
            </a:extLst>
          </p:cNvPr>
          <p:cNvSpPr txBox="1"/>
          <p:nvPr/>
        </p:nvSpPr>
        <p:spPr>
          <a:xfrm>
            <a:off x="3211270" y="5642381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880F53-774B-416B-95E0-A29BF772EFD5}"/>
              </a:ext>
            </a:extLst>
          </p:cNvPr>
          <p:cNvCxnSpPr>
            <a:cxnSpLocks/>
          </p:cNvCxnSpPr>
          <p:nvPr/>
        </p:nvCxnSpPr>
        <p:spPr>
          <a:xfrm flipV="1">
            <a:off x="5071810" y="3943657"/>
            <a:ext cx="2087822" cy="1898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52237C-DD88-4574-BFAE-BEABD380A866}"/>
              </a:ext>
            </a:extLst>
          </p:cNvPr>
          <p:cNvSpPr txBox="1"/>
          <p:nvPr/>
        </p:nvSpPr>
        <p:spPr>
          <a:xfrm>
            <a:off x="3211270" y="4542752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34FEF1-5585-4C50-AECB-E123473B550C}"/>
              </a:ext>
            </a:extLst>
          </p:cNvPr>
          <p:cNvCxnSpPr>
            <a:cxnSpLocks/>
          </p:cNvCxnSpPr>
          <p:nvPr/>
        </p:nvCxnSpPr>
        <p:spPr>
          <a:xfrm flipV="1">
            <a:off x="5110049" y="3640637"/>
            <a:ext cx="1422460" cy="1101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8C95DE-BF92-4D56-9B34-019F97A5E449}"/>
              </a:ext>
            </a:extLst>
          </p:cNvPr>
          <p:cNvCxnSpPr>
            <a:cxnSpLocks/>
          </p:cNvCxnSpPr>
          <p:nvPr/>
        </p:nvCxnSpPr>
        <p:spPr>
          <a:xfrm>
            <a:off x="4898929" y="816710"/>
            <a:ext cx="4945948" cy="1652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286194-555F-4D44-867F-1294110A2227}"/>
              </a:ext>
            </a:extLst>
          </p:cNvPr>
          <p:cNvCxnSpPr>
            <a:cxnSpLocks/>
          </p:cNvCxnSpPr>
          <p:nvPr/>
        </p:nvCxnSpPr>
        <p:spPr>
          <a:xfrm>
            <a:off x="4950511" y="2750348"/>
            <a:ext cx="1581998" cy="3899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F9BD84-1893-4322-ABD6-711EF43E981E}"/>
              </a:ext>
            </a:extLst>
          </p:cNvPr>
          <p:cNvCxnSpPr>
            <a:cxnSpLocks/>
          </p:cNvCxnSpPr>
          <p:nvPr/>
        </p:nvCxnSpPr>
        <p:spPr>
          <a:xfrm flipV="1">
            <a:off x="5220836" y="3704189"/>
            <a:ext cx="3877592" cy="1201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5054CE-D66B-41DA-B268-EA34F87FD6C6}"/>
              </a:ext>
            </a:extLst>
          </p:cNvPr>
          <p:cNvCxnSpPr>
            <a:cxnSpLocks/>
          </p:cNvCxnSpPr>
          <p:nvPr/>
        </p:nvCxnSpPr>
        <p:spPr>
          <a:xfrm flipV="1">
            <a:off x="5155980" y="4652784"/>
            <a:ext cx="4838187" cy="125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build a QQ plot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143124" y="949237"/>
            <a:ext cx="1204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https://docs.google.com/spreadsheets/d/1GJ2QEsMB5fKlB0vOXXuB5s54ShSpeCJzB2Ph-SbmtQA/copy?usp=sharing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ADED0-612A-49D3-8C64-4E0CD67B8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359" y="1576480"/>
            <a:ext cx="7346740" cy="512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92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24</TotalTime>
  <Words>935</Words>
  <Application>Microsoft Office PowerPoint</Application>
  <PresentationFormat>Widescreen</PresentationFormat>
  <Paragraphs>231</Paragraphs>
  <Slides>17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Calisto MT</vt:lpstr>
      <vt:lpstr>Gill Sans MT</vt:lpstr>
      <vt:lpstr>Noto Sans Symbols</vt:lpstr>
      <vt:lpstr>Times New Roman</vt:lpstr>
      <vt:lpstr>Wingdings 2</vt:lpstr>
      <vt:lpstr>Slate</vt:lpstr>
      <vt:lpstr>Week 9:Normality testing; Chi-square; Non-parametric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71</cp:revision>
  <dcterms:created xsi:type="dcterms:W3CDTF">2021-09-02T15:10:57Z</dcterms:created>
  <dcterms:modified xsi:type="dcterms:W3CDTF">2022-10-11T14:26:22Z</dcterms:modified>
</cp:coreProperties>
</file>