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9" r:id="rId4"/>
    <p:sldId id="257" r:id="rId5"/>
    <p:sldId id="264" r:id="rId6"/>
    <p:sldId id="267" r:id="rId7"/>
    <p:sldId id="260" r:id="rId8"/>
    <p:sldId id="265" r:id="rId9"/>
    <p:sldId id="268" r:id="rId10"/>
    <p:sldId id="261"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0" d="100"/>
          <a:sy n="70" d="100"/>
        </p:scale>
        <p:origin x="53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1/14/2024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1/14/2024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thworks.com/help/deeplearning/ref/vgg16.html" TargetMode="External"/><Relationship Id="rId7" Type="http://schemas.openxmlformats.org/officeDocument/2006/relationships/hyperlink" Target="https://www.tensorflow.org/datasets/catalog/cifar10" TargetMode="External"/><Relationship Id="rId2" Type="http://schemas.openxmlformats.org/officeDocument/2006/relationships/hyperlink" Target="https://medium.com/@mygreatlearning/everything-you-need-to-know-about-vgg16-7315defb5918" TargetMode="External"/><Relationship Id="rId1" Type="http://schemas.openxmlformats.org/officeDocument/2006/relationships/slideLayout" Target="../slideLayouts/slideLayout2.xml"/><Relationship Id="rId6" Type="http://schemas.openxmlformats.org/officeDocument/2006/relationships/hyperlink" Target="https://www.cs.toronto.edu/~kriz/cifar.html" TargetMode="External"/><Relationship Id="rId5" Type="http://schemas.openxmlformats.org/officeDocument/2006/relationships/hyperlink" Target="https://towardsdatascience.com/fine-tuning-pre-trained-model-vgg-16-1277268c537f" TargetMode="External"/><Relationship Id="rId4" Type="http://schemas.openxmlformats.org/officeDocument/2006/relationships/hyperlink" Target="https://www.geeksforgeeks.org/vgg-16-cnn-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449147"/>
            <a:ext cx="10572000" cy="2473629"/>
          </a:xfrm>
        </p:spPr>
        <p:txBody>
          <a:bodyPr/>
          <a:lstStyle/>
          <a:p>
            <a:r>
              <a:rPr lang="en-US" dirty="0"/>
              <a:t>Exploring Transfer Learning in Image Classification</a:t>
            </a:r>
          </a:p>
        </p:txBody>
      </p:sp>
      <p:sp>
        <p:nvSpPr>
          <p:cNvPr id="3" name="Subtitle 2"/>
          <p:cNvSpPr>
            <a:spLocks noGrp="1"/>
          </p:cNvSpPr>
          <p:nvPr>
            <p:ph type="subTitle" idx="1"/>
          </p:nvPr>
        </p:nvSpPr>
        <p:spPr/>
        <p:txBody>
          <a:bodyPr/>
          <a:lstStyle/>
          <a:p>
            <a:r>
              <a:rPr lang="en-US" dirty="0"/>
              <a:t>Unlocking the Power of Pre-trained Models for CIFAR-10 Dataset</a:t>
            </a:r>
          </a:p>
        </p:txBody>
      </p:sp>
    </p:spTree>
    <p:extLst>
      <p:ext uri="{BB962C8B-B14F-4D97-AF65-F5344CB8AC3E}">
        <p14:creationId xmlns:p14="http://schemas.microsoft.com/office/powerpoint/2010/main" val="1337819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1043284"/>
          </a:xfrm>
        </p:spPr>
        <p:txBody>
          <a:bodyPr/>
          <a:lstStyle/>
          <a:p>
            <a:r>
              <a:rPr lang="en-US" dirty="0"/>
              <a:t>Limitations of Transfer Learning</a:t>
            </a:r>
          </a:p>
        </p:txBody>
      </p:sp>
      <p:sp>
        <p:nvSpPr>
          <p:cNvPr id="3" name="Content Placeholder 2"/>
          <p:cNvSpPr>
            <a:spLocks noGrp="1"/>
          </p:cNvSpPr>
          <p:nvPr>
            <p:ph idx="1"/>
          </p:nvPr>
        </p:nvSpPr>
        <p:spPr/>
        <p:txBody>
          <a:bodyPr>
            <a:normAutofit fontScale="85000" lnSpcReduction="20000"/>
          </a:bodyPr>
          <a:lstStyle/>
          <a:p>
            <a:endParaRPr lang="en-US" dirty="0"/>
          </a:p>
          <a:p>
            <a:r>
              <a:rPr lang="en-US" sz="1900" dirty="0"/>
              <a:t>Differences between the original pre-trained domain (e.g., ImageNet) and the target CIFAR-10 domain might affect performance.</a:t>
            </a:r>
          </a:p>
          <a:p>
            <a:r>
              <a:rPr lang="en-US" sz="1900" dirty="0"/>
              <a:t>Possibility of transferring irrelevant features or biases from pre-trained models, impacting performance.</a:t>
            </a:r>
          </a:p>
          <a:p>
            <a:r>
              <a:rPr lang="en-US" sz="1900" dirty="0"/>
              <a:t>Limitations in adaptability to new tasks without suitable fine-tuning or adjustments, as indicated by the disparity in test accuracy and loss.</a:t>
            </a:r>
          </a:p>
          <a:p>
            <a:pPr>
              <a:buFont typeface="Wingdings" panose="05000000000000000000" pitchFamily="2" charset="2"/>
              <a:buChar char="Ø"/>
            </a:pPr>
            <a:r>
              <a:rPr lang="en-US" b="1" dirty="0"/>
              <a:t>Potential Areas of Improvement:</a:t>
            </a:r>
          </a:p>
          <a:p>
            <a:r>
              <a:rPr lang="en-US" sz="1900" dirty="0"/>
              <a:t>Focus on advanced methods to align pre-trained models more effectively with target domains like CIFAR-10.</a:t>
            </a:r>
          </a:p>
          <a:p>
            <a:r>
              <a:rPr lang="en-US" sz="1900" dirty="0"/>
              <a:t>Devise precise fine-tuning strategies to reduce biases and further optimize model performance.</a:t>
            </a:r>
          </a:p>
          <a:p>
            <a:r>
              <a:rPr lang="en-US" sz="1900" dirty="0"/>
              <a:t>Focus on architectures to design an improved model that reduces the test accuracy difference between Transfer Learning and Training from Scratch by allowing higher transferability between tasks and datasets.</a:t>
            </a:r>
          </a:p>
          <a:p>
            <a:pPr>
              <a:buFont typeface="Wingdings" panose="05000000000000000000" pitchFamily="2" charset="2"/>
              <a:buChar char="Ø"/>
            </a:pPr>
            <a:endParaRPr lang="en-US" b="1" dirty="0"/>
          </a:p>
        </p:txBody>
      </p:sp>
    </p:spTree>
    <p:extLst>
      <p:ext uri="{BB962C8B-B14F-4D97-AF65-F5344CB8AC3E}">
        <p14:creationId xmlns:p14="http://schemas.microsoft.com/office/powerpoint/2010/main" val="331558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18712" y="2222287"/>
            <a:ext cx="10554574" cy="4287001"/>
          </a:xfrm>
        </p:spPr>
        <p:txBody>
          <a:bodyPr>
            <a:normAutofit fontScale="47500" lnSpcReduction="20000"/>
          </a:bodyPr>
          <a:lstStyle/>
          <a:p>
            <a:endParaRPr lang="en-US" sz="1600" dirty="0"/>
          </a:p>
          <a:p>
            <a:r>
              <a:rPr lang="en-US" sz="2900" dirty="0"/>
              <a:t>From the results, it is clear that Transfer Learning (TL) performs better than Training from Scratch (TFS) in regard to accuracy and loss metrics.</a:t>
            </a:r>
          </a:p>
          <a:p>
            <a:r>
              <a:rPr lang="en-US" sz="2900" dirty="0"/>
              <a:t>TL outperforms TFS on test and validation datasets, showing faster convergence and higher accuracy.</a:t>
            </a:r>
          </a:p>
          <a:p>
            <a:r>
              <a:rPr lang="en-US" sz="2900" dirty="0"/>
              <a:t>To fully realize the potential of TL in solving practical issues, it is necessary to explore its wide range of applications.</a:t>
            </a:r>
          </a:p>
          <a:p>
            <a:r>
              <a:rPr lang="en-US" sz="2900" dirty="0"/>
              <a:t>TL offers us the chance to greatly enhance the way we approach difficult problems in a variety of fields.</a:t>
            </a:r>
          </a:p>
          <a:p>
            <a:pPr marL="0" indent="0">
              <a:buNone/>
            </a:pPr>
            <a:endParaRPr lang="en-US" sz="2900" dirty="0"/>
          </a:p>
          <a:p>
            <a:pPr>
              <a:buFont typeface="Wingdings" panose="05000000000000000000" pitchFamily="2" charset="2"/>
              <a:buChar char="Ø"/>
            </a:pPr>
            <a:r>
              <a:rPr lang="en-US" sz="2900" dirty="0"/>
              <a:t>References:</a:t>
            </a:r>
          </a:p>
          <a:p>
            <a:pPr>
              <a:buFont typeface="+mj-lt"/>
              <a:buAutoNum type="arabicPeriod"/>
            </a:pPr>
            <a:r>
              <a:rPr lang="en-US" sz="2900" dirty="0">
                <a:hlinkClick r:id="rId2"/>
              </a:rPr>
              <a:t>https://medium.com/@mygreatlearning/everything-you-need-to-know-about-vgg16-7315defb5918</a:t>
            </a:r>
            <a:endParaRPr lang="en-US" sz="2900" dirty="0"/>
          </a:p>
          <a:p>
            <a:pPr>
              <a:buFont typeface="+mj-lt"/>
              <a:buAutoNum type="arabicPeriod"/>
            </a:pPr>
            <a:r>
              <a:rPr lang="en-US" sz="2900" dirty="0">
                <a:hlinkClick r:id="rId3"/>
              </a:rPr>
              <a:t>https://www.mathworks.com/help/deeplearning/ref/vgg16.html</a:t>
            </a:r>
            <a:endParaRPr lang="en-US" sz="2900" dirty="0"/>
          </a:p>
          <a:p>
            <a:pPr>
              <a:buFont typeface="+mj-lt"/>
              <a:buAutoNum type="arabicPeriod"/>
            </a:pPr>
            <a:r>
              <a:rPr lang="en-US" sz="2900" dirty="0">
                <a:hlinkClick r:id="rId4"/>
              </a:rPr>
              <a:t>https://www.geeksforgeeks.org/vgg-16-cnn-model/</a:t>
            </a:r>
            <a:endParaRPr lang="en-US" sz="2900" dirty="0"/>
          </a:p>
          <a:p>
            <a:pPr>
              <a:buFont typeface="+mj-lt"/>
              <a:buAutoNum type="arabicPeriod"/>
            </a:pPr>
            <a:r>
              <a:rPr lang="en-US" sz="2900" dirty="0">
                <a:hlinkClick r:id="rId5"/>
              </a:rPr>
              <a:t>https://towardsdatascience.com/fine-tuning-pre-trained-model-vgg-16-1277268c537f</a:t>
            </a:r>
            <a:endParaRPr lang="en-US" sz="2900" dirty="0"/>
          </a:p>
          <a:p>
            <a:pPr>
              <a:buFont typeface="+mj-lt"/>
              <a:buAutoNum type="arabicPeriod"/>
            </a:pPr>
            <a:r>
              <a:rPr lang="en-US" sz="2900" dirty="0">
                <a:hlinkClick r:id="rId6"/>
              </a:rPr>
              <a:t>https://www.cs.toronto.edu/~kriz/cifar.html</a:t>
            </a:r>
            <a:endParaRPr lang="en-US" sz="2900" dirty="0"/>
          </a:p>
          <a:p>
            <a:pPr>
              <a:buFont typeface="+mj-lt"/>
              <a:buAutoNum type="arabicPeriod"/>
            </a:pPr>
            <a:r>
              <a:rPr lang="en-US" sz="2900" dirty="0">
                <a:hlinkClick r:id="rId7"/>
              </a:rPr>
              <a:t>https://www.tensorflow.org/datasets/catalog/cifar10</a:t>
            </a:r>
            <a:endParaRPr lang="en-US" sz="29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335950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a:xfrm>
            <a:off x="810000" y="2619214"/>
            <a:ext cx="10554574" cy="3983502"/>
          </a:xfrm>
        </p:spPr>
        <p:txBody>
          <a:bodyPr>
            <a:normAutofit/>
          </a:bodyPr>
          <a:lstStyle/>
          <a:p>
            <a:r>
              <a:rPr lang="en-US" sz="2000" b="1" dirty="0"/>
              <a:t>Introductions to CIFAR-10 Dataset</a:t>
            </a:r>
          </a:p>
          <a:p>
            <a:r>
              <a:rPr lang="en-US" sz="2000" b="1" dirty="0"/>
              <a:t>Understanding Transfer Learning</a:t>
            </a:r>
          </a:p>
          <a:p>
            <a:pPr>
              <a:buFont typeface="Courier New" panose="02070309020205020404" pitchFamily="49" charset="0"/>
              <a:buChar char="o"/>
            </a:pPr>
            <a:r>
              <a:rPr lang="en-US" sz="2000" b="1" dirty="0"/>
              <a:t>Selection of VGG16 Model</a:t>
            </a:r>
          </a:p>
          <a:p>
            <a:r>
              <a:rPr lang="en-US" sz="2000" b="1" dirty="0"/>
              <a:t>VGG16 Architecture and Parameter Selection</a:t>
            </a:r>
          </a:p>
          <a:p>
            <a:r>
              <a:rPr lang="en-US" sz="2000" b="1" dirty="0"/>
              <a:t>Results Comparison: Transfer Learning vs. From Scratch</a:t>
            </a:r>
          </a:p>
          <a:p>
            <a:r>
              <a:rPr lang="en-US" sz="2000" b="1" dirty="0"/>
              <a:t>Limitations of Transfer Learning</a:t>
            </a:r>
          </a:p>
          <a:p>
            <a:pPr>
              <a:buFont typeface="Courier New" panose="02070309020205020404" pitchFamily="49" charset="0"/>
              <a:buChar char="o"/>
            </a:pPr>
            <a:r>
              <a:rPr lang="en-US" sz="2000" b="1" dirty="0"/>
              <a:t>Potential Areas of Improvement</a:t>
            </a:r>
          </a:p>
          <a:p>
            <a:r>
              <a:rPr lang="en-US" sz="2000" b="1" dirty="0"/>
              <a:t>Conclusion</a:t>
            </a:r>
          </a:p>
          <a:p>
            <a:endParaRPr lang="en-US" dirty="0"/>
          </a:p>
        </p:txBody>
      </p:sp>
    </p:spTree>
    <p:extLst>
      <p:ext uri="{BB962C8B-B14F-4D97-AF65-F5344CB8AC3E}">
        <p14:creationId xmlns:p14="http://schemas.microsoft.com/office/powerpoint/2010/main" val="138988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Overview </a:t>
            </a:r>
          </a:p>
        </p:txBody>
      </p:sp>
      <p:sp>
        <p:nvSpPr>
          <p:cNvPr id="3" name="Content Placeholder 2"/>
          <p:cNvSpPr>
            <a:spLocks noGrp="1"/>
          </p:cNvSpPr>
          <p:nvPr>
            <p:ph idx="1"/>
          </p:nvPr>
        </p:nvSpPr>
        <p:spPr/>
        <p:txBody>
          <a:bodyPr>
            <a:normAutofit/>
          </a:bodyPr>
          <a:lstStyle/>
          <a:p>
            <a:r>
              <a:rPr lang="en-US" dirty="0"/>
              <a:t>We delve into image classification, exploring the transfer learning through a case study on the CIFAR-10 dataset.</a:t>
            </a:r>
          </a:p>
          <a:p>
            <a:r>
              <a:rPr lang="en-US" dirty="0"/>
              <a:t>Our discussion will include an introduction to CIFAR-10, understanding of transfer learning, and the strategic selection of the VGG16 model.</a:t>
            </a:r>
          </a:p>
          <a:p>
            <a:r>
              <a:rPr lang="en-US" dirty="0"/>
              <a:t>We will unravel the architecture of VGG16, discuss parameter choices, and compare results between transfer learning and training from scratch.</a:t>
            </a:r>
          </a:p>
          <a:p>
            <a:r>
              <a:rPr lang="en-US" dirty="0"/>
              <a:t>We'll assess the limitations of transfer learning and identify potential areas of improvement. </a:t>
            </a:r>
          </a:p>
          <a:p>
            <a:r>
              <a:rPr lang="en-US" dirty="0"/>
              <a:t>Our aim in this presentation is to provide insights into the effectiveness of leveraging pre-trained models for image classification tasks.</a:t>
            </a:r>
          </a:p>
          <a:p>
            <a:endParaRPr lang="en-US" dirty="0"/>
          </a:p>
        </p:txBody>
      </p:sp>
    </p:spTree>
    <p:extLst>
      <p:ext uri="{BB962C8B-B14F-4D97-AF65-F5344CB8AC3E}">
        <p14:creationId xmlns:p14="http://schemas.microsoft.com/office/powerpoint/2010/main" val="238980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 to CIFAR-10 Dataset</a:t>
            </a:r>
          </a:p>
        </p:txBody>
      </p:sp>
      <p:sp>
        <p:nvSpPr>
          <p:cNvPr id="3" name="Content Placeholder 2"/>
          <p:cNvSpPr>
            <a:spLocks noGrp="1"/>
          </p:cNvSpPr>
          <p:nvPr>
            <p:ph idx="1"/>
          </p:nvPr>
        </p:nvSpPr>
        <p:spPr>
          <a:xfrm>
            <a:off x="166256" y="2222287"/>
            <a:ext cx="5517572" cy="4469458"/>
          </a:xfrm>
        </p:spPr>
        <p:txBody>
          <a:bodyPr/>
          <a:lstStyle/>
          <a:p>
            <a:r>
              <a:rPr lang="en-US" dirty="0"/>
              <a:t>An established dataset comprising 60,000 32x32 color images across ten distinct classes (e.g., airplanes, automobiles, birds, cats, etc.).</a:t>
            </a:r>
          </a:p>
          <a:p>
            <a:r>
              <a:rPr lang="en-US" dirty="0"/>
              <a:t>Widely recognized as a standard benchmark dataset in the field of computer vision and machine learning.</a:t>
            </a:r>
          </a:p>
          <a:p>
            <a:r>
              <a:rPr lang="en-US" dirty="0"/>
              <a:t>Primarily used for evaluating and comparing the performance of various image classification algorithms.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18" y="2328178"/>
            <a:ext cx="5514975" cy="4257675"/>
          </a:xfrm>
          <a:prstGeom prst="rect">
            <a:avLst/>
          </a:prstGeom>
        </p:spPr>
      </p:pic>
    </p:spTree>
    <p:extLst>
      <p:ext uri="{BB962C8B-B14F-4D97-AF65-F5344CB8AC3E}">
        <p14:creationId xmlns:p14="http://schemas.microsoft.com/office/powerpoint/2010/main" val="14238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Transfer Learning</a:t>
            </a:r>
          </a:p>
        </p:txBody>
      </p:sp>
      <p:sp>
        <p:nvSpPr>
          <p:cNvPr id="3" name="Content Placeholder 2"/>
          <p:cNvSpPr>
            <a:spLocks noGrp="1"/>
          </p:cNvSpPr>
          <p:nvPr>
            <p:ph idx="1"/>
          </p:nvPr>
        </p:nvSpPr>
        <p:spPr>
          <a:xfrm>
            <a:off x="818712" y="2222287"/>
            <a:ext cx="10554574" cy="4635713"/>
          </a:xfrm>
        </p:spPr>
        <p:txBody>
          <a:bodyPr>
            <a:normAutofit lnSpcReduction="10000"/>
          </a:bodyPr>
          <a:lstStyle/>
          <a:p>
            <a:endParaRPr lang="en-US" sz="1600" dirty="0"/>
          </a:p>
          <a:p>
            <a:endParaRPr lang="en-US" sz="1600" dirty="0"/>
          </a:p>
          <a:p>
            <a:endParaRPr lang="en-US" sz="1600" dirty="0"/>
          </a:p>
          <a:p>
            <a:r>
              <a:rPr lang="en-US" sz="1600" dirty="0"/>
              <a:t>A machine learning approach where knowledge gained from solving one problem is applied to a related but different problem.</a:t>
            </a:r>
          </a:p>
          <a:p>
            <a:r>
              <a:rPr lang="en-US" sz="1600" dirty="0"/>
              <a:t>Notably accelerates the learning process by leveraging existing knowledge from pre-trained models, leading to improved performance.</a:t>
            </a:r>
          </a:p>
          <a:p>
            <a:r>
              <a:rPr lang="en-US" sz="1600" dirty="0"/>
              <a:t>Reduces the need for extensive data, computational resources, and training time while achieving superior results.</a:t>
            </a:r>
          </a:p>
          <a:p>
            <a:pPr>
              <a:buFont typeface="Wingdings" panose="05000000000000000000" pitchFamily="2" charset="2"/>
              <a:buChar char="Ø"/>
            </a:pPr>
            <a:r>
              <a:rPr lang="en-US" sz="1600" b="1" dirty="0"/>
              <a:t>Selection of VGG16 Model:</a:t>
            </a:r>
          </a:p>
          <a:p>
            <a:r>
              <a:rPr lang="en-US" sz="1600" dirty="0"/>
              <a:t>Deep convolutional neural network architecture.</a:t>
            </a:r>
          </a:p>
          <a:p>
            <a:r>
              <a:rPr lang="en-US" sz="1600" dirty="0"/>
              <a:t>Originally trained on ImageNet dataset for large-scale image recognition.</a:t>
            </a:r>
          </a:p>
          <a:p>
            <a:r>
              <a:rPr lang="en-US" sz="1600" dirty="0"/>
              <a:t>Architecture suits the complexity of CIFAR-10's image classification task.</a:t>
            </a:r>
          </a:p>
          <a:p>
            <a:r>
              <a:rPr lang="en-US" sz="1600" dirty="0"/>
              <a:t>Effective feature extraction capabilities.</a:t>
            </a:r>
          </a:p>
          <a:p>
            <a:pPr marL="0" indent="0">
              <a:buNone/>
            </a:pPr>
            <a:endParaRPr lang="en-US" sz="1600" dirty="0"/>
          </a:p>
          <a:p>
            <a:pPr marL="0" indent="0">
              <a:buNone/>
            </a:pPr>
            <a:endParaRPr lang="en-US" sz="1600" dirty="0"/>
          </a:p>
          <a:p>
            <a:endParaRPr lang="en-US" sz="1400" dirty="0"/>
          </a:p>
          <a:p>
            <a:pPr marL="0" indent="0">
              <a:buNone/>
            </a:pPr>
            <a:endParaRPr lang="en-US" sz="1400" dirty="0"/>
          </a:p>
        </p:txBody>
      </p:sp>
    </p:spTree>
    <p:extLst>
      <p:ext uri="{BB962C8B-B14F-4D97-AF65-F5344CB8AC3E}">
        <p14:creationId xmlns:p14="http://schemas.microsoft.com/office/powerpoint/2010/main" val="165815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88" y="664164"/>
            <a:ext cx="10571998" cy="970450"/>
          </a:xfrm>
        </p:spPr>
        <p:txBody>
          <a:bodyPr/>
          <a:lstStyle/>
          <a:p>
            <a:r>
              <a:rPr lang="en-US" dirty="0"/>
              <a:t>VGG16 Architecture and Parameter Selection</a:t>
            </a:r>
          </a:p>
        </p:txBody>
      </p:sp>
      <p:sp>
        <p:nvSpPr>
          <p:cNvPr id="3" name="Content Placeholder 2"/>
          <p:cNvSpPr>
            <a:spLocks noGrp="1"/>
          </p:cNvSpPr>
          <p:nvPr>
            <p:ph idx="1"/>
          </p:nvPr>
        </p:nvSpPr>
        <p:spPr/>
        <p:txBody>
          <a:bodyPr/>
          <a:lstStyle/>
          <a:p>
            <a:pPr marL="0" indent="0">
              <a:buNone/>
            </a:pPr>
            <a:r>
              <a:rPr lang="en-US" b="1" dirty="0"/>
              <a:t>Transfer Learning (With VGG16): </a:t>
            </a:r>
          </a:p>
          <a:p>
            <a:r>
              <a:rPr lang="en-US" dirty="0"/>
              <a:t>A convolutional neural network that is trained on ImageNet. Multiple convolutional and pooling layers make up the architecture, offering a robust feature extraction framework.  To adapt the network to the CIFAR-10 dataset,  custom layers are added, including Flatten, Dense (256 units, </a:t>
            </a:r>
            <a:r>
              <a:rPr lang="en-US" dirty="0" err="1"/>
              <a:t>ReLU</a:t>
            </a:r>
            <a:r>
              <a:rPr lang="en-US" dirty="0"/>
              <a:t> activation), Dropout (50% dropout), and an Output Layer (10 units, </a:t>
            </a:r>
            <a:r>
              <a:rPr lang="en-US" dirty="0" err="1"/>
              <a:t>Softmax</a:t>
            </a:r>
            <a:r>
              <a:rPr lang="en-US" dirty="0"/>
              <a:t> activation). We have used a batch size of 128 and trained the model on 10 epochs using the Adam optimizer with a learning rate of 0.0001. The loss function used categorical cross-entropy.</a:t>
            </a:r>
          </a:p>
        </p:txBody>
      </p:sp>
    </p:spTree>
    <p:extLst>
      <p:ext uri="{BB962C8B-B14F-4D97-AF65-F5344CB8AC3E}">
        <p14:creationId xmlns:p14="http://schemas.microsoft.com/office/powerpoint/2010/main" val="241595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Comparison: Transfer Learning vs. From Scratch</a:t>
            </a:r>
          </a:p>
        </p:txBody>
      </p:sp>
      <p:sp>
        <p:nvSpPr>
          <p:cNvPr id="3" name="Content Placeholder 2"/>
          <p:cNvSpPr>
            <a:spLocks noGrp="1"/>
          </p:cNvSpPr>
          <p:nvPr>
            <p:ph idx="1"/>
          </p:nvPr>
        </p:nvSpPr>
        <p:spPr>
          <a:xfrm>
            <a:off x="74433" y="2222285"/>
            <a:ext cx="5039827" cy="4395491"/>
          </a:xfrm>
        </p:spPr>
        <p:txBody>
          <a:bodyPr>
            <a:normAutofit/>
          </a:bodyPr>
          <a:lstStyle/>
          <a:p>
            <a:r>
              <a:rPr lang="en-US" dirty="0"/>
              <a:t>Graphs showcasing Training and Validation Accuracy/Loss trends over epochs for Transfer Learning and Training from Scratch models.</a:t>
            </a:r>
          </a:p>
          <a:p>
            <a:r>
              <a:rPr lang="en-US" dirty="0"/>
              <a:t>The graph shows that TFS model achieve high accuracy on 8 epoch which 34% on validation data and on training data it achieved 24% accuracy.</a:t>
            </a:r>
          </a:p>
          <a:p>
            <a:r>
              <a:rPr lang="en-US" dirty="0"/>
              <a:t>If we look at the TL (Unfrozen layers) graph on it is clear that TL achieves notably higher accuracy and lower loss values for validation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9468" y="4190633"/>
            <a:ext cx="6154985" cy="24271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467" y="1956468"/>
            <a:ext cx="6154985" cy="2073364"/>
          </a:xfrm>
          <a:prstGeom prst="rect">
            <a:avLst/>
          </a:prstGeom>
        </p:spPr>
      </p:pic>
    </p:spTree>
    <p:extLst>
      <p:ext uri="{BB962C8B-B14F-4D97-AF65-F5344CB8AC3E}">
        <p14:creationId xmlns:p14="http://schemas.microsoft.com/office/powerpoint/2010/main" val="282159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Results Comparison: Transfer Learning vs. From Scratch (</a:t>
            </a:r>
            <a:r>
              <a:rPr lang="en-US" dirty="0" err="1"/>
              <a:t>cont</a:t>
            </a:r>
            <a:r>
              <a:rPr lang="en-US"/>
              <a:t>)</a:t>
            </a:r>
            <a:endParaRPr lang="en-US" dirty="0"/>
          </a:p>
        </p:txBody>
      </p:sp>
      <p:sp>
        <p:nvSpPr>
          <p:cNvPr id="7" name="Content Placeholder 2"/>
          <p:cNvSpPr txBox="1">
            <a:spLocks/>
          </p:cNvSpPr>
          <p:nvPr/>
        </p:nvSpPr>
        <p:spPr>
          <a:xfrm>
            <a:off x="195258" y="3023267"/>
            <a:ext cx="4646906" cy="4053822"/>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TL (FL) model VGG16 have achieved higher accuracy on training data which is closed 90% and on validation data it has achieved above 70%.</a:t>
            </a:r>
          </a:p>
          <a:p>
            <a:r>
              <a:rPr lang="en-US" dirty="0"/>
              <a:t>Based on the results it is clear that VGG16 (unfrozen) model work best for our problem then the TFS.</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164" y="2853614"/>
            <a:ext cx="7639004" cy="3012347"/>
          </a:xfrm>
          <a:prstGeom prst="rect">
            <a:avLst/>
          </a:prstGeom>
        </p:spPr>
      </p:pic>
    </p:spTree>
    <p:extLst>
      <p:ext uri="{BB962C8B-B14F-4D97-AF65-F5344CB8AC3E}">
        <p14:creationId xmlns:p14="http://schemas.microsoft.com/office/powerpoint/2010/main" val="189592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619716"/>
            <a:ext cx="10571998" cy="970450"/>
          </a:xfrm>
        </p:spPr>
        <p:txBody>
          <a:bodyPr/>
          <a:lstStyle/>
          <a:p>
            <a:r>
              <a:rPr lang="en-US" dirty="0"/>
              <a:t>Visualize of correctly and incorrectly classification from the models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551" y="2160577"/>
            <a:ext cx="5193447" cy="4077707"/>
          </a:xfrm>
          <a:prstGeom prst="rect">
            <a:avLst/>
          </a:prstGeom>
        </p:spPr>
      </p:pic>
      <p:sp>
        <p:nvSpPr>
          <p:cNvPr id="4" name="TextBox 3">
            <a:extLst>
              <a:ext uri="{FF2B5EF4-FFF2-40B4-BE49-F238E27FC236}">
                <a16:creationId xmlns:a16="http://schemas.microsoft.com/office/drawing/2014/main" id="{7D0E280F-3653-E73F-C179-D39D0501F1E8}"/>
              </a:ext>
            </a:extLst>
          </p:cNvPr>
          <p:cNvSpPr txBox="1"/>
          <p:nvPr/>
        </p:nvSpPr>
        <p:spPr>
          <a:xfrm>
            <a:off x="292608" y="2980944"/>
            <a:ext cx="5803392" cy="1754326"/>
          </a:xfrm>
          <a:prstGeom prst="rect">
            <a:avLst/>
          </a:prstGeom>
          <a:noFill/>
        </p:spPr>
        <p:txBody>
          <a:bodyPr wrap="square" rtlCol="0">
            <a:spAutoFit/>
          </a:bodyPr>
          <a:lstStyle/>
          <a:p>
            <a:r>
              <a:rPr lang="en-US" dirty="0"/>
              <a:t>The visualizations provide insights into the strengths and weaknesses of each model. Examining correct predictions helps understand where the models perform well, while analyzing incorrect predictions can reveal specific challenges or areas for improvement.</a:t>
            </a:r>
            <a:endParaRPr lang="en-GB" dirty="0"/>
          </a:p>
        </p:txBody>
      </p:sp>
    </p:spTree>
    <p:extLst>
      <p:ext uri="{BB962C8B-B14F-4D97-AF65-F5344CB8AC3E}">
        <p14:creationId xmlns:p14="http://schemas.microsoft.com/office/powerpoint/2010/main" val="3604315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Quotable</Template>
  <TotalTime>171</TotalTime>
  <Words>908</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Courier New</vt:lpstr>
      <vt:lpstr>Wingdings</vt:lpstr>
      <vt:lpstr>Wingdings 2</vt:lpstr>
      <vt:lpstr>Quotable</vt:lpstr>
      <vt:lpstr>Exploring Transfer Learning in Image Classification</vt:lpstr>
      <vt:lpstr>Table of Contents</vt:lpstr>
      <vt:lpstr>Brief Overview </vt:lpstr>
      <vt:lpstr>Introductions to CIFAR-10 Dataset</vt:lpstr>
      <vt:lpstr>Understanding Transfer Learning</vt:lpstr>
      <vt:lpstr>VGG16 Architecture and Parameter Selection</vt:lpstr>
      <vt:lpstr>Results Comparison: Transfer Learning vs. From Scratch</vt:lpstr>
      <vt:lpstr>Results Comparison: Transfer Learning vs. From Scratch (cont)</vt:lpstr>
      <vt:lpstr>Visualize of correctly and incorrectly classification from the models</vt:lpstr>
      <vt:lpstr>Limitations of Transfer Learning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Transfer Learning in Image Classification</dc:title>
  <dc:creator>Munir Ahmad</dc:creator>
  <cp:lastModifiedBy>Liberty Law 1</cp:lastModifiedBy>
  <cp:revision>21</cp:revision>
  <dcterms:created xsi:type="dcterms:W3CDTF">2023-12-24T17:13:35Z</dcterms:created>
  <dcterms:modified xsi:type="dcterms:W3CDTF">2024-01-14T22:56:00Z</dcterms:modified>
</cp:coreProperties>
</file>