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327"/>
  </p:normalViewPr>
  <p:slideViewPr>
    <p:cSldViewPr snapToGrid="0" showGuides="1">
      <p:cViewPr varScale="1">
        <p:scale>
          <a:sx n="84" d="100"/>
          <a:sy n="84" d="100"/>
        </p:scale>
        <p:origin x="624" y="48"/>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19/11/2024</a:t>
            </a:fld>
            <a:endParaRPr lang="en-GB"/>
          </a:p>
        </p:txBody>
      </p:sp>
      <p:sp>
        <p:nvSpPr>
          <p:cNvPr id="4" name="Footer Placeholder 3">
            <a:extLst>
              <a:ext uri="{FF2B5EF4-FFF2-40B4-BE49-F238E27FC236}">
                <a16:creationId xmlns=""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962B6D5D-0892-4B4E-86D9-894852B1242C}"/>
              </a:ext>
            </a:extLst>
          </p:cNvPr>
          <p:cNvSpPr>
            <a:spLocks noGrp="1"/>
          </p:cNvSpPr>
          <p:nvPr>
            <p:ph type="ftr" sz="quarter" idx="11"/>
          </p:nvPr>
        </p:nvSpPr>
        <p:spPr/>
        <p:txBody>
          <a:bodyPr/>
          <a:lstStyle/>
          <a:p>
            <a:r>
              <a:rPr lang="en-GB"/>
              <a:t>PRESENTATION TITLE (ADD VIA INSERT, HEADER &amp; FOOTER)</a:t>
            </a:r>
            <a:endParaRPr lang="en-GB" dirty="0"/>
          </a:p>
        </p:txBody>
      </p:sp>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PRESENTATION TITLE (ADD VIA INSERT, HEADER &amp; FOOTER)</a:t>
            </a:r>
            <a:endParaRPr lang="en-GB" dirty="0">
              <a:solidFill>
                <a:schemeClr val="bg1"/>
              </a:solidFill>
            </a:endParaRPr>
          </a:p>
        </p:txBody>
      </p:sp>
      <p:sp>
        <p:nvSpPr>
          <p:cNvPr id="6" name="Slide Number Placeholder 5">
            <a:extLst>
              <a:ext uri="{FF2B5EF4-FFF2-40B4-BE49-F238E27FC236}">
                <a16:creationId xmlns=""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a:t>PRESENTATION TITLE (ADD VIA INSERT, HEADER &amp; FOOTER)</a:t>
            </a:r>
            <a:endParaRPr lang="en-GB" dirty="0">
              <a:solidFill>
                <a:schemeClr val="bg1"/>
              </a:solidFill>
            </a:endParaRPr>
          </a:p>
        </p:txBody>
      </p:sp>
      <p:sp>
        <p:nvSpPr>
          <p:cNvPr id="6" name="Slide Number Placeholder 5">
            <a:extLst>
              <a:ext uri="{FF2B5EF4-FFF2-40B4-BE49-F238E27FC236}">
                <a16:creationId xmlns=""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a:t>PRESENTATION TITLE (ADD VIA INSERT, HEADER &amp; FOOTER)</a:t>
            </a:r>
            <a:endParaRPr lang="en-GB" dirty="0"/>
          </a:p>
        </p:txBody>
      </p:sp>
      <p:sp>
        <p:nvSpPr>
          <p:cNvPr id="6" name="Slide Number Placeholder 5">
            <a:extLst>
              <a:ext uri="{FF2B5EF4-FFF2-40B4-BE49-F238E27FC236}">
                <a16:creationId xmlns=""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endParaRPr lang="en-GB" dirty="0"/>
          </a:p>
        </p:txBody>
      </p:sp>
      <p:sp>
        <p:nvSpPr>
          <p:cNvPr id="7" name="Slide Number Placeholder 6">
            <a:extLst>
              <a:ext uri="{FF2B5EF4-FFF2-40B4-BE49-F238E27FC236}">
                <a16:creationId xmlns=""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 xmlns:a16="http://schemas.microsoft.com/office/drawing/2014/main" id="{962B6D5D-0892-4B4E-86D9-894852B1242C}"/>
              </a:ext>
            </a:extLst>
          </p:cNvPr>
          <p:cNvSpPr>
            <a:spLocks noGrp="1"/>
          </p:cNvSpPr>
          <p:nvPr>
            <p:ph type="ftr" sz="quarter" idx="11"/>
          </p:nvPr>
        </p:nvSpPr>
        <p:spPr/>
        <p:txBody>
          <a:bodyPr/>
          <a:lstStyle/>
          <a:p>
            <a:r>
              <a:rPr lang="en-GB"/>
              <a:t>PRESENTATION TITLE (ADD VIA INSERT, HEADER &amp; FOOTER)</a:t>
            </a:r>
            <a:endParaRPr lang="en-GB" dirty="0"/>
          </a:p>
        </p:txBody>
      </p:sp>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endParaRPr lang="en-GB" dirty="0"/>
          </a:p>
        </p:txBody>
      </p:sp>
      <p:sp>
        <p:nvSpPr>
          <p:cNvPr id="7" name="Slide Number Placeholder 6">
            <a:extLst>
              <a:ext uri="{FF2B5EF4-FFF2-40B4-BE49-F238E27FC236}">
                <a16:creationId xmlns=""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 xmlns:a16="http://schemas.microsoft.com/office/drawing/2014/main" id="{60A8C9C5-E913-47B9-82DE-196768E6D657}"/>
              </a:ext>
            </a:extLst>
          </p:cNvPr>
          <p:cNvSpPr>
            <a:spLocks noGrp="1"/>
          </p:cNvSpPr>
          <p:nvPr>
            <p:ph type="ftr" sz="quarter" idx="11"/>
          </p:nvPr>
        </p:nvSpPr>
        <p:spPr/>
        <p:txBody>
          <a:bodyPr/>
          <a:lstStyle/>
          <a:p>
            <a:r>
              <a:rPr lang="en-GB"/>
              <a:t>PRESENTATION TITLE (ADD VIA INSERT, HEADER &amp; FOOTER)</a:t>
            </a:r>
            <a:endParaRPr lang="en-GB" dirty="0"/>
          </a:p>
        </p:txBody>
      </p:sp>
      <p:sp>
        <p:nvSpPr>
          <p:cNvPr id="7" name="Slide Number Placeholder 6">
            <a:extLst>
              <a:ext uri="{FF2B5EF4-FFF2-40B4-BE49-F238E27FC236}">
                <a16:creationId xmlns=""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a:t>PRESENTATION TITLE (ADD VIA INSERT, HEADER &amp; FOOTER)</a:t>
            </a:r>
            <a:endParaRPr lang="en-GB" dirty="0"/>
          </a:p>
        </p:txBody>
      </p:sp>
      <p:sp>
        <p:nvSpPr>
          <p:cNvPr id="6" name="Slide Number Placeholder 5">
            <a:extLst>
              <a:ext uri="{FF2B5EF4-FFF2-40B4-BE49-F238E27FC236}">
                <a16:creationId xmlns=""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DS022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r>
              <a:rPr lang="en-US" sz="2200" dirty="0" smtClean="0"/>
              <a:t>19</a:t>
            </a:r>
            <a:r>
              <a:rPr lang="en-US" sz="2200" dirty="0" smtClean="0"/>
              <a:t> </a:t>
            </a:r>
            <a:r>
              <a:rPr lang="en-US" sz="2200" dirty="0"/>
              <a:t>– 11 – 24 </a:t>
            </a:r>
            <a:r>
              <a:rPr lang="en-US" sz="8000" dirty="0"/>
              <a:t/>
            </a:r>
            <a:br>
              <a:rPr lang="en-US" sz="8000" dirty="0"/>
            </a:br>
            <a:endParaRPr lang="en-US" dirty="0"/>
          </a:p>
        </p:txBody>
      </p:sp>
      <p:sp>
        <p:nvSpPr>
          <p:cNvPr id="3" name="Subtitle 2">
            <a:extLst>
              <a:ext uri="{FF2B5EF4-FFF2-40B4-BE49-F238E27FC236}">
                <a16:creationId xmlns="" xmlns:a16="http://schemas.microsoft.com/office/drawing/2014/main" id="{8275DA97-5166-7F4B-BC83-F50AC8BEDCD7}"/>
              </a:ext>
            </a:extLst>
          </p:cNvPr>
          <p:cNvSpPr>
            <a:spLocks noGrp="1"/>
          </p:cNvSpPr>
          <p:nvPr>
            <p:ph type="subTitle" idx="1"/>
          </p:nvPr>
        </p:nvSpPr>
        <p:spPr/>
        <p:txBody>
          <a:bodyPr/>
          <a:lstStyle/>
          <a:p>
            <a:r>
              <a:rPr lang="en-US" sz="2000" dirty="0"/>
              <a:t>Group Name:  A 191                                             Name of Student Presenting: Farhan Tauqeer</a:t>
            </a:r>
          </a:p>
        </p:txBody>
      </p:sp>
      <p:sp>
        <p:nvSpPr>
          <p:cNvPr id="4" name="Footer Placeholder 3">
            <a:extLst>
              <a:ext uri="{FF2B5EF4-FFF2-40B4-BE49-F238E27FC236}">
                <a16:creationId xmlns=""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 191           Names of Student Attendees: </a:t>
            </a:r>
            <a:r>
              <a:rPr lang="en-GB" dirty="0" err="1"/>
              <a:t>Abhinash</a:t>
            </a:r>
            <a:r>
              <a:rPr lang="en-GB" dirty="0"/>
              <a:t> Mehra, Muhammad Abdullah Khan, Muhammad Zeeshan Yousaf, Muhammad Hamza </a:t>
            </a:r>
            <a:r>
              <a:rPr lang="en-GB" dirty="0" err="1"/>
              <a:t>Shoukat</a:t>
            </a:r>
            <a:r>
              <a:rPr lang="en-GB" dirty="0"/>
              <a:t>, Farhan Tauqeer</a:t>
            </a:r>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E6EB5BD4-BD08-7B73-D9D9-2582DDE1B3D9}"/>
              </a:ext>
            </a:extLst>
          </p:cNvPr>
          <p:cNvSpPr>
            <a:spLocks noGrp="1"/>
          </p:cNvSpPr>
          <p:nvPr>
            <p:ph type="ftr" sz="quarter" idx="11"/>
          </p:nvPr>
        </p:nvSpPr>
        <p:spPr/>
        <p:txBody>
          <a:bodyPr/>
          <a:lstStyle/>
          <a:p>
            <a:r>
              <a:rPr lang="en-US"/>
              <a:t>Research Question – Tutorial Presentation for Feedback</a:t>
            </a:r>
            <a:endParaRPr lang="en-GB" dirty="0"/>
          </a:p>
        </p:txBody>
      </p:sp>
      <p:sp>
        <p:nvSpPr>
          <p:cNvPr id="4" name="Slide Number Placeholder 3">
            <a:extLst>
              <a:ext uri="{FF2B5EF4-FFF2-40B4-BE49-F238E27FC236}">
                <a16:creationId xmlns=""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10" name="TextBox 9">
            <a:extLst>
              <a:ext uri="{FF2B5EF4-FFF2-40B4-BE49-F238E27FC236}">
                <a16:creationId xmlns="" xmlns:a16="http://schemas.microsoft.com/office/drawing/2014/main" id="{9B2BC5F5-8FB5-A5D4-2DA3-0D0E6FC86C3A}"/>
              </a:ext>
            </a:extLst>
          </p:cNvPr>
          <p:cNvSpPr txBox="1"/>
          <p:nvPr/>
        </p:nvSpPr>
        <p:spPr>
          <a:xfrm>
            <a:off x="2727960" y="4206240"/>
            <a:ext cx="6050280" cy="523220"/>
          </a:xfrm>
          <a:prstGeom prst="rect">
            <a:avLst/>
          </a:prstGeom>
          <a:noFill/>
        </p:spPr>
        <p:txBody>
          <a:bodyPr wrap="square" rtlCol="0">
            <a:spAutoFit/>
          </a:bodyPr>
          <a:lstStyle/>
          <a:p>
            <a:r>
              <a:rPr lang="en-US" sz="2800" dirty="0"/>
              <a:t>Original dataset: approx. 54000 </a:t>
            </a:r>
            <a:r>
              <a:rPr lang="en-US" sz="2800" dirty="0" smtClean="0"/>
              <a:t>rows</a:t>
            </a:r>
            <a:endParaRPr lang="en-US"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292" y="1452255"/>
            <a:ext cx="10342907" cy="2753985"/>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DS022 usa_state_vaccinations.csv</a:t>
            </a:r>
          </a:p>
        </p:txBody>
      </p:sp>
      <p:sp>
        <p:nvSpPr>
          <p:cNvPr id="3" name="Footer Placeholder 2">
            <a:extLst>
              <a:ext uri="{FF2B5EF4-FFF2-40B4-BE49-F238E27FC236}">
                <a16:creationId xmlns=""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 191</a:t>
            </a:r>
          </a:p>
        </p:txBody>
      </p:sp>
      <p:sp>
        <p:nvSpPr>
          <p:cNvPr id="4" name="Slide Number Placeholder 3">
            <a:extLst>
              <a:ext uri="{FF2B5EF4-FFF2-40B4-BE49-F238E27FC236}">
                <a16:creationId xmlns=""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800" b="0" dirty="0">
                <a:latin typeface="Calibri"/>
                <a:cs typeface="Calibri"/>
              </a:rPr>
              <a:t>This data shows if higher vaccine distribution leads to better vaccination coverage across states.</a:t>
            </a: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latin typeface="Calibri"/>
                <a:cs typeface="Calibri"/>
              </a:rPr>
              <a:t>Our  Independent variable</a:t>
            </a:r>
            <a:r>
              <a:rPr lang="en-US" sz="2800" b="0" dirty="0" smtClean="0">
                <a:latin typeface="Calibri"/>
                <a:cs typeface="Calibri"/>
              </a:rPr>
              <a:t>: </a:t>
            </a:r>
            <a:r>
              <a:rPr lang="en-US" sz="2800" b="0" dirty="0" smtClean="0">
                <a:solidFill>
                  <a:srgbClr val="FF0000"/>
                </a:solidFill>
                <a:latin typeface="Calibri"/>
                <a:cs typeface="Calibri"/>
              </a:rPr>
              <a:t>locations.</a:t>
            </a: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Independent variable datatype: </a:t>
            </a:r>
            <a:r>
              <a:rPr lang="en-US" sz="2800" b="0" dirty="0">
                <a:solidFill>
                  <a:srgbClr val="FF0000"/>
                </a:solidFill>
                <a:latin typeface="Calibri"/>
                <a:cs typeface="Calibri"/>
              </a:rPr>
              <a:t>Nominal/categorial</a:t>
            </a: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latin typeface="Calibri"/>
                <a:cs typeface="Calibri"/>
              </a:rPr>
              <a:t>Our Dependent variable: </a:t>
            </a:r>
            <a:r>
              <a:rPr lang="en-US" sz="2800" b="0" dirty="0" err="1">
                <a:solidFill>
                  <a:srgbClr val="FF0000"/>
                </a:solidFill>
                <a:latin typeface="Calibri"/>
                <a:cs typeface="Calibri"/>
              </a:rPr>
              <a:t>daily_vaccinations</a:t>
            </a:r>
            <a:r>
              <a:rPr lang="en-US" sz="2800" b="0" dirty="0">
                <a:latin typeface="Calibri" panose="020F0502020204030204" pitchFamily="34" charset="0"/>
                <a:cs typeface="Calibri" panose="020F0502020204030204" pitchFamily="34" charset="0"/>
              </a:rPr>
              <a:t/>
            </a:r>
            <a:br>
              <a:rPr lang="en-US" sz="2800" b="0" dirty="0">
                <a:latin typeface="Calibri" panose="020F0502020204030204" pitchFamily="34" charset="0"/>
                <a:cs typeface="Calibri" panose="020F0502020204030204" pitchFamily="34" charset="0"/>
              </a:rPr>
            </a:br>
            <a:r>
              <a:rPr lang="en-US" sz="2800" b="0" dirty="0">
                <a:solidFill>
                  <a:srgbClr val="FF0000"/>
                </a:solidFill>
                <a:latin typeface="Calibri"/>
                <a:cs typeface="Calibri"/>
              </a:rPr>
              <a:t>                   </a:t>
            </a:r>
            <a:r>
              <a:rPr lang="en-US" sz="2800" b="0" dirty="0">
                <a:latin typeface="Calibri"/>
                <a:cs typeface="Calibri"/>
              </a:rPr>
              <a:t>This Dependent variable datatype: </a:t>
            </a:r>
            <a:r>
              <a:rPr lang="en-US" sz="2800" b="0" dirty="0">
                <a:solidFill>
                  <a:srgbClr val="FF0000"/>
                </a:solidFill>
                <a:latin typeface="Calibri"/>
                <a:cs typeface="Calibri"/>
              </a:rPr>
              <a:t>Interval/measurement data</a:t>
            </a: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 191</a:t>
            </a:r>
          </a:p>
        </p:txBody>
      </p:sp>
      <p:sp>
        <p:nvSpPr>
          <p:cNvPr id="4" name="Slide Number Placeholder 3">
            <a:extLst>
              <a:ext uri="{FF2B5EF4-FFF2-40B4-BE49-F238E27FC236}">
                <a16:creationId xmlns=""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 xmlns:a16="http://schemas.microsoft.com/office/drawing/2014/main" id="{3440DA25-F620-152B-DE9E-776F7B74DFF0}"/>
              </a:ext>
            </a:extLst>
          </p:cNvPr>
          <p:cNvSpPr>
            <a:spLocks noGrp="1"/>
          </p:cNvSpPr>
          <p:nvPr>
            <p:ph type="ctrTitle"/>
          </p:nvPr>
        </p:nvSpPr>
        <p:spPr>
          <a:xfrm>
            <a:off x="980037" y="1628443"/>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4000" dirty="0">
                <a:effectLst/>
                <a:latin typeface="Calibri" panose="020F0502020204030204" pitchFamily="34" charset="0"/>
                <a:ea typeface="Calibri" panose="020F0502020204030204" pitchFamily="34" charset="0"/>
                <a:cs typeface="Times New Roman" panose="02020603050405020304" pitchFamily="18" charset="0"/>
              </a:rPr>
              <a:t/>
            </a:r>
            <a:br>
              <a:rPr lang="en-IE" sz="4000" dirty="0">
                <a:effectLst/>
                <a:latin typeface="Calibri" panose="020F0502020204030204" pitchFamily="34" charset="0"/>
                <a:ea typeface="Calibri" panose="020F0502020204030204" pitchFamily="34" charset="0"/>
                <a:cs typeface="Times New Roman" panose="02020603050405020304" pitchFamily="18" charset="0"/>
              </a:rPr>
            </a:br>
            <a:r>
              <a:rPr lang="en-US" sz="4000" b="0" dirty="0">
                <a:latin typeface="Calibri" panose="020F0502020204030204" pitchFamily="34" charset="0"/>
                <a:ea typeface="Calibri" panose="020F0502020204030204" pitchFamily="34" charset="0"/>
                <a:cs typeface="Times New Roman" panose="02020603050405020304" pitchFamily="18" charset="0"/>
              </a:rPr>
              <a:t>"Is there a difference in the mean number of </a:t>
            </a:r>
            <a:r>
              <a:rPr lang="en-US" sz="4000" b="0" dirty="0">
                <a:solidFill>
                  <a:schemeClr val="accent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daily COVID-19 vaccinations</a:t>
            </a:r>
            <a:r>
              <a:rPr lang="en-US" sz="4000" b="0" dirty="0">
                <a:latin typeface="Calibri" panose="020F0502020204030204" pitchFamily="34" charset="0"/>
                <a:ea typeface="Calibri" panose="020F0502020204030204" pitchFamily="34" charset="0"/>
                <a:cs typeface="Times New Roman" panose="02020603050405020304" pitchFamily="18" charset="0"/>
              </a:rPr>
              <a:t> between </a:t>
            </a:r>
            <a:r>
              <a:rPr lang="en-US" sz="4000" b="0" dirty="0">
                <a:solidFill>
                  <a:schemeClr val="accent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American Samoa </a:t>
            </a:r>
            <a:r>
              <a:rPr lang="en-US" sz="4000" b="0" dirty="0">
                <a:latin typeface="Calibri" panose="020F0502020204030204" pitchFamily="34" charset="0"/>
                <a:ea typeface="Calibri" panose="020F0502020204030204" pitchFamily="34" charset="0"/>
                <a:cs typeface="Times New Roman" panose="02020603050405020304" pitchFamily="18" charset="0"/>
              </a:rPr>
              <a:t>and </a:t>
            </a:r>
            <a:r>
              <a:rPr lang="en-US" sz="4000" b="0" dirty="0">
                <a:solidFill>
                  <a:schemeClr val="accent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Northern Mariana Islands</a:t>
            </a:r>
            <a:r>
              <a:rPr lang="en-US" sz="4000" b="0" dirty="0">
                <a:latin typeface="Calibri" panose="020F0502020204030204" pitchFamily="34" charset="0"/>
                <a:ea typeface="Calibri" panose="020F0502020204030204" pitchFamily="34" charset="0"/>
                <a:cs typeface="Times New Roman" panose="02020603050405020304" pitchFamily="18" charset="0"/>
              </a:rPr>
              <a:t> in 2021 and 2023?</a:t>
            </a:r>
            <a:r>
              <a:rPr lang="en-IE" sz="4000" b="0" dirty="0" smtClean="0">
                <a:effectLst/>
                <a:latin typeface="Calibri" panose="020F0502020204030204" pitchFamily="34" charset="0"/>
                <a:ea typeface="Calibri" panose="020F0502020204030204" pitchFamily="34" charset="0"/>
                <a:cs typeface="Times New Roman" panose="02020603050405020304" pitchFamily="18" charset="0"/>
              </a:rPr>
              <a:t>”.</a:t>
            </a:r>
            <a:r>
              <a:rPr lang="en-GB" sz="2400" b="0" dirty="0">
                <a:effectLst/>
                <a:latin typeface="Calibri" panose="020F0502020204030204" pitchFamily="34" charset="0"/>
                <a:ea typeface="Calibri" panose="020F0502020204030204" pitchFamily="34" charset="0"/>
                <a:cs typeface="Times New Roman" panose="02020603050405020304" pitchFamily="18" charset="0"/>
              </a:rPr>
              <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GB" sz="2400" dirty="0">
                <a:effectLst/>
                <a:latin typeface="Calibri" panose="020F0502020204030204" pitchFamily="34" charset="0"/>
                <a:ea typeface="Calibri" panose="020F0502020204030204" pitchFamily="34" charset="0"/>
                <a:cs typeface="Times New Roman" panose="02020603050405020304" pitchFamily="18" charset="0"/>
              </a:rPr>
              <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6B64221B-D6D4-E382-A91A-99FF908D5475}"/>
              </a:ext>
            </a:extLst>
          </p:cNvPr>
          <p:cNvSpPr>
            <a:spLocks noGrp="1"/>
          </p:cNvSpPr>
          <p:nvPr>
            <p:ph type="subTitle" idx="1"/>
          </p:nvPr>
        </p:nvSpPr>
        <p:spPr>
          <a:xfrm>
            <a:off x="889929" y="1316762"/>
            <a:ext cx="10406581" cy="1391600"/>
          </a:xfrm>
        </p:spPr>
        <p:txBody>
          <a:bodyPr vert="horz" lIns="0" tIns="0" rIns="0" bIns="0" rtlCol="0" anchor="t">
            <a:noAutofit/>
          </a:bodyPr>
          <a:lstStyle/>
          <a:p>
            <a:pPr>
              <a:lnSpc>
                <a:spcPct val="100000"/>
              </a:lnSpc>
            </a:pPr>
            <a:r>
              <a:rPr lang="en-GB" sz="2800" b="0" dirty="0">
                <a:solidFill>
                  <a:srgbClr val="FF0000"/>
                </a:solidFill>
                <a:latin typeface="Arial"/>
                <a:cs typeface="Arial"/>
              </a:rPr>
              <a:t>Null hypothesis (H</a:t>
            </a:r>
            <a:r>
              <a:rPr lang="en-GB" sz="2800" b="0" baseline="-25000" dirty="0">
                <a:solidFill>
                  <a:srgbClr val="FF0000"/>
                </a:solidFill>
                <a:latin typeface="Arial"/>
                <a:cs typeface="Arial"/>
              </a:rPr>
              <a:t>0</a:t>
            </a:r>
            <a:r>
              <a:rPr lang="en-GB" sz="2800" b="0" dirty="0">
                <a:solidFill>
                  <a:srgbClr val="FF0000"/>
                </a:solidFill>
                <a:latin typeface="Arial"/>
                <a:cs typeface="Arial"/>
              </a:rPr>
              <a:t>): There is no difference in the mean </a:t>
            </a:r>
            <a:r>
              <a:rPr lang="en-GB" sz="2800" b="0" dirty="0" smtClean="0">
                <a:solidFill>
                  <a:srgbClr val="FF0000"/>
                </a:solidFill>
                <a:latin typeface="Arial"/>
                <a:cs typeface="Arial"/>
              </a:rPr>
              <a:t>of daily vaccinations between </a:t>
            </a:r>
            <a:r>
              <a:rPr lang="en-US" sz="28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American Samoa </a:t>
            </a:r>
            <a:r>
              <a:rPr lang="en-US" sz="2800" b="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en-US" sz="28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Northern Mariana </a:t>
            </a:r>
            <a:r>
              <a:rPr lang="en-US" sz="2800" b="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Islands in 2021 and 2023</a:t>
            </a:r>
            <a:endParaRPr lang="en-GB" sz="2800" b="0" dirty="0">
              <a:solidFill>
                <a:srgbClr val="FF0000"/>
              </a:solidFill>
              <a:latin typeface="Arial"/>
              <a:cs typeface="Arial"/>
            </a:endParaRPr>
          </a:p>
          <a:p>
            <a:pPr>
              <a:lnSpc>
                <a:spcPct val="100000"/>
              </a:lnSpc>
            </a:pPr>
            <a:endParaRPr lang="en-GB" sz="2800" b="0" dirty="0">
              <a:solidFill>
                <a:srgbClr val="FF0000"/>
              </a:solidFill>
              <a:latin typeface="Arial"/>
              <a:cs typeface="Arial"/>
            </a:endParaRPr>
          </a:p>
          <a:p>
            <a:pPr>
              <a:lnSpc>
                <a:spcPct val="100000"/>
              </a:lnSpc>
            </a:pPr>
            <a:r>
              <a:rPr lang="en-GB" sz="2800" b="0" dirty="0">
                <a:solidFill>
                  <a:srgbClr val="FF0000"/>
                </a:solidFill>
                <a:latin typeface="Arial"/>
                <a:cs typeface="Arial"/>
              </a:rPr>
              <a:t>Alt hypothesis (H</a:t>
            </a:r>
            <a:r>
              <a:rPr lang="en-GB" sz="2800" b="0" baseline="-25000" dirty="0">
                <a:solidFill>
                  <a:srgbClr val="FF0000"/>
                </a:solidFill>
                <a:latin typeface="Arial"/>
                <a:cs typeface="Arial"/>
              </a:rPr>
              <a:t>1</a:t>
            </a:r>
            <a:r>
              <a:rPr lang="en-GB" sz="2800" b="0" dirty="0">
                <a:solidFill>
                  <a:srgbClr val="FF0000"/>
                </a:solidFill>
                <a:latin typeface="Arial"/>
                <a:cs typeface="Arial"/>
              </a:rPr>
              <a:t>): </a:t>
            </a:r>
            <a:r>
              <a:rPr lang="en-GB" sz="2800" b="0" dirty="0">
                <a:solidFill>
                  <a:srgbClr val="FF0000"/>
                </a:solidFill>
                <a:cs typeface="Arial"/>
              </a:rPr>
              <a:t>There is </a:t>
            </a:r>
            <a:r>
              <a:rPr lang="en-GB" sz="2800" b="0" dirty="0" smtClean="0">
                <a:solidFill>
                  <a:srgbClr val="FF0000"/>
                </a:solidFill>
                <a:cs typeface="Arial"/>
              </a:rPr>
              <a:t>a difference </a:t>
            </a:r>
            <a:r>
              <a:rPr lang="en-GB" sz="2800" b="0" dirty="0">
                <a:solidFill>
                  <a:srgbClr val="FF0000"/>
                </a:solidFill>
                <a:cs typeface="Arial"/>
              </a:rPr>
              <a:t>in the mean of </a:t>
            </a:r>
            <a:r>
              <a:rPr lang="en-GB" sz="2800" b="0" dirty="0" smtClean="0">
                <a:solidFill>
                  <a:srgbClr val="FF0000"/>
                </a:solidFill>
                <a:cs typeface="Arial"/>
              </a:rPr>
              <a:t>daily vaccinations </a:t>
            </a:r>
            <a:r>
              <a:rPr lang="en-GB" sz="2800" b="0" dirty="0">
                <a:solidFill>
                  <a:srgbClr val="FF0000"/>
                </a:solidFill>
                <a:cs typeface="Arial"/>
              </a:rPr>
              <a:t>between </a:t>
            </a:r>
            <a:r>
              <a:rPr lang="en-US" sz="2800" b="0" dirty="0">
                <a:solidFill>
                  <a:srgbClr val="FF0000"/>
                </a:solidFill>
                <a:latin typeface="Calibri" panose="020F0502020204030204" pitchFamily="34" charset="0"/>
                <a:ea typeface="Calibri" panose="020F0502020204030204" pitchFamily="34" charset="0"/>
                <a:cs typeface="Times New Roman" panose="02020603050405020304" pitchFamily="18" charset="0"/>
              </a:rPr>
              <a:t>American Samoa and Northern Mariana Islands in 2021 and 2023</a:t>
            </a:r>
            <a:endParaRPr lang="en-GB" sz="2800" b="0" dirty="0">
              <a:solidFill>
                <a:srgbClr val="FF0000"/>
              </a:solidFill>
              <a:cs typeface="Arial"/>
            </a:endParaRPr>
          </a:p>
          <a:p>
            <a:pPr>
              <a:lnSpc>
                <a:spcPct val="100000"/>
              </a:lnSpc>
            </a:pPr>
            <a:endParaRPr lang="en-GB" sz="2000" b="0" dirty="0">
              <a:solidFill>
                <a:srgbClr val="FF0000"/>
              </a:solidFill>
              <a:latin typeface="Arial"/>
              <a:cs typeface="Arial"/>
            </a:endParaRPr>
          </a:p>
        </p:txBody>
      </p:sp>
      <p:sp>
        <p:nvSpPr>
          <p:cNvPr id="4" name="Slide Number Placeholder 3">
            <a:extLst>
              <a:ext uri="{FF2B5EF4-FFF2-40B4-BE49-F238E27FC236}">
                <a16:creationId xmlns=""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purl.org/dc/elements/1.1/"/>
    <ds:schemaRef ds:uri="http://purl.org/dc/dcmitype/"/>
    <ds:schemaRef ds:uri="http://www.w3.org/XML/1998/namespace"/>
    <ds:schemaRef ds:uri="4ad138b4-2b68-4b70-945d-07f8f18b1c9a"/>
    <ds:schemaRef ds:uri="http://schemas.microsoft.com/office/2006/documentManagement/types"/>
    <ds:schemaRef ds:uri="3c474641-ec36-472f-b125-6b1b0910eaa4"/>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12099</TotalTime>
  <Words>591</Words>
  <Application>Microsoft Office PowerPoint</Application>
  <PresentationFormat>Widescreen</PresentationFormat>
  <Paragraphs>33</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Herts Theme</vt:lpstr>
      <vt:lpstr>PowerPoint Presentation</vt:lpstr>
      <vt:lpstr>Research Question –  Tutorial Presentation for Feedback Date:  19 – 11 – 24  </vt:lpstr>
      <vt:lpstr>PowerPoint Presentation</vt:lpstr>
      <vt:lpstr>This data shows if higher vaccine distribution leads to better vaccination coverage across states.  Our  Independent variable: locations.                    This  Independent variable datatype: Nominal/categorial Our Dependent variable: daily_vaccinations                    This Dependent variable datatype: Interval/measurement data</vt:lpstr>
      <vt:lpstr>  "Is there a difference in the mean number of daily COVID-19 vaccinations between American Samoa and Northern Mariana Islands in 2021 and 2023?”.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Zyghum</cp:lastModifiedBy>
  <cp:revision>239</cp:revision>
  <dcterms:created xsi:type="dcterms:W3CDTF">2019-10-01T08:37:56Z</dcterms:created>
  <dcterms:modified xsi:type="dcterms:W3CDTF">2024-11-19T16:23:21Z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