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00" r:id="rId4"/>
  </p:sldMasterIdLst>
  <p:notesMasterIdLst>
    <p:notesMasterId r:id="rId17"/>
  </p:notesMasterIdLst>
  <p:sldIdLst>
    <p:sldId id="270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8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0AA78-9B03-40DF-AEF1-4CAE841CC24D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B1C0-D63D-49CF-BE43-04EBB7900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7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FB1C0-D63D-49CF-BE43-04EBB7900B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2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3664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3664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3664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3664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630" b="0" strike="noStrike" spc="-1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4"/>
              </a:spcAft>
            </a:pPr>
            <a:endParaRPr lang="en-IN" sz="291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6120"/>
            <a:ext cx="8228160" cy="113832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IN" sz="4200" b="0" strike="noStrike" spc="-1">
                <a:solidFill>
                  <a:srgbClr val="696464"/>
                </a:solidFill>
                <a:latin typeface="Garamond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598400"/>
            <a:ext cx="8228160" cy="45291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37"/>
              </a:spcBef>
            </a:pPr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635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IN" sz="2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536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485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485"/>
              </a:spcBef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485"/>
              </a:spcBef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485"/>
              </a:spcBef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CustomShape 3"/>
          <p:cNvSpPr/>
          <p:nvPr/>
        </p:nvSpPr>
        <p:spPr>
          <a:xfrm>
            <a:off x="455760" y="6242040"/>
            <a:ext cx="21333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122640" y="6246720"/>
            <a:ext cx="28954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1640" y="6242040"/>
            <a:ext cx="2131920" cy="4557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2776A642-BFDE-4A71-9B65-7F986D4287A7}" type="slidenum">
              <a:rPr lang="en-US" sz="1200" b="0" strike="noStrike" spc="-1">
                <a:solidFill>
                  <a:srgbClr val="000000"/>
                </a:solidFill>
                <a:latin typeface="Garamond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379440" y="227160"/>
            <a:ext cx="8229600" cy="60948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D3481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455760" y="6170760"/>
            <a:ext cx="8229600" cy="1440"/>
          </a:xfrm>
          <a:prstGeom prst="line">
            <a:avLst/>
          </a:prstGeom>
          <a:ln w="19080">
            <a:solidFill>
              <a:srgbClr val="D3481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79440" y="227160"/>
            <a:ext cx="8229600" cy="60948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D3481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455760" y="6170760"/>
            <a:ext cx="8229600" cy="1440"/>
          </a:xfrm>
          <a:prstGeom prst="line">
            <a:avLst/>
          </a:prstGeom>
          <a:ln w="19080">
            <a:solidFill>
              <a:srgbClr val="D3481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608040" y="1217520"/>
            <a:ext cx="7924680" cy="91296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D3481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1979640" y="3960720"/>
            <a:ext cx="6512040" cy="1800"/>
          </a:xfrm>
          <a:prstGeom prst="line">
            <a:avLst/>
          </a:prstGeom>
          <a:ln w="19080">
            <a:solidFill>
              <a:srgbClr val="D3481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276120"/>
            <a:ext cx="8228160" cy="113832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IN" sz="4200" b="0" strike="noStrike" spc="-1">
                <a:solidFill>
                  <a:srgbClr val="696464"/>
                </a:solidFill>
                <a:latin typeface="Garamond"/>
              </a:rPr>
              <a:t>Click to edit the title text format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598400"/>
            <a:ext cx="8228160" cy="45291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37"/>
              </a:spcBef>
            </a:pPr>
            <a:r>
              <a:rPr lang="en-IN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635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IN" sz="2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536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485"/>
              </a:spcBef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485"/>
              </a:spcBef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485"/>
              </a:spcBef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485"/>
              </a:spcBef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CustomShape 7"/>
          <p:cNvSpPr/>
          <p:nvPr/>
        </p:nvSpPr>
        <p:spPr>
          <a:xfrm>
            <a:off x="455760" y="6242040"/>
            <a:ext cx="213336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3122640" y="6242040"/>
            <a:ext cx="289548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6551640" y="6242040"/>
            <a:ext cx="2131920" cy="4557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3FEDD31D-F7D0-4BB3-A9C6-13AE6A3B3466}" type="slidenum">
              <a:rPr lang="en-US" sz="1200" b="0" strike="noStrike" spc="-1">
                <a:solidFill>
                  <a:srgbClr val="000000"/>
                </a:solidFill>
                <a:latin typeface="Garamond"/>
                <a:ea typeface="Segoe U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/>
          <p:nvPr/>
        </p:nvPicPr>
        <p:blipFill>
          <a:blip r:embed="rId1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873160"/>
            <a:ext cx="8228160" cy="114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27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4309560"/>
            <a:ext cx="8045280" cy="2614680"/>
          </a:xfrm>
          <a:prstGeom prst="rect">
            <a:avLst/>
          </a:prstGeom>
        </p:spPr>
        <p:txBody>
          <a:bodyPr lIns="0" tIns="23040" rIns="0" bIns="0">
            <a:normAutofit/>
          </a:bodyPr>
          <a:lstStyle/>
          <a:p>
            <a:pPr marL="342720" indent="-342720" algn="ctr">
              <a:spcAft>
                <a:spcPts val="1162"/>
              </a:spcAft>
            </a:pPr>
            <a:r>
              <a:rPr lang="en-IN" sz="26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742680" lvl="1" indent="-285480" algn="ctr">
              <a:spcAft>
                <a:spcPts val="924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23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143000" lvl="2" indent="-228600" algn="ctr">
              <a:spcAft>
                <a:spcPts val="697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600200" lvl="3" indent="-228600" algn="ctr">
              <a:spcAft>
                <a:spcPts val="462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17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057400" lvl="4" indent="-228600" algn="ctr">
              <a:spcAft>
                <a:spcPts val="224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17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057400" lvl="5" indent="-228600" algn="ctr">
              <a:spcAft>
                <a:spcPts val="224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17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057400" lvl="6" indent="-228600" algn="ctr">
              <a:spcAft>
                <a:spcPts val="224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17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56840" y="6246720"/>
            <a:ext cx="2128680" cy="4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3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3127320" y="6246720"/>
            <a:ext cx="2897280" cy="4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6554520" y="6246720"/>
            <a:ext cx="2128680" cy="4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93000"/>
              </a:lnSpc>
            </a:pPr>
            <a:fld id="{695A3963-82CF-47AC-A864-E70E1E6FA715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dt"/>
          </p:nvPr>
        </p:nvSpPr>
        <p:spPr>
          <a:xfrm>
            <a:off x="456840" y="6246720"/>
            <a:ext cx="2128680" cy="4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8000"/>
              </a:lnSpc>
            </a:pPr>
            <a:r>
              <a:rPr lang="en-IN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/>
          </p:nvPr>
        </p:nvSpPr>
        <p:spPr>
          <a:xfrm>
            <a:off x="3127320" y="6246720"/>
            <a:ext cx="2897280" cy="4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8000"/>
              </a:lnSpc>
            </a:pPr>
            <a:r>
              <a:rPr lang="en-IN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/>
          </p:nvPr>
        </p:nvSpPr>
        <p:spPr>
          <a:xfrm>
            <a:off x="6556320" y="6246720"/>
            <a:ext cx="2129040" cy="4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98000"/>
              </a:lnSpc>
            </a:pPr>
            <a:fld id="{F47D0802-7EC7-456E-8A56-65FCC35E26CA}" type="slidenum">
              <a:rPr lang="en-IN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14"/>
          <a:stretch/>
        </p:blipFill>
        <p:spPr>
          <a:xfrm>
            <a:off x="-31680" y="0"/>
            <a:ext cx="9240840" cy="6891480"/>
          </a:xfrm>
          <a:prstGeom prst="rect">
            <a:avLst/>
          </a:prstGeom>
          <a:ln>
            <a:noFill/>
          </a:ln>
        </p:spPr>
      </p:pic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3396960" y="2311560"/>
            <a:ext cx="2322360" cy="4271760"/>
          </a:xfrm>
          <a:prstGeom prst="rect">
            <a:avLst/>
          </a:prstGeom>
        </p:spPr>
        <p:txBody>
          <a:bodyPr lIns="0" tIns="6120" rIns="0" bIns="0">
            <a:normAutofit fontScale="5000"/>
          </a:bodyPr>
          <a:lstStyle/>
          <a:p>
            <a:pPr marL="342720" indent="-342720" algn="ctr">
              <a:spcAft>
                <a:spcPts val="1049"/>
              </a:spcAft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marL="742680" lvl="1" indent="-285480" algn="ctr">
              <a:spcAft>
                <a:spcPts val="848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22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marL="1143000" lvl="2" indent="-228600" algn="ctr">
              <a:spcAft>
                <a:spcPts val="635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IN" sz="20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marL="1600200" lvl="3" indent="-228600" algn="ctr">
              <a:spcAft>
                <a:spcPts val="422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18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marL="2057400" lvl="4" indent="-228600" algn="ctr">
              <a:spcAft>
                <a:spcPts val="210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16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marL="2057400" lvl="5" indent="-228600" algn="ctr">
              <a:spcAft>
                <a:spcPts val="210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16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marL="2057400" lvl="6" indent="-228600" algn="ctr">
              <a:spcAft>
                <a:spcPts val="210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16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  <p:sp>
        <p:nvSpPr>
          <p:cNvPr id="176" name="PlaceHolder 5"/>
          <p:cNvSpPr>
            <a:spLocks noGrp="1"/>
          </p:cNvSpPr>
          <p:nvPr>
            <p:ph type="title"/>
          </p:nvPr>
        </p:nvSpPr>
        <p:spPr>
          <a:xfrm>
            <a:off x="456840" y="272520"/>
            <a:ext cx="3662280" cy="114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2500" b="0" strike="noStrike" spc="-1">
                <a:solidFill>
                  <a:srgbClr val="FFFFFF"/>
                </a:solidFill>
                <a:latin typeface="DejaVu Sans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9288-712E-473F-B3B1-069F6D4D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446989"/>
            <a:ext cx="5791200" cy="1218795"/>
          </a:xfrm>
        </p:spPr>
        <p:txBody>
          <a:bodyPr/>
          <a:lstStyle/>
          <a:p>
            <a:r>
              <a:rPr lang="en-IN" b="1" strike="noStrike" spc="-1" dirty="0">
                <a:solidFill>
                  <a:srgbClr val="FF0000"/>
                </a:solidFill>
                <a:latin typeface="Algerian" panose="04020705040A02060702" pitchFamily="82" charset="0"/>
              </a:rPr>
              <a:t>MAVERICKS SOCIETY</a:t>
            </a:r>
            <a:br>
              <a:rPr lang="en-IN" b="0" strike="noStrike" spc="-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DD864-4A2A-4D23-BC21-1717BA9615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3650" y="2251819"/>
            <a:ext cx="8229240" cy="398571"/>
          </a:xfrm>
        </p:spPr>
        <p:txBody>
          <a:bodyPr/>
          <a:lstStyle/>
          <a:p>
            <a:pPr marL="0" indent="0" algn="ctr">
              <a:buNone/>
            </a:pPr>
            <a:r>
              <a:rPr lang="en-IN" b="1" strike="noStrike" spc="-1" dirty="0">
                <a:solidFill>
                  <a:srgbClr val="FF0000"/>
                </a:solidFill>
                <a:latin typeface="Brush Script MT" panose="03060802040406070304" pitchFamily="66" charset="0"/>
              </a:rPr>
              <a:t>PRESENTS</a:t>
            </a:r>
            <a:endParaRPr lang="en-IN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441EF-FBAC-4BB3-A2E3-978049539796}"/>
              </a:ext>
            </a:extLst>
          </p:cNvPr>
          <p:cNvSpPr txBox="1"/>
          <p:nvPr/>
        </p:nvSpPr>
        <p:spPr>
          <a:xfrm>
            <a:off x="1427769" y="3017818"/>
            <a:ext cx="645744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RESUME BUILDING</a:t>
            </a:r>
          </a:p>
          <a:p>
            <a:endParaRPr lang="en-IN" sz="4400" dirty="0"/>
          </a:p>
          <a:p>
            <a:r>
              <a:rPr lang="en-IN" sz="4400" dirty="0"/>
              <a:t>            </a:t>
            </a:r>
            <a:r>
              <a:rPr lang="en-IN" sz="4200" dirty="0">
                <a:latin typeface="Algerian" panose="04020705040A02060702" pitchFamily="82" charset="0"/>
              </a:rPr>
              <a:t>WORKSHOP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BAAA0B-6A8C-48C2-946C-4338F388A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2" y="-84229"/>
            <a:ext cx="1932676" cy="19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/>
          <p:nvPr/>
        </p:nvPicPr>
        <p:blipFill>
          <a:blip r:embed="rId2"/>
          <a:stretch/>
        </p:blipFill>
        <p:spPr>
          <a:xfrm>
            <a:off x="414360" y="928800"/>
            <a:ext cx="8064360" cy="5695920"/>
          </a:xfrm>
          <a:prstGeom prst="rect">
            <a:avLst/>
          </a:prstGeom>
          <a:ln>
            <a:noFill/>
          </a:ln>
          <a:effectLst>
            <a:outerShdw dist="251503" dir="2700000">
              <a:srgbClr val="666666">
                <a:alpha val="50000"/>
              </a:srgbClr>
            </a:outerShdw>
          </a:effectLst>
        </p:spPr>
      </p:pic>
      <p:sp>
        <p:nvSpPr>
          <p:cNvPr id="272" name="CustomShape 1"/>
          <p:cNvSpPr/>
          <p:nvPr/>
        </p:nvSpPr>
        <p:spPr>
          <a:xfrm>
            <a:off x="2303640" y="144360"/>
            <a:ext cx="4248000" cy="93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Comic Sans MS"/>
              </a:rPr>
              <a:t>DO’S And DON’T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248B50-0768-432E-B6A5-935A9323A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73" y="65314"/>
            <a:ext cx="4755952" cy="67273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35853" y="3081927"/>
            <a:ext cx="8229600" cy="113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latin typeface="Comic Sans MS"/>
                <a:ea typeface="Segoe UI"/>
              </a:rPr>
              <a:t>THANK YOU</a:t>
            </a:r>
            <a:r>
              <a:rPr lang="en-US" sz="6000" b="0" strike="noStrike" spc="-1" dirty="0">
                <a:solidFill>
                  <a:srgbClr val="000000"/>
                </a:solidFill>
                <a:latin typeface="Comic Sans MS"/>
                <a:ea typeface="Segoe UI"/>
              </a:rPr>
              <a:t> </a:t>
            </a:r>
            <a:endParaRPr lang="en-IN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57658" y="2386433"/>
            <a:ext cx="8305920" cy="468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720" indent="-341280" algn="ctr">
              <a:lnSpc>
                <a:spcPct val="100000"/>
              </a:lnSpc>
              <a:spcBef>
                <a:spcPts val="748"/>
              </a:spcBef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48231-D3AA-44F5-94C8-BF9F5FD5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14" y="0"/>
            <a:ext cx="3604408" cy="36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792000" y="360360"/>
            <a:ext cx="7772400" cy="146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u="sng" strike="noStrike" spc="-1">
                <a:solidFill>
                  <a:srgbClr val="FF0000"/>
                </a:solidFill>
                <a:uFillTx/>
                <a:latin typeface="Comic Sans MS"/>
                <a:ea typeface="Comic Sans MS"/>
              </a:rPr>
              <a:t>RESUME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368360" y="2998800"/>
            <a:ext cx="6400800" cy="1752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720" indent="-341280" algn="ctr">
              <a:lnSpc>
                <a:spcPct val="90000"/>
              </a:lnSpc>
              <a:spcBef>
                <a:spcPts val="56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Comic Sans MS"/>
                <a:ea typeface="Comic Sans MS"/>
              </a:rPr>
              <a:t>Look ahead to your future…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1280" algn="ctr">
              <a:lnSpc>
                <a:spcPct val="90000"/>
              </a:lnSpc>
              <a:spcBef>
                <a:spcPts val="56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Comic Sans MS"/>
                <a:ea typeface="Comic Sans MS"/>
              </a:rPr>
              <a:t>Create a tool to market yourself.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049400" y="-216000"/>
            <a:ext cx="6870600" cy="160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omic Sans MS"/>
                <a:ea typeface="Comic Sans MS"/>
              </a:rPr>
              <a:t>WHAT IS A RESUME?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85800" y="1535040"/>
            <a:ext cx="7696080" cy="434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omic Sans MS"/>
                <a:ea typeface="Comic Sans MS"/>
              </a:rPr>
              <a:t>It’s a well organized report of ones accomplishments</a:t>
            </a:r>
            <a:endParaRPr lang="en-IN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 algn="ctr">
              <a:lnSpc>
                <a:spcPct val="100000"/>
              </a:lnSpc>
              <a:spcBef>
                <a:spcPts val="561"/>
              </a:spcBef>
            </a:pPr>
            <a:endParaRPr lang="en-IN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omic Sans MS"/>
                <a:ea typeface="Comic Sans MS"/>
              </a:rPr>
              <a:t>It’s like a movie trailer… if it catches your interest, you want to see the movie.</a:t>
            </a:r>
            <a:endParaRPr lang="en-IN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 algn="ctr">
              <a:lnSpc>
                <a:spcPct val="100000"/>
              </a:lnSpc>
              <a:spcBef>
                <a:spcPts val="561"/>
              </a:spcBef>
            </a:pPr>
            <a:endParaRPr lang="en-IN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omic Sans MS"/>
                <a:ea typeface="Comic Sans MS"/>
              </a:rPr>
              <a:t>The same holds true for your audience – if your resume peaks their interest, they will want to learn more about you.</a:t>
            </a:r>
            <a:endParaRPr lang="en-IN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152360" y="631800"/>
            <a:ext cx="6870960" cy="160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WHY DO WE NEED A RESUME?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81120" y="2317680"/>
            <a:ext cx="7696080" cy="365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Scholarship </a:t>
            </a:r>
            <a:r>
              <a:rPr lang="en-US" sz="3200" spc="-1" dirty="0">
                <a:solidFill>
                  <a:srgbClr val="000000"/>
                </a:solidFill>
                <a:latin typeface="Comic Sans MS"/>
                <a:ea typeface="Comic Sans MS"/>
              </a:rPr>
              <a:t>Exam</a:t>
            </a:r>
          </a:p>
          <a:p>
            <a:pPr marL="457200" indent="-457200" algn="ctr">
              <a:spcBef>
                <a:spcPts val="635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omic Sans MS"/>
              </a:rPr>
              <a:t>Internships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omic Sans MS"/>
              </a:rPr>
              <a:t>Recruitments</a:t>
            </a:r>
          </a:p>
          <a:p>
            <a:pPr marL="457200" indent="-457200" algn="ctr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omic Sans MS"/>
              </a:rPr>
              <a:t>Government Jobs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 algn="ctr">
              <a:spcBef>
                <a:spcPts val="635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omic Sans MS"/>
              </a:rPr>
              <a:t>Interviews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720720" y="415800"/>
            <a:ext cx="7343640" cy="160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Comic Sans MS"/>
                <a:ea typeface="Comic Sans MS"/>
              </a:rPr>
              <a:t>WHAT DOES YOUR RESUME SAY ABOUT YOU?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379520" y="2303640"/>
            <a:ext cx="6324480" cy="464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 Name, address, phone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 Objective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 Education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 Work Experience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 Skills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 Extracurricular Activities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 Honors and Awards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omic Sans MS"/>
                <a:ea typeface="Comic Sans MS"/>
              </a:rPr>
              <a:t> References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32000" y="228240"/>
            <a:ext cx="8229600" cy="113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Elements of a Resume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32000" y="3965400"/>
            <a:ext cx="8229600" cy="45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TextShape 3"/>
          <p:cNvSpPr txBox="1"/>
          <p:nvPr/>
        </p:nvSpPr>
        <p:spPr>
          <a:xfrm>
            <a:off x="216000" y="1512000"/>
            <a:ext cx="8640000" cy="535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Objective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A targeted statement that clearly states the type of job you are seeking.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Good objectives are very specific— “To work with the design and development of new computer systems with a special interest in microprocessor  application.”  “Position in public opinion polling or consumer product market research using skills in survey design and statistical analysis.”</a:t>
            </a:r>
            <a:r>
              <a:rPr lang="en-US" sz="20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   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60000" y="288000"/>
            <a:ext cx="8229600" cy="45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1280" indent="-341280" algn="ctr">
              <a:lnSpc>
                <a:spcPct val="100000"/>
              </a:lnSpc>
              <a:spcBef>
                <a:spcPts val="748"/>
              </a:spcBef>
            </a:pPr>
            <a:r>
              <a:rPr lang="en-US" sz="3600" b="1" strike="noStrike" spc="-1" dirty="0">
                <a:solidFill>
                  <a:srgbClr val="000000"/>
                </a:solidFill>
                <a:latin typeface="Comic Sans MS"/>
                <a:ea typeface="Microsoft YaHei"/>
              </a:rPr>
              <a:t>Skills 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48"/>
              </a:spcBef>
            </a:pP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48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omic Sans MS"/>
                <a:ea typeface="Microsoft YaHei"/>
              </a:rPr>
              <a:t>A summary of relevant skills, knowledge and accomplishments.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48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omic Sans MS"/>
                <a:ea typeface="Microsoft YaHei"/>
              </a:rPr>
              <a:t>Be specific.  Tailor this section to the job to which you’re applying.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48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omic Sans MS"/>
                <a:ea typeface="Microsoft YaHei"/>
              </a:rPr>
              <a:t>If it is well written, this section can really help a potential employer to focus on your strengths.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48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omic Sans MS"/>
                <a:ea typeface="Microsoft YaHei"/>
              </a:rPr>
              <a:t>Think carefully about what you have to offer. </a:t>
            </a:r>
            <a:r>
              <a:rPr lang="en-US" sz="2800" b="0" strike="noStrike" spc="-1" dirty="0">
                <a:solidFill>
                  <a:srgbClr val="000000"/>
                </a:solidFill>
                <a:latin typeface="Comic Sans MS"/>
                <a:ea typeface="Microsoft YaHei"/>
              </a:rPr>
              <a:t> 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10400" y="720000"/>
            <a:ext cx="8229600" cy="45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431640" indent="-324000" algn="ctr">
              <a:lnSpc>
                <a:spcPct val="100000"/>
              </a:lnSpc>
              <a:spcBef>
                <a:spcPts val="748"/>
              </a:spcBef>
            </a:pPr>
            <a:r>
              <a:rPr lang="en-US" sz="4000" b="1" strike="noStrike" spc="-1" dirty="0">
                <a:solidFill>
                  <a:srgbClr val="000000"/>
                </a:solidFill>
                <a:latin typeface="Comic Sans MS"/>
                <a:ea typeface="Segoe UI"/>
              </a:rPr>
              <a:t>Educational Qualification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 algn="ctr">
              <a:lnSpc>
                <a:spcPct val="100000"/>
              </a:lnSpc>
              <a:spcBef>
                <a:spcPts val="748"/>
              </a:spcBef>
            </a:pP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 algn="ctr">
              <a:lnSpc>
                <a:spcPct val="100000"/>
              </a:lnSpc>
              <a:spcBef>
                <a:spcPts val="748"/>
              </a:spcBef>
            </a:pP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  <a:p>
            <a:pPr marL="863280" lvl="1" indent="-323640" algn="ctr">
              <a:lnSpc>
                <a:spcPct val="100000"/>
              </a:lnSpc>
              <a:spcBef>
                <a:spcPts val="64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omic Sans MS"/>
                <a:ea typeface="Segoe UI"/>
              </a:rPr>
              <a:t>Include degrees, expected date of completion if you have not finished, relevant coursework, and honors and awards (placed under the appropriate degree)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3280" lvl="1" indent="-323640" algn="ctr">
              <a:lnSpc>
                <a:spcPct val="100000"/>
              </a:lnSpc>
              <a:spcBef>
                <a:spcPts val="64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omic Sans MS"/>
                <a:ea typeface="Segoe UI"/>
              </a:rPr>
              <a:t>You might also consider placing your “Experience” section first.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  <a:ea typeface="Segoe UI"/>
              </a:rPr>
              <a:t> </a:t>
            </a:r>
            <a:r>
              <a:rPr lang="en-US" sz="2300" b="0" strike="noStrike" spc="-1" dirty="0">
                <a:solidFill>
                  <a:srgbClr val="000000"/>
                </a:solidFill>
                <a:latin typeface="Times New Roman"/>
                <a:ea typeface="Segoe UI"/>
              </a:rPr>
              <a:t> </a:t>
            </a:r>
            <a:endParaRPr lang="en-IN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0360" y="216000"/>
            <a:ext cx="8229600" cy="64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431640" indent="-324000" algn="ctr">
              <a:lnSpc>
                <a:spcPct val="100000"/>
              </a:lnSpc>
              <a:spcBef>
                <a:spcPts val="748"/>
              </a:spcBef>
            </a:pPr>
            <a:r>
              <a:rPr lang="en-US" sz="3600" b="1" strike="noStrike" spc="-1">
                <a:solidFill>
                  <a:srgbClr val="000000"/>
                </a:solidFill>
                <a:latin typeface="Comic Sans MS"/>
                <a:ea typeface="Segoe UI"/>
              </a:rPr>
              <a:t>Experience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4000" algn="ctr">
              <a:lnSpc>
                <a:spcPct val="100000"/>
              </a:lnSpc>
              <a:spcBef>
                <a:spcPts val="748"/>
              </a:spcBef>
            </a:pP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4000" algn="ctr">
              <a:lnSpc>
                <a:spcPct val="100000"/>
              </a:lnSpc>
              <a:spcBef>
                <a:spcPts val="748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Think in terms of experience, not employment or work history. 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863280" lvl="1" indent="-323640" algn="ctr">
              <a:lnSpc>
                <a:spcPct val="100000"/>
              </a:lnSpc>
              <a:spcBef>
                <a:spcPts val="649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Be sure to include internships and unpaid positions if they are relevant. 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863280" lvl="1" indent="-323640" algn="ctr">
              <a:lnSpc>
                <a:spcPct val="100000"/>
              </a:lnSpc>
              <a:spcBef>
                <a:spcPts val="649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Be concise in your descriptions of what you did.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863280" lvl="1" indent="-323640" algn="ctr">
              <a:lnSpc>
                <a:spcPct val="100000"/>
              </a:lnSpc>
              <a:spcBef>
                <a:spcPts val="649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Do not use “Responsibilities included” or “Duties were.”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863280" lvl="1" indent="-323640" algn="ctr">
              <a:lnSpc>
                <a:spcPct val="100000"/>
              </a:lnSpc>
              <a:spcBef>
                <a:spcPts val="649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mic Sans MS"/>
                <a:ea typeface="Segoe UI"/>
              </a:rPr>
              <a:t>Translate specialised skills and interests into everyday language.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 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863280" lvl="1" indent="-323640" algn="ctr">
              <a:lnSpc>
                <a:spcPct val="100000"/>
              </a:lnSpc>
              <a:spcBef>
                <a:spcPts val="649"/>
              </a:spcBef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347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Algerian</vt:lpstr>
      <vt:lpstr>Arial</vt:lpstr>
      <vt:lpstr>Brush Script MT</vt:lpstr>
      <vt:lpstr>Calibri</vt:lpstr>
      <vt:lpstr>Comic Sans MS</vt:lpstr>
      <vt:lpstr>DejaVu Sans</vt:lpstr>
      <vt:lpstr>Garamond</vt:lpstr>
      <vt:lpstr>Times New Roman</vt:lpstr>
      <vt:lpstr>Office Theme</vt:lpstr>
      <vt:lpstr>Office Theme</vt:lpstr>
      <vt:lpstr>Office Theme</vt:lpstr>
      <vt:lpstr>Office Theme</vt:lpstr>
      <vt:lpstr>MAVERICKS SOCIETY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Writing Workshop</dc:title>
  <dc:subject/>
  <dc:creator>profile</dc:creator>
  <dc:description/>
  <cp:lastModifiedBy>ashish madan</cp:lastModifiedBy>
  <cp:revision>52</cp:revision>
  <dcterms:created xsi:type="dcterms:W3CDTF">2004-11-30T01:32:31Z</dcterms:created>
  <dcterms:modified xsi:type="dcterms:W3CDTF">2020-11-28T21:37:49Z</dcterms:modified>
  <dc:language>en-IN</dc:language>
</cp:coreProperties>
</file>