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841" r:id="rId1"/>
  </p:sldMasterIdLst>
  <p:notesMasterIdLst>
    <p:notesMasterId r:id="rId7"/>
  </p:notesMasterIdLst>
  <p:sldIdLst>
    <p:sldId id="256" r:id="rId2"/>
    <p:sldId id="257" r:id="rId3"/>
    <p:sldId id="293" r:id="rId4"/>
    <p:sldId id="258" r:id="rId5"/>
    <p:sldId id="292" r:id="rId6"/>
  </p:sldIdLst>
  <p:sldSz cx="12192000" cy="6858000"/>
  <p:notesSz cx="6858000" cy="9144000"/>
  <p:embeddedFontLst>
    <p:embeddedFont>
      <p:font typeface="Franklin Gothic" panose="020B0604020202020204" charset="0"/>
      <p:bold r:id="rId8"/>
    </p:embeddedFont>
    <p:embeddedFont>
      <p:font typeface="Libre Franklin" pitchFamily="2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74E77-8F7F-C091-A6CD-F95913330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FF8D03-BCD3-2516-5A17-7890FD56F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43AAD0-5D1A-5384-531C-8A99D3C15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4F1F-92BA-AFB1-9D22-E7208D0FED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7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912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2427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0679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7368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8076112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38834140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0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0482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66818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5204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3033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139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032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636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9701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12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2589538" y="1009725"/>
            <a:ext cx="6461759" cy="708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IDEA SUBMISSION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4100514" y="1500189"/>
            <a:ext cx="8091486" cy="1928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Problem Statement : Reimagining Waste Management With A Multifaceted Approach using IoT Techniques, Predictive Learning and Distributed Computing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Name: 200 OK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Leader Name: H G VASUDEVA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Franklin Gothic"/>
                <a:sym typeface="Franklin Gothic"/>
              </a:rPr>
              <a:t>Contact mail id: 1ms22ai016@msrit.edu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Google Shape;218;p2">
            <a:extLst>
              <a:ext uri="{FF2B5EF4-FFF2-40B4-BE49-F238E27FC236}">
                <a16:creationId xmlns:a16="http://schemas.microsoft.com/office/drawing/2014/main" id="{FC5CCDF2-A7BD-F2ED-0387-992EC52FCEF5}"/>
              </a:ext>
            </a:extLst>
          </p:cNvPr>
          <p:cNvSpPr txBox="1">
            <a:spLocks/>
          </p:cNvSpPr>
          <p:nvPr/>
        </p:nvSpPr>
        <p:spPr>
          <a:xfrm>
            <a:off x="345417" y="3509735"/>
            <a:ext cx="11649938" cy="250000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4572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 panose="020F0502020204030204" pitchFamily="34" charset="0"/>
              <a:buNone/>
              <a:defRPr sz="1800" b="0" i="0" kern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itchFamily="34" charset="0"/>
              <a:buChar char="•"/>
              <a:defRPr sz="4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482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itchFamily="34" charset="0"/>
              <a:buChar char="•"/>
              <a:defRPr sz="4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482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itchFamily="34" charset="0"/>
              <a:buChar char="•"/>
              <a:defRPr sz="4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482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itchFamily="34" charset="0"/>
              <a:buChar char="•"/>
              <a:defRPr sz="4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dk1"/>
              </a:buClr>
              <a:buSzPts val="1600"/>
            </a:pPr>
            <a:r>
              <a:rPr lang="en-US" sz="2400" dirty="0">
                <a:solidFill>
                  <a:schemeClr val="tx1"/>
                </a:solidFill>
                <a:latin typeface="Franklin Gothic"/>
              </a:rPr>
              <a:t>Description of problem statement:</a:t>
            </a:r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400" dirty="0">
                <a:solidFill>
                  <a:schemeClr val="tx1"/>
                </a:solidFill>
                <a:latin typeface="Franklin Gothic"/>
              </a:rPr>
              <a:t>Designing a robust waste management system to achieve unprecedented efficiency in waste handling, resource recovery, and environmental protection. The novel prototype design utilizes a combination of real-time litter surveillance, intelligent bin technology, and a robust data architecture for a comprehensive approach. </a:t>
            </a:r>
          </a:p>
          <a:p>
            <a:pPr marL="285750" indent="-184150">
              <a:lnSpc>
                <a:spcPct val="100000"/>
              </a:lnSpc>
              <a:buClr>
                <a:schemeClr val="dk1"/>
              </a:buClr>
              <a:buSzPts val="1600"/>
              <a:buFont typeface="Noto Sans Symbols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8DE63-EA26-3453-495A-8A15F0C81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96" y="204649"/>
            <a:ext cx="3027703" cy="30277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57DA358-B456-A5B7-6BC4-1010623D7F07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0FB2534-5576-F329-75F6-DA208957CC6F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16797" t="17118" r="12936" b="13341"/>
          <a:stretch/>
        </p:blipFill>
        <p:spPr>
          <a:xfrm>
            <a:off x="1494790" y="-461698"/>
            <a:ext cx="9025310" cy="715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BC6B74-E270-C31A-65CC-E73D70F74308}"/>
              </a:ext>
            </a:extLst>
          </p:cNvPr>
          <p:cNvSpPr txBox="1"/>
          <p:nvPr/>
        </p:nvSpPr>
        <p:spPr>
          <a:xfrm>
            <a:off x="4449096" y="6350420"/>
            <a:ext cx="3293807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Fig 1: Proposed prototype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72843-E6BA-B0F1-7766-7A56AEC4EC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9C46B1-47CB-0D09-3056-EFA7DD92E1A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A7F7DD-55BC-21E3-7758-C1E0364EFEF7}"/>
              </a:ext>
            </a:extLst>
          </p:cNvPr>
          <p:cNvGrpSpPr/>
          <p:nvPr/>
        </p:nvGrpSpPr>
        <p:grpSpPr>
          <a:xfrm>
            <a:off x="445710" y="583750"/>
            <a:ext cx="10716141" cy="5379536"/>
            <a:chOff x="-489010" y="1373690"/>
            <a:chExt cx="10716141" cy="537953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7963D1F-5A91-F96D-7B65-057642383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89010" y="1373690"/>
              <a:ext cx="4731511" cy="46689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D04696C-095E-EBE4-8B9F-F9335DDFC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0061" y="1373690"/>
              <a:ext cx="4147070" cy="5027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D328C5-6DB2-AAC7-4348-75AED2544569}"/>
                </a:ext>
              </a:extLst>
            </p:cNvPr>
            <p:cNvSpPr txBox="1"/>
            <p:nvPr/>
          </p:nvSpPr>
          <p:spPr>
            <a:xfrm>
              <a:off x="6737204" y="6394448"/>
              <a:ext cx="2832783" cy="3416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None/>
              </a:pPr>
              <a:r>
                <a:rPr lang="en-US" dirty="0">
                  <a:latin typeface="Franklin Gothic"/>
                  <a:sym typeface="Franklin Gothic"/>
                </a:rPr>
                <a:t>Fig 3: Ex</a:t>
              </a:r>
              <a:r>
                <a:rPr lang="en-US" dirty="0">
                  <a:solidFill>
                    <a:schemeClr val="tx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ternal architecture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159BE0-4A4C-4D95-F348-969F59F859EF}"/>
                </a:ext>
              </a:extLst>
            </p:cNvPr>
            <p:cNvSpPr txBox="1"/>
            <p:nvPr/>
          </p:nvSpPr>
          <p:spPr>
            <a:xfrm>
              <a:off x="298450" y="6411594"/>
              <a:ext cx="2934456" cy="3416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None/>
              </a:pPr>
              <a:r>
                <a:rPr lang="en-US" dirty="0">
                  <a:solidFill>
                    <a:schemeClr val="tx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Fig:2 Internal architecture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72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666750" y="1006730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>
                <a:solidFill>
                  <a:schemeClr val="tx1"/>
                </a:solidFill>
              </a:rPr>
              <a:t>Method of Approach: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666750" y="2218830"/>
            <a:ext cx="3266154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>
                <a:solidFill>
                  <a:schemeClr val="tx1"/>
                </a:solidFill>
              </a:rPr>
              <a:t>Parks</a:t>
            </a:r>
          </a:p>
          <a:p>
            <a:pPr marL="28575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>
                <a:solidFill>
                  <a:schemeClr val="tx1"/>
                </a:solidFill>
              </a:rPr>
              <a:t>Apartment societies</a:t>
            </a:r>
          </a:p>
          <a:p>
            <a:pPr marL="28575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>
                <a:solidFill>
                  <a:schemeClr val="tx1"/>
                </a:solidFill>
              </a:rPr>
              <a:t>Commercial and corporate companies</a:t>
            </a:r>
          </a:p>
          <a:p>
            <a:pPr marL="28575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>
                <a:solidFill>
                  <a:schemeClr val="tx1"/>
                </a:solidFill>
              </a:rPr>
              <a:t>Educational institutions such as schools and colleges</a:t>
            </a:r>
          </a:p>
          <a:p>
            <a:pPr marL="28575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>
                <a:solidFill>
                  <a:schemeClr val="tx1"/>
                </a:solidFill>
              </a:rPr>
              <a:t>Transport hubs such as airports, bus stations, train stations </a:t>
            </a:r>
          </a:p>
          <a:p>
            <a:pPr marL="28575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>
                <a:solidFill>
                  <a:schemeClr val="tx1"/>
                </a:solidFill>
              </a:rPr>
              <a:t>Hospitals  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666750" y="1808016"/>
            <a:ext cx="3266154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tx1"/>
                </a:solidFill>
              </a:rPr>
              <a:t>Use Cases: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tx1"/>
                </a:solidFill>
              </a:rPr>
              <a:t>4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231" name="Google Shape;231;p3"/>
          <p:cNvSpPr txBox="1"/>
          <p:nvPr/>
        </p:nvSpPr>
        <p:spPr>
          <a:xfrm>
            <a:off x="7498734" y="1808015"/>
            <a:ext cx="5309421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latin typeface="Franklin Gothic"/>
                <a:ea typeface="Franklin Gothic"/>
                <a:cs typeface="Franklin Gothic"/>
                <a:sym typeface="Franklin Gothic"/>
              </a:rPr>
              <a:t>Dependencies / Show stoppers: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7600334" y="2218830"/>
            <a:ext cx="3486763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2000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b="0" i="0" dirty="0">
                <a:latin typeface="Libre Franklin"/>
                <a:ea typeface="Libre Franklin"/>
                <a:cs typeface="Libre Franklin"/>
                <a:sym typeface="Libre Franklin"/>
              </a:rPr>
              <a:t>Real-time Processing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2000" b="0" i="0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b="0" i="0" dirty="0">
                <a:latin typeface="Libre Franklin"/>
                <a:ea typeface="Libre Franklin"/>
                <a:cs typeface="Libre Franklin"/>
                <a:sym typeface="Libre Franklin"/>
              </a:rPr>
              <a:t>Failures of components 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2000" b="0" i="0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b="0" i="0" dirty="0">
                <a:latin typeface="Libre Franklin"/>
                <a:ea typeface="Libre Franklin"/>
                <a:cs typeface="Libre Franklin"/>
                <a:sym typeface="Libre Franklin"/>
              </a:rPr>
              <a:t>Integration Issues  </a:t>
            </a:r>
            <a:endParaRPr sz="2400" dirty="0"/>
          </a:p>
        </p:txBody>
      </p:sp>
      <p:sp>
        <p:nvSpPr>
          <p:cNvPr id="2" name="Google Shape;222;p2">
            <a:extLst>
              <a:ext uri="{FF2B5EF4-FFF2-40B4-BE49-F238E27FC236}">
                <a16:creationId xmlns:a16="http://schemas.microsoft.com/office/drawing/2014/main" id="{2CBBAD17-5DC3-BB81-C4F9-33358428DBD8}"/>
              </a:ext>
            </a:extLst>
          </p:cNvPr>
          <p:cNvSpPr txBox="1"/>
          <p:nvPr/>
        </p:nvSpPr>
        <p:spPr>
          <a:xfrm>
            <a:off x="4137535" y="2218830"/>
            <a:ext cx="3266154" cy="392296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2000" dirty="0">
                <a:latin typeface="Libre Franklin"/>
                <a:sym typeface="Libre Franklin"/>
              </a:rPr>
              <a:t>SOFTWARE:</a:t>
            </a:r>
          </a:p>
          <a:p>
            <a:pPr lvl="1">
              <a:spcBef>
                <a:spcPts val="1000"/>
              </a:spcBef>
              <a:buClr>
                <a:schemeClr val="dk1"/>
              </a:buClr>
              <a:buSzPts val="1600"/>
            </a:pPr>
            <a:r>
              <a:rPr lang="en-IN" sz="2000" dirty="0">
                <a:latin typeface="Libre Franklin"/>
                <a:sym typeface="Libre Franklin"/>
              </a:rPr>
              <a:t>YOLOv8, OpenCV2 – image classification, CVAT.ai – for data annotation.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2000" dirty="0">
                <a:latin typeface="Libre Franklin"/>
                <a:sym typeface="Libre Franklin"/>
              </a:rPr>
              <a:t>HARDWARE: </a:t>
            </a:r>
          </a:p>
          <a:p>
            <a:pPr lvl="1">
              <a:spcBef>
                <a:spcPts val="1000"/>
              </a:spcBef>
              <a:buClr>
                <a:schemeClr val="dk1"/>
              </a:buClr>
              <a:buSzPts val="1600"/>
            </a:pPr>
            <a:r>
              <a:rPr lang="en-IN" sz="2000" dirty="0">
                <a:latin typeface="Libre Franklin"/>
                <a:sym typeface="Libre Franklin"/>
              </a:rPr>
              <a:t>Raspberry pi OS, Cameras, Servo motors, Sensors, Arduino UNO, Arduino Nano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en-IN" sz="1600" b="0" i="0" dirty="0">
              <a:solidFill>
                <a:schemeClr val="bg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" name="Google Shape;228;p3">
            <a:extLst>
              <a:ext uri="{FF2B5EF4-FFF2-40B4-BE49-F238E27FC236}">
                <a16:creationId xmlns:a16="http://schemas.microsoft.com/office/drawing/2014/main" id="{553770D7-2095-FB52-60B5-5FC2BCE86676}"/>
              </a:ext>
            </a:extLst>
          </p:cNvPr>
          <p:cNvSpPr txBox="1">
            <a:spLocks/>
          </p:cNvSpPr>
          <p:nvPr/>
        </p:nvSpPr>
        <p:spPr>
          <a:xfrm>
            <a:off x="4035219" y="1808015"/>
            <a:ext cx="3266154" cy="31591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4572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 panose="020F0502020204030204" pitchFamily="34" charset="0"/>
              <a:buNone/>
              <a:defRPr sz="1800" b="0" kern="12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Tech Stack: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DA972-BD3A-3DCD-81F1-7AF161F58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FE33-53A6-E75A-9BA0-8B7B1BFDD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b="1" dirty="0"/>
              <a:t>TEAM 200 OK</a:t>
            </a:r>
          </a:p>
        </p:txBody>
      </p:sp>
      <p:graphicFrame>
        <p:nvGraphicFramePr>
          <p:cNvPr id="12" name="Table Placeholder 3">
            <a:extLst>
              <a:ext uri="{FF2B5EF4-FFF2-40B4-BE49-F238E27FC236}">
                <a16:creationId xmlns:a16="http://schemas.microsoft.com/office/drawing/2014/main" id="{CB65501E-A327-D358-9D08-A3694677266E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4277662666"/>
              </p:ext>
            </p:extLst>
          </p:nvPr>
        </p:nvGraphicFramePr>
        <p:xfrm>
          <a:off x="612775" y="2108200"/>
          <a:ext cx="10972800" cy="326683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65336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COURSE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BRANCH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5336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H G VASUDEVA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B.E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AI&amp;ML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b="0" i="0" baseline="30000" dirty="0">
                          <a:latin typeface="+mn-lt"/>
                          <a:cs typeface="Calibri" panose="020F0502020204030204" pitchFamily="34" charset="0"/>
                        </a:rPr>
                        <a:t>ND</a:t>
                      </a:r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5336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UDAY KUMAR 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B.E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AI&amp;ML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b="0" i="0" baseline="30000" dirty="0">
                          <a:latin typeface="+mn-lt"/>
                          <a:cs typeface="Calibri" panose="020F0502020204030204" pitchFamily="34" charset="0"/>
                        </a:rPr>
                        <a:t>ND</a:t>
                      </a:r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5336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SHARATH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B.E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AI&amp;ML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b="0" i="0" baseline="30000" dirty="0">
                          <a:latin typeface="+mn-lt"/>
                          <a:cs typeface="Calibri" panose="020F0502020204030204" pitchFamily="34" charset="0"/>
                        </a:rPr>
                        <a:t>ND</a:t>
                      </a:r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5336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VISHAL NANDYAL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B.E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AI&amp;ML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b="0" i="0" baseline="30000" dirty="0">
                          <a:latin typeface="+mn-lt"/>
                          <a:cs typeface="Calibri" panose="020F0502020204030204" pitchFamily="34" charset="0"/>
                        </a:rPr>
                        <a:t>ND</a:t>
                      </a:r>
                      <a:r>
                        <a:rPr lang="en-US" b="0" i="0" dirty="0"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6912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710</TotalTime>
  <Words>242</Words>
  <Application>Microsoft Office PowerPoint</Application>
  <PresentationFormat>Widescreen</PresentationFormat>
  <Paragraphs>55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Libre Franklin</vt:lpstr>
      <vt:lpstr>Franklin Gothic</vt:lpstr>
      <vt:lpstr>Calibri Light</vt:lpstr>
      <vt:lpstr>Noto Sans Symbols</vt:lpstr>
      <vt:lpstr>Retrospect</vt:lpstr>
      <vt:lpstr>IDEA SUBMISSION</vt:lpstr>
      <vt:lpstr>PowerPoint Presentation</vt:lpstr>
      <vt:lpstr>PowerPoint Presentation</vt:lpstr>
      <vt:lpstr>Method of Approach:</vt:lpstr>
      <vt:lpstr>TEAM 200 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Sarim Moin</dc:creator>
  <cp:lastModifiedBy>VISHAL NANDYAL</cp:lastModifiedBy>
  <cp:revision>6</cp:revision>
  <dcterms:created xsi:type="dcterms:W3CDTF">2022-02-11T07:14:46Z</dcterms:created>
  <dcterms:modified xsi:type="dcterms:W3CDTF">2024-07-07T02:02:50Z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